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5" r:id="rId14"/>
    <p:sldId id="270" r:id="rId15"/>
    <p:sldId id="277" r:id="rId16"/>
    <p:sldId id="271" r:id="rId17"/>
    <p:sldId id="272" r:id="rId18"/>
    <p:sldId id="273" r:id="rId19"/>
    <p:sldId id="274" r:id="rId20"/>
  </p:sldIdLst>
  <p:sldSz cx="9144000" cy="6858000" type="screen4x3"/>
  <p:notesSz cx="6792913" cy="992505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5" autoAdjust="0"/>
    <p:restoredTop sz="96433" autoAdjust="0"/>
  </p:normalViewPr>
  <p:slideViewPr>
    <p:cSldViewPr snapToGrid="0">
      <p:cViewPr>
        <p:scale>
          <a:sx n="75" d="100"/>
          <a:sy n="75" d="100"/>
        </p:scale>
        <p:origin x="-1236" y="-4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3596" cy="49625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47745" y="0"/>
            <a:ext cx="2943596" cy="496253"/>
          </a:xfrm>
          <a:prstGeom prst="rect">
            <a:avLst/>
          </a:prstGeom>
        </p:spPr>
        <p:txBody>
          <a:bodyPr vert="horz" lIns="91440" tIns="45720" rIns="91440" bIns="45720" rtlCol="0"/>
          <a:lstStyle>
            <a:lvl1pPr algn="r">
              <a:defRPr sz="1200"/>
            </a:lvl1pPr>
          </a:lstStyle>
          <a:p>
            <a:fld id="{255D7504-92AC-4698-A485-DDAF202F12DE}" type="datetimeFigureOut">
              <a:rPr lang="pl-PL" smtClean="0"/>
              <a:t>2018-02-19</a:t>
            </a:fld>
            <a:endParaRPr lang="pl-PL"/>
          </a:p>
        </p:txBody>
      </p:sp>
      <p:sp>
        <p:nvSpPr>
          <p:cNvPr id="4" name="Symbol zastępczy stopki 3"/>
          <p:cNvSpPr>
            <a:spLocks noGrp="1"/>
          </p:cNvSpPr>
          <p:nvPr>
            <p:ph type="ftr" sz="quarter" idx="2"/>
          </p:nvPr>
        </p:nvSpPr>
        <p:spPr>
          <a:xfrm>
            <a:off x="0" y="9427075"/>
            <a:ext cx="2943596" cy="496253"/>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47745" y="9427075"/>
            <a:ext cx="2943596" cy="496253"/>
          </a:xfrm>
          <a:prstGeom prst="rect">
            <a:avLst/>
          </a:prstGeom>
        </p:spPr>
        <p:txBody>
          <a:bodyPr vert="horz" lIns="91440" tIns="45720" rIns="91440" bIns="45720" rtlCol="0" anchor="b"/>
          <a:lstStyle>
            <a:lvl1pPr algn="r">
              <a:defRPr sz="1200"/>
            </a:lvl1pPr>
          </a:lstStyle>
          <a:p>
            <a:fld id="{3426A25E-52BB-440D-B6C3-B9AC74A2D443}" type="slidenum">
              <a:rPr lang="pl-PL" smtClean="0"/>
              <a:t>‹#›</a:t>
            </a:fld>
            <a:endParaRPr lang="pl-PL"/>
          </a:p>
        </p:txBody>
      </p:sp>
    </p:spTree>
    <p:extLst>
      <p:ext uri="{BB962C8B-B14F-4D97-AF65-F5344CB8AC3E}">
        <p14:creationId xmlns:p14="http://schemas.microsoft.com/office/powerpoint/2010/main" val="4221062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3225"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8100" y="0"/>
            <a:ext cx="2943225" cy="496888"/>
          </a:xfrm>
          <a:prstGeom prst="rect">
            <a:avLst/>
          </a:prstGeom>
        </p:spPr>
        <p:txBody>
          <a:bodyPr vert="horz" lIns="91440" tIns="45720" rIns="91440" bIns="45720" rtlCol="0"/>
          <a:lstStyle>
            <a:lvl1pPr algn="r">
              <a:defRPr sz="1200"/>
            </a:lvl1pPr>
          </a:lstStyle>
          <a:p>
            <a:fld id="{854AD1E8-6E93-D84E-A28D-F03495C8149E}" type="datetimeFigureOut">
              <a:rPr lang="fr-FR" smtClean="0"/>
              <a:t>19/02/2018</a:t>
            </a:fld>
            <a:endParaRPr lang="fr-FR"/>
          </a:p>
        </p:txBody>
      </p:sp>
      <p:sp>
        <p:nvSpPr>
          <p:cNvPr id="4" name="Espace réservé de l'image des diapositives 3"/>
          <p:cNvSpPr>
            <a:spLocks noGrp="1" noRot="1" noChangeAspect="1"/>
          </p:cNvSpPr>
          <p:nvPr>
            <p:ph type="sldImg" idx="2"/>
          </p:nvPr>
        </p:nvSpPr>
        <p:spPr>
          <a:xfrm>
            <a:off x="915988" y="744538"/>
            <a:ext cx="4960937" cy="3721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14875"/>
            <a:ext cx="5434013" cy="4465638"/>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6575"/>
            <a:ext cx="2943225"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100" y="9426575"/>
            <a:ext cx="2943225" cy="496888"/>
          </a:xfrm>
          <a:prstGeom prst="rect">
            <a:avLst/>
          </a:prstGeom>
        </p:spPr>
        <p:txBody>
          <a:bodyPr vert="horz" lIns="91440" tIns="45720" rIns="91440" bIns="45720" rtlCol="0" anchor="b"/>
          <a:lstStyle>
            <a:lvl1pPr algn="r">
              <a:defRPr sz="1200"/>
            </a:lvl1pPr>
          </a:lstStyle>
          <a:p>
            <a:fld id="{F2419B3A-DAA9-524A-9CB1-651D757DEC90}" type="slidenum">
              <a:rPr lang="fr-FR" smtClean="0"/>
              <a:t>‹#›</a:t>
            </a:fld>
            <a:endParaRPr lang="fr-FR"/>
          </a:p>
        </p:txBody>
      </p:sp>
    </p:spTree>
    <p:extLst>
      <p:ext uri="{BB962C8B-B14F-4D97-AF65-F5344CB8AC3E}">
        <p14:creationId xmlns:p14="http://schemas.microsoft.com/office/powerpoint/2010/main" val="33500711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2419B3A-DAA9-524A-9CB1-651D757DEC90}" type="slidenum">
              <a:rPr lang="fr-FR" smtClean="0"/>
              <a:t>3</a:t>
            </a:fld>
            <a:endParaRPr lang="fr-FR"/>
          </a:p>
        </p:txBody>
      </p:sp>
    </p:spTree>
    <p:extLst>
      <p:ext uri="{BB962C8B-B14F-4D97-AF65-F5344CB8AC3E}">
        <p14:creationId xmlns:p14="http://schemas.microsoft.com/office/powerpoint/2010/main" val="33029695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lowy - TITLE SLIDE">
    <p:spTree>
      <p:nvGrpSpPr>
        <p:cNvPr id="1" name=""/>
        <p:cNvGrpSpPr/>
        <p:nvPr/>
      </p:nvGrpSpPr>
      <p:grpSpPr>
        <a:xfrm>
          <a:off x="0" y="0"/>
          <a:ext cx="0" cy="0"/>
          <a:chOff x="0" y="0"/>
          <a:chExt cx="0" cy="0"/>
        </a:xfrm>
      </p:grpSpPr>
      <p:pic>
        <p:nvPicPr>
          <p:cNvPr id="11" name="Obraz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34" y="0"/>
            <a:ext cx="9140132" cy="6858000"/>
          </a:xfrm>
          <a:prstGeom prst="rect">
            <a:avLst/>
          </a:prstGeom>
        </p:spPr>
      </p:pic>
      <p:sp>
        <p:nvSpPr>
          <p:cNvPr id="12" name="Title 1"/>
          <p:cNvSpPr>
            <a:spLocks noGrp="1"/>
          </p:cNvSpPr>
          <p:nvPr>
            <p:ph type="ctrTitle"/>
          </p:nvPr>
        </p:nvSpPr>
        <p:spPr>
          <a:xfrm>
            <a:off x="587828" y="2283269"/>
            <a:ext cx="7772400" cy="1489529"/>
          </a:xfrm>
        </p:spPr>
        <p:txBody>
          <a:bodyPr anchor="b">
            <a:normAutofit/>
          </a:bodyPr>
          <a:lstStyle>
            <a:lvl1pPr algn="ctr">
              <a:defRPr sz="4400"/>
            </a:lvl1pPr>
          </a:lstStyle>
          <a:p>
            <a:r>
              <a:rPr lang="pl-PL" smtClean="0"/>
              <a:t>Kliknij, aby edytować styl</a:t>
            </a:r>
            <a:endParaRPr lang="en-US" dirty="0"/>
          </a:p>
        </p:txBody>
      </p:sp>
      <p:sp>
        <p:nvSpPr>
          <p:cNvPr id="17" name="Subtitle 2"/>
          <p:cNvSpPr>
            <a:spLocks noGrp="1"/>
          </p:cNvSpPr>
          <p:nvPr>
            <p:ph type="subTitle" idx="1"/>
          </p:nvPr>
        </p:nvSpPr>
        <p:spPr>
          <a:xfrm>
            <a:off x="1045028" y="4095700"/>
            <a:ext cx="6858000" cy="92914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pic>
        <p:nvPicPr>
          <p:cNvPr id="18" name="Obraz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800" y="5884281"/>
            <a:ext cx="2247900" cy="578032"/>
          </a:xfrm>
          <a:prstGeom prst="rect">
            <a:avLst/>
          </a:prstGeom>
        </p:spPr>
      </p:pic>
      <p:pic>
        <p:nvPicPr>
          <p:cNvPr id="19" name="Obraz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33724" y="436193"/>
            <a:ext cx="1738609" cy="495955"/>
          </a:xfrm>
          <a:prstGeom prst="rect">
            <a:avLst/>
          </a:prstGeom>
        </p:spPr>
      </p:pic>
      <p:pic>
        <p:nvPicPr>
          <p:cNvPr id="20" name="Obraz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96916" y="5657395"/>
            <a:ext cx="1725998" cy="1035599"/>
          </a:xfrm>
          <a:prstGeom prst="rect">
            <a:avLst/>
          </a:prstGeom>
        </p:spPr>
      </p:pic>
      <p:pic>
        <p:nvPicPr>
          <p:cNvPr id="22" name="Obraz 2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594771" y="168706"/>
            <a:ext cx="1506438" cy="920955"/>
          </a:xfrm>
          <a:prstGeom prst="rect">
            <a:avLst/>
          </a:prstGeom>
        </p:spPr>
      </p:pic>
      <p:sp>
        <p:nvSpPr>
          <p:cNvPr id="23" name="pole tekstowe 22"/>
          <p:cNvSpPr txBox="1"/>
          <p:nvPr userDrawn="1"/>
        </p:nvSpPr>
        <p:spPr>
          <a:xfrm>
            <a:off x="1309754" y="1089661"/>
            <a:ext cx="6076472" cy="369332"/>
          </a:xfrm>
          <a:prstGeom prst="rect">
            <a:avLst/>
          </a:prstGeom>
          <a:noFill/>
        </p:spPr>
        <p:txBody>
          <a:bodyPr wrap="none" rtlCol="0">
            <a:spAutoFit/>
          </a:bodyPr>
          <a:lstStyle/>
          <a:p>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xploitation of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R</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esearch results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I</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S</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chool practice</a:t>
            </a:r>
            <a:endParaRPr lang="pl-PL"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pole tekstowe 23"/>
          <p:cNvSpPr txBox="1"/>
          <p:nvPr userDrawn="1"/>
        </p:nvSpPr>
        <p:spPr>
          <a:xfrm>
            <a:off x="379409" y="1389552"/>
            <a:ext cx="8725466" cy="215444"/>
          </a:xfrm>
          <a:prstGeom prst="rect">
            <a:avLst/>
          </a:prstGeom>
          <a:noFill/>
        </p:spPr>
        <p:txBody>
          <a:bodyPr wrap="none" rtlCol="0">
            <a:spAutoFit/>
          </a:bodyPr>
          <a:lstStyle/>
          <a:p>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Commi</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sion</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within ERASMUS+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800" b="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pl-PL" sz="800" b="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Obraz 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867655" y="5884281"/>
            <a:ext cx="2605116" cy="578032"/>
          </a:xfrm>
          <a:prstGeom prst="rect">
            <a:avLst/>
          </a:prstGeom>
        </p:spPr>
      </p:pic>
    </p:spTree>
    <p:extLst>
      <p:ext uri="{BB962C8B-B14F-4D97-AF65-F5344CB8AC3E}">
        <p14:creationId xmlns:p14="http://schemas.microsoft.com/office/powerpoint/2010/main" val="4831589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Tree>
    <p:extLst>
      <p:ext uri="{BB962C8B-B14F-4D97-AF65-F5344CB8AC3E}">
        <p14:creationId xmlns:p14="http://schemas.microsoft.com/office/powerpoint/2010/main" val="114691247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278604018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3715911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ajd koncowy - FINAL SLIDE">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68" y="0"/>
            <a:ext cx="9140132" cy="6858000"/>
          </a:xfrm>
          <a:prstGeom prst="rect">
            <a:avLst/>
          </a:prstGeom>
        </p:spPr>
      </p:pic>
      <p:sp>
        <p:nvSpPr>
          <p:cNvPr id="2" name="Title 1"/>
          <p:cNvSpPr>
            <a:spLocks noGrp="1"/>
          </p:cNvSpPr>
          <p:nvPr>
            <p:ph type="ctrTitle"/>
          </p:nvPr>
        </p:nvSpPr>
        <p:spPr>
          <a:xfrm>
            <a:off x="587828" y="1758885"/>
            <a:ext cx="7772400" cy="3856564"/>
          </a:xfrm>
        </p:spPr>
        <p:txBody>
          <a:bodyPr anchor="b">
            <a:normAutofit/>
          </a:bodyPr>
          <a:lstStyle>
            <a:lvl1pPr algn="ctr">
              <a:defRPr sz="2800"/>
            </a:lvl1pPr>
          </a:lstStyle>
          <a:p>
            <a:r>
              <a:rPr lang="pl-PL" dirty="0" smtClean="0"/>
              <a:t>Kliknij, aby edytować styl</a:t>
            </a:r>
            <a:endParaRPr lang="en-US" dirty="0"/>
          </a:p>
        </p:txBody>
      </p:sp>
      <p:pic>
        <p:nvPicPr>
          <p:cNvPr id="9" name="Obraz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33724" y="436193"/>
            <a:ext cx="1738609" cy="495955"/>
          </a:xfrm>
          <a:prstGeom prst="rect">
            <a:avLst/>
          </a:prstGeom>
        </p:spPr>
      </p:pic>
      <p:pic>
        <p:nvPicPr>
          <p:cNvPr id="15" name="Obraz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94771" y="168706"/>
            <a:ext cx="1506438" cy="920955"/>
          </a:xfrm>
          <a:prstGeom prst="rect">
            <a:avLst/>
          </a:prstGeom>
        </p:spPr>
      </p:pic>
      <p:sp>
        <p:nvSpPr>
          <p:cNvPr id="6" name="pole tekstowe 5"/>
          <p:cNvSpPr txBox="1"/>
          <p:nvPr userDrawn="1"/>
        </p:nvSpPr>
        <p:spPr>
          <a:xfrm>
            <a:off x="1309754" y="1089661"/>
            <a:ext cx="6076472" cy="369332"/>
          </a:xfrm>
          <a:prstGeom prst="rect">
            <a:avLst/>
          </a:prstGeom>
          <a:noFill/>
        </p:spPr>
        <p:txBody>
          <a:bodyPr wrap="none" rtlCol="0">
            <a:spAutoFit/>
          </a:bodyPr>
          <a:lstStyle/>
          <a:p>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xploitation of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R</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esearch results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I</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S</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chool practice</a:t>
            </a:r>
            <a:endParaRPr lang="pl-PL"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pole tekstowe 16"/>
          <p:cNvSpPr txBox="1"/>
          <p:nvPr userDrawn="1"/>
        </p:nvSpPr>
        <p:spPr>
          <a:xfrm>
            <a:off x="1522409" y="1389552"/>
            <a:ext cx="5618846" cy="215444"/>
          </a:xfrm>
          <a:prstGeom prst="rect">
            <a:avLst/>
          </a:prstGeom>
          <a:noFill/>
        </p:spPr>
        <p:txBody>
          <a:bodyPr wrap="none" rtlCol="0">
            <a:spAutoFit/>
          </a:bodyPr>
          <a:lstStyle/>
          <a:p>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Commis</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ion within ERASMUS+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Programme</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pl-PL" sz="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634811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34954167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Tree>
    <p:extLst>
      <p:ext uri="{BB962C8B-B14F-4D97-AF65-F5344CB8AC3E}">
        <p14:creationId xmlns:p14="http://schemas.microsoft.com/office/powerpoint/2010/main" val="4274743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17261060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505075"/>
            <a:ext cx="3868340" cy="368458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505075"/>
            <a:ext cx="3887391" cy="368458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9344191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Tree>
    <p:extLst>
      <p:ext uri="{BB962C8B-B14F-4D97-AF65-F5344CB8AC3E}">
        <p14:creationId xmlns:p14="http://schemas.microsoft.com/office/powerpoint/2010/main" val="1094227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217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smtClean="0"/>
              <a:t>Kliknij, aby edytować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Tree>
    <p:extLst>
      <p:ext uri="{BB962C8B-B14F-4D97-AF65-F5344CB8AC3E}">
        <p14:creationId xmlns:p14="http://schemas.microsoft.com/office/powerpoint/2010/main" val="38940073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Obraz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pic>
        <p:nvPicPr>
          <p:cNvPr id="10" name="Obraz 9"/>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4565" y="116544"/>
            <a:ext cx="722162" cy="441491"/>
          </a:xfrm>
          <a:prstGeom prst="rect">
            <a:avLst/>
          </a:prstGeom>
        </p:spPr>
      </p:pic>
      <p:pic>
        <p:nvPicPr>
          <p:cNvPr id="11" name="Obraz 1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7280217" y="6454366"/>
            <a:ext cx="1393066" cy="397386"/>
          </a:xfrm>
          <a:prstGeom prst="rect">
            <a:avLst/>
          </a:prstGeom>
        </p:spPr>
      </p:pic>
      <p:sp>
        <p:nvSpPr>
          <p:cNvPr id="13" name="pole tekstowe 12"/>
          <p:cNvSpPr txBox="1"/>
          <p:nvPr userDrawn="1"/>
        </p:nvSpPr>
        <p:spPr>
          <a:xfrm>
            <a:off x="0" y="6628471"/>
            <a:ext cx="7280217" cy="176972"/>
          </a:xfrm>
          <a:prstGeom prst="rect">
            <a:avLst/>
          </a:prstGeom>
          <a:noFill/>
        </p:spPr>
        <p:txBody>
          <a:bodyPr wrap="square" rtlCol="0">
            <a:spAutoFit/>
          </a:bodyPr>
          <a:lstStyle/>
          <a:p>
            <a:pPr algn="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55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Commis</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s</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ion within ERASMUS+ </a:t>
            </a:r>
            <a:r>
              <a:rPr lang="en-US" sz="55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55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endParaRPr lang="en-US" sz="55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8414718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mrgKSqHOiO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youtube.com/watch?v=mrgKSqHOiOI"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ether.ipsl.jussieu.fr/ether/pubipsl/mimosa_fr.jsp"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play.kahoot.it/#/?quizId=1a6a2b51-f53d-4082-9315-318661c4eec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com/watch?v=b0XXD-O-p-Q" TargetMode="External"/><Relationship Id="rId2" Type="http://schemas.openxmlformats.org/officeDocument/2006/relationships/hyperlink" Target="https://earth.nullschool.net/#current/wind/isobaric/10hPa/overlay=temp/orthographic=19.65,83.34,375/loc=3.846,47.51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11578" y="1855757"/>
            <a:ext cx="7772400" cy="1489529"/>
          </a:xfrm>
        </p:spPr>
        <p:txBody>
          <a:bodyPr/>
          <a:lstStyle/>
          <a:p>
            <a:r>
              <a:rPr lang="pl-PL" dirty="0" smtClean="0"/>
              <a:t>MIMOSA</a:t>
            </a:r>
            <a:endParaRPr lang="pl-PL" dirty="0"/>
          </a:p>
        </p:txBody>
      </p:sp>
      <p:sp>
        <p:nvSpPr>
          <p:cNvPr id="3" name="Podtytuł 2"/>
          <p:cNvSpPr>
            <a:spLocks noGrp="1"/>
          </p:cNvSpPr>
          <p:nvPr>
            <p:ph type="subTitle" idx="1"/>
          </p:nvPr>
        </p:nvSpPr>
        <p:spPr/>
        <p:txBody>
          <a:bodyPr/>
          <a:lstStyle/>
          <a:p>
            <a:r>
              <a:rPr lang="pl-PL" dirty="0" smtClean="0"/>
              <a:t>Alain </a:t>
            </a:r>
            <a:r>
              <a:rPr lang="pl-PL" dirty="0" err="1" smtClean="0"/>
              <a:t>Hauchecorne</a:t>
            </a:r>
            <a:r>
              <a:rPr lang="pl-PL" dirty="0" smtClean="0"/>
              <a:t> and Alain Sarkissian</a:t>
            </a:r>
          </a:p>
          <a:p>
            <a:r>
              <a:rPr lang="pl-PL" dirty="0" smtClean="0"/>
              <a:t>UVSQ</a:t>
            </a:r>
            <a:endParaRPr lang="pl-PL" dirty="0"/>
          </a:p>
        </p:txBody>
      </p:sp>
    </p:spTree>
    <p:extLst>
      <p:ext uri="{BB962C8B-B14F-4D97-AF65-F5344CB8AC3E}">
        <p14:creationId xmlns:p14="http://schemas.microsoft.com/office/powerpoint/2010/main" val="15567263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3828" y="1666875"/>
            <a:ext cx="8429172" cy="4810125"/>
          </a:xfrm>
        </p:spPr>
        <p:txBody>
          <a:bodyPr>
            <a:noAutofit/>
          </a:bodyPr>
          <a:lstStyle/>
          <a:p>
            <a:pPr algn="l">
              <a:lnSpc>
                <a:spcPct val="100000"/>
              </a:lnSpc>
              <a:spcBef>
                <a:spcPts val="600"/>
              </a:spcBef>
              <a:spcAft>
                <a:spcPts val="600"/>
              </a:spcAft>
            </a:pPr>
            <a:r>
              <a:rPr lang="en-GB" sz="1800" b="1" dirty="0" smtClean="0"/>
              <a:t>Part 2 : Exploring images of the polar vortex </a:t>
            </a:r>
            <a:br>
              <a:rPr lang="en-GB" sz="1800" b="1" dirty="0" smtClean="0"/>
            </a:br>
            <a:r>
              <a:rPr lang="en-GB" sz="1800" b="1" dirty="0" smtClean="0"/>
              <a:t/>
            </a:r>
            <a:br>
              <a:rPr lang="en-GB" sz="1800" b="1" dirty="0" smtClean="0"/>
            </a:br>
            <a:r>
              <a:rPr lang="en-GB" sz="1600" dirty="0" smtClean="0"/>
              <a:t>Visualize on his computer images of the polar vortex in </a:t>
            </a:r>
            <a:r>
              <a:rPr lang="en-GB" sz="1600" dirty="0" err="1" smtClean="0"/>
              <a:t>png</a:t>
            </a:r>
            <a:r>
              <a:rPr lang="en-GB" sz="1600" dirty="0" smtClean="0"/>
              <a:t> format provided with this exercise. To view these images, a simple web browser is sufficient</a:t>
            </a:r>
            <a:r>
              <a:rPr lang="pl-PL" sz="1600" dirty="0" smtClean="0"/>
              <a:t>.</a:t>
            </a:r>
            <a:r>
              <a:rPr lang="en-GB" sz="1600" dirty="0" smtClean="0"/>
              <a:t> The images are named:</a:t>
            </a:r>
            <a:br>
              <a:rPr lang="en-GB" sz="1600" dirty="0" smtClean="0"/>
            </a:br>
            <a:r>
              <a:rPr lang="pl-PL" sz="1600" dirty="0" smtClean="0"/>
              <a:t>	</a:t>
            </a:r>
            <a:r>
              <a:rPr lang="en-GB" sz="1600" dirty="0" smtClean="0"/>
              <a:t>pv10011112_n550</a:t>
            </a:r>
            <a:r>
              <a:rPr lang="pl-PL" sz="1600" dirty="0" smtClean="0"/>
              <a:t/>
            </a:r>
            <a:br>
              <a:rPr lang="pl-PL" sz="1600" dirty="0" smtClean="0"/>
            </a:br>
            <a:r>
              <a:rPr lang="en-GB" sz="1600" dirty="0" smtClean="0"/>
              <a:t>where </a:t>
            </a:r>
            <a:r>
              <a:rPr lang="en-GB" sz="1600" dirty="0" err="1" smtClean="0"/>
              <a:t>pv</a:t>
            </a:r>
            <a:r>
              <a:rPr lang="en-GB" sz="1600" dirty="0" smtClean="0"/>
              <a:t> means potential vorticity, or the rotational energy of an air masse rotating around its vortex </a:t>
            </a:r>
            <a:r>
              <a:rPr lang="en-GB" sz="1600" dirty="0" err="1" smtClean="0"/>
              <a:t>center</a:t>
            </a:r>
            <a:r>
              <a:rPr lang="en-GB" sz="1600" dirty="0" smtClean="0"/>
              <a:t/>
            </a:r>
            <a:br>
              <a:rPr lang="en-GB" sz="1600" dirty="0" smtClean="0"/>
            </a:br>
            <a:r>
              <a:rPr lang="en-GB" sz="1600" dirty="0" smtClean="0"/>
              <a:t/>
            </a:r>
            <a:br>
              <a:rPr lang="en-GB" sz="1600" dirty="0" smtClean="0"/>
            </a:br>
            <a:r>
              <a:rPr lang="en-GB" sz="1600" dirty="0" smtClean="0"/>
              <a:t>Then the date, the day (10) the month (01) and the year (11 for 2011), then the hour (12 for 12 hours, </a:t>
            </a:r>
            <a:r>
              <a:rPr lang="en-GB" sz="1600" dirty="0" err="1" smtClean="0"/>
              <a:t>ie</a:t>
            </a:r>
            <a:r>
              <a:rPr lang="en-GB" sz="1600" dirty="0" smtClean="0"/>
              <a:t> noon). The n550 represents the vertical level at which this map is calculated and corresponds to approximately 23 km of altitude. Do not forget that a mass of air at this altitude (in this layer) will always remain there, so we can follow it. And since the air can circulate freely in this layer, its form will be preserved.</a:t>
            </a:r>
            <a:br>
              <a:rPr lang="en-GB" sz="1600" dirty="0" smtClean="0"/>
            </a:br>
            <a:r>
              <a:rPr lang="en-GB" sz="1600" dirty="0" smtClean="0"/>
              <a:t/>
            </a:r>
            <a:br>
              <a:rPr lang="en-GB" sz="1600" dirty="0" smtClean="0"/>
            </a:br>
            <a:r>
              <a:rPr lang="en-GB" sz="1600" dirty="0" smtClean="0">
                <a:solidFill>
                  <a:srgbClr val="FF0000"/>
                </a:solidFill>
              </a:rPr>
              <a:t>When the mass of air is red, </a:t>
            </a:r>
            <a:r>
              <a:rPr lang="en-GB" sz="1600" dirty="0" smtClean="0"/>
              <a:t>it is because its potential vorticity (its power of rotation) is very high. It's polar air. </a:t>
            </a:r>
            <a:r>
              <a:rPr lang="en-GB" sz="1600" dirty="0" smtClean="0">
                <a:solidFill>
                  <a:srgbClr val="FF0000"/>
                </a:solidFill>
              </a:rPr>
              <a:t>• </a:t>
            </a:r>
            <a:r>
              <a:rPr lang="en-GB" sz="1600" dirty="0" smtClean="0">
                <a:solidFill>
                  <a:srgbClr val="0000FF"/>
                </a:solidFill>
              </a:rPr>
              <a:t>On the contrary, blue corresponds to very low values.</a:t>
            </a:r>
            <a:endParaRPr lang="en-GB" sz="1600" b="1" dirty="0">
              <a:solidFill>
                <a:srgbClr val="0000FF"/>
              </a:solidFill>
            </a:endParaRPr>
          </a:p>
        </p:txBody>
      </p:sp>
    </p:spTree>
    <p:extLst>
      <p:ext uri="{BB962C8B-B14F-4D97-AF65-F5344CB8AC3E}">
        <p14:creationId xmlns:p14="http://schemas.microsoft.com/office/powerpoint/2010/main" val="5873382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4"/>
            <a:ext cx="7772400" cy="939865"/>
          </a:xfrm>
        </p:spPr>
        <p:txBody>
          <a:bodyPr>
            <a:normAutofit/>
          </a:bodyPr>
          <a:lstStyle/>
          <a:p>
            <a:pPr algn="just"/>
            <a:r>
              <a:rPr lang="fr-FR" sz="1800" dirty="0" err="1" smtClean="0"/>
              <a:t>Some</a:t>
            </a:r>
            <a:r>
              <a:rPr lang="fr-FR" sz="1800" dirty="0" smtClean="0"/>
              <a:t> </a:t>
            </a:r>
            <a:r>
              <a:rPr lang="fr-FR" sz="1800" dirty="0" err="1" smtClean="0"/>
              <a:t>examples</a:t>
            </a:r>
            <a:r>
              <a:rPr lang="fr-FR" sz="1800" dirty="0" smtClean="0"/>
              <a:t/>
            </a:r>
            <a:br>
              <a:rPr lang="fr-FR" sz="1800" dirty="0" smtClean="0"/>
            </a:br>
            <a:r>
              <a:rPr lang="fr-FR" sz="1800" dirty="0" err="1" smtClean="0"/>
              <a:t>Summer</a:t>
            </a:r>
            <a:r>
              <a:rPr lang="fr-FR" sz="1800" dirty="0" smtClean="0"/>
              <a:t>						Winter              </a:t>
            </a:r>
            <a:endParaRPr lang="fr-FR" sz="1800" dirty="0"/>
          </a:p>
        </p:txBody>
      </p:sp>
      <p:pic>
        <p:nvPicPr>
          <p:cNvPr id="3" name="Image 2" descr="pv100930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57500"/>
            <a:ext cx="4487333" cy="3365500"/>
          </a:xfrm>
          <a:prstGeom prst="rect">
            <a:avLst/>
          </a:prstGeom>
        </p:spPr>
      </p:pic>
      <p:pic>
        <p:nvPicPr>
          <p:cNvPr id="4" name="Image 3" descr="pv101201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000" y="2873375"/>
            <a:ext cx="4445000" cy="3333750"/>
          </a:xfrm>
          <a:prstGeom prst="rect">
            <a:avLst/>
          </a:prstGeom>
        </p:spPr>
      </p:pic>
    </p:spTree>
    <p:extLst>
      <p:ext uri="{BB962C8B-B14F-4D97-AF65-F5344CB8AC3E}">
        <p14:creationId xmlns:p14="http://schemas.microsoft.com/office/powerpoint/2010/main" val="2174728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6"/>
            <a:ext cx="7772400" cy="415990"/>
          </a:xfrm>
        </p:spPr>
        <p:txBody>
          <a:bodyPr>
            <a:normAutofit fontScale="90000"/>
          </a:bodyPr>
          <a:lstStyle/>
          <a:p>
            <a:pPr algn="just"/>
            <a:r>
              <a:rPr lang="fr-FR" sz="1600" dirty="0" smtClean="0"/>
              <a:t>1 </a:t>
            </a:r>
            <a:r>
              <a:rPr lang="fr-FR" sz="1600" dirty="0" err="1" smtClean="0"/>
              <a:t>January</a:t>
            </a:r>
            <a:r>
              <a:rPr lang="fr-FR" sz="1600" dirty="0" smtClean="0"/>
              <a:t> 2011					10 March 2011</a:t>
            </a:r>
            <a:r>
              <a:rPr lang="fr-FR" dirty="0" smtClean="0"/>
              <a:t>	</a:t>
            </a:r>
            <a:endParaRPr lang="fr-FR" dirty="0"/>
          </a:p>
        </p:txBody>
      </p:sp>
      <p:pic>
        <p:nvPicPr>
          <p:cNvPr id="3" name="Image 2" descr="pv110101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99" y="2413000"/>
            <a:ext cx="3952875" cy="2964656"/>
          </a:xfrm>
          <a:prstGeom prst="rect">
            <a:avLst/>
          </a:prstGeom>
        </p:spPr>
      </p:pic>
      <p:pic>
        <p:nvPicPr>
          <p:cNvPr id="5" name="Image 4" descr="pv110401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8375" y="2397124"/>
            <a:ext cx="3958166" cy="2968625"/>
          </a:xfrm>
          <a:prstGeom prst="rect">
            <a:avLst/>
          </a:prstGeom>
        </p:spPr>
      </p:pic>
    </p:spTree>
    <p:extLst>
      <p:ext uri="{BB962C8B-B14F-4D97-AF65-F5344CB8AC3E}">
        <p14:creationId xmlns:p14="http://schemas.microsoft.com/office/powerpoint/2010/main" val="34246891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683078" y="2238375"/>
            <a:ext cx="7772400" cy="160337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fr-FR" sz="1600" dirty="0" smtClean="0"/>
              <a:t>Movie: 1 decembre to 15 february</a:t>
            </a:r>
          </a:p>
          <a:p>
            <a:endParaRPr lang="fr-FR" sz="1600" dirty="0"/>
          </a:p>
          <a:p>
            <a:r>
              <a:rPr lang="en-US" sz="1600" dirty="0">
                <a:hlinkClick r:id="rId2"/>
              </a:rPr>
              <a:t>https://youtu.be/</a:t>
            </a:r>
            <a:r>
              <a:rPr lang="en-US" sz="1600" dirty="0" smtClean="0">
                <a:hlinkClick r:id="rId2"/>
              </a:rPr>
              <a:t>mrgKSqHOiOI</a:t>
            </a:r>
            <a:r>
              <a:rPr lang="fr-FR" sz="1600" dirty="0" smtClean="0"/>
              <a:t> </a:t>
            </a:r>
            <a:endParaRPr lang="fr-FR" sz="1600" dirty="0"/>
          </a:p>
        </p:txBody>
      </p:sp>
    </p:spTree>
    <p:extLst>
      <p:ext uri="{BB962C8B-B14F-4D97-AF65-F5344CB8AC3E}">
        <p14:creationId xmlns:p14="http://schemas.microsoft.com/office/powerpoint/2010/main" val="781478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2828990"/>
          </a:xfrm>
        </p:spPr>
        <p:txBody>
          <a:bodyPr/>
          <a:lstStyle/>
          <a:p>
            <a:r>
              <a:rPr lang="fr-FR" dirty="0" err="1" smtClean="0"/>
              <a:t>Movie</a:t>
            </a:r>
            <a:r>
              <a:rPr lang="fr-FR" dirty="0" smtClean="0"/>
              <a:t> : 1 </a:t>
            </a:r>
            <a:r>
              <a:rPr lang="fr-FR" dirty="0" err="1" smtClean="0"/>
              <a:t>decembre</a:t>
            </a:r>
            <a:r>
              <a:rPr lang="fr-FR" dirty="0" smtClean="0"/>
              <a:t> to 15 </a:t>
            </a:r>
            <a:r>
              <a:rPr lang="fr-FR" dirty="0" err="1" smtClean="0"/>
              <a:t>february</a:t>
            </a:r>
            <a:r>
              <a:rPr lang="fr-FR" dirty="0" smtClean="0"/>
              <a:t/>
            </a:r>
            <a:br>
              <a:rPr lang="fr-FR" dirty="0" smtClean="0"/>
            </a:br>
            <a:r>
              <a:rPr lang="fr-FR" dirty="0"/>
              <a:t/>
            </a:r>
            <a:br>
              <a:rPr lang="fr-FR" dirty="0"/>
            </a:br>
            <a:r>
              <a:rPr lang="fr-FR" dirty="0" smtClean="0"/>
              <a:t/>
            </a:r>
            <a:br>
              <a:rPr lang="fr-FR" dirty="0" smtClean="0"/>
            </a:br>
            <a:r>
              <a:rPr lang="en-US" u="sng" dirty="0">
                <a:hlinkClick r:id="rId2"/>
              </a:rPr>
              <a:t>https://youtube.com/watch?v=mrgKSqHOiOI</a:t>
            </a:r>
            <a:r>
              <a:rPr lang="en-US" dirty="0"/>
              <a:t> </a:t>
            </a:r>
            <a:endParaRPr lang="fr-FR" dirty="0"/>
          </a:p>
        </p:txBody>
      </p:sp>
    </p:spTree>
    <p:extLst>
      <p:ext uri="{BB962C8B-B14F-4D97-AF65-F5344CB8AC3E}">
        <p14:creationId xmlns:p14="http://schemas.microsoft.com/office/powerpoint/2010/main" val="3818317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descr="pv110130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9267" y="1117600"/>
            <a:ext cx="3280833" cy="2460625"/>
          </a:xfrm>
          <a:prstGeom prst="rect">
            <a:avLst/>
          </a:prstGeom>
        </p:spPr>
      </p:pic>
      <p:pic>
        <p:nvPicPr>
          <p:cNvPr id="3" name="Image 3" descr="pv110131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3473" y="1101725"/>
            <a:ext cx="3302000" cy="2476500"/>
          </a:xfrm>
          <a:prstGeom prst="rect">
            <a:avLst/>
          </a:prstGeom>
        </p:spPr>
      </p:pic>
      <p:pic>
        <p:nvPicPr>
          <p:cNvPr id="4" name="Image 4" descr="pv11020112_n55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9267" y="3867150"/>
            <a:ext cx="3270250" cy="2452687"/>
          </a:xfrm>
          <a:prstGeom prst="rect">
            <a:avLst/>
          </a:prstGeom>
        </p:spPr>
      </p:pic>
      <p:pic>
        <p:nvPicPr>
          <p:cNvPr id="5" name="Image 5" descr="pv11020212_n55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473" y="3867150"/>
            <a:ext cx="3323167" cy="2492375"/>
          </a:xfrm>
          <a:prstGeom prst="rect">
            <a:avLst/>
          </a:prstGeom>
        </p:spPr>
      </p:pic>
      <p:sp>
        <p:nvSpPr>
          <p:cNvPr id="6" name="Titre 1"/>
          <p:cNvSpPr txBox="1">
            <a:spLocks/>
          </p:cNvSpPr>
          <p:nvPr/>
        </p:nvSpPr>
        <p:spPr>
          <a:xfrm>
            <a:off x="723900" y="533270"/>
            <a:ext cx="7772400" cy="415990"/>
          </a:xfrm>
          <a:prstGeom prst="rect">
            <a:avLst/>
          </a:prstGeom>
        </p:spPr>
        <p:txBody>
          <a:bodyPr>
            <a:normAutofit fontScale="82500" lnSpcReduction="20000"/>
          </a:bodyPr>
          <a:lstStyle>
            <a:lvl1pPr algn="ctr" defTabSz="914400" rtl="0" eaLnBrk="1" latinLnBrk="0" hangingPunct="1">
              <a:lnSpc>
                <a:spcPct val="90000"/>
              </a:lnSpc>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fr-FR" dirty="0" smtClean="0"/>
              <a:t>SPLIT OF THE VORTEX</a:t>
            </a:r>
            <a:endParaRPr lang="fr-FR" dirty="0"/>
          </a:p>
        </p:txBody>
      </p:sp>
    </p:spTree>
    <p:extLst>
      <p:ext uri="{BB962C8B-B14F-4D97-AF65-F5344CB8AC3E}">
        <p14:creationId xmlns:p14="http://schemas.microsoft.com/office/powerpoint/2010/main" val="1623358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758885"/>
            <a:ext cx="8985250" cy="495365"/>
          </a:xfrm>
        </p:spPr>
        <p:txBody>
          <a:bodyPr/>
          <a:lstStyle/>
          <a:p>
            <a:r>
              <a:rPr lang="fr-FR" dirty="0" smtClean="0"/>
              <a:t>In </a:t>
            </a:r>
            <a:r>
              <a:rPr lang="fr-FR" dirty="0"/>
              <a:t>A</a:t>
            </a:r>
            <a:r>
              <a:rPr lang="fr-FR" dirty="0" smtClean="0"/>
              <a:t>pril, the destruction of the polar vortex</a:t>
            </a:r>
            <a:endParaRPr lang="fr-FR" dirty="0"/>
          </a:p>
        </p:txBody>
      </p:sp>
      <p:pic>
        <p:nvPicPr>
          <p:cNvPr id="3" name="Image 2" descr="pv110416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55875"/>
            <a:ext cx="4349750" cy="3262313"/>
          </a:xfrm>
          <a:prstGeom prst="rect">
            <a:avLst/>
          </a:prstGeom>
        </p:spPr>
      </p:pic>
      <p:pic>
        <p:nvPicPr>
          <p:cNvPr id="4" name="Image 3" descr="pv110428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8334" y="2587625"/>
            <a:ext cx="4275666" cy="3206750"/>
          </a:xfrm>
          <a:prstGeom prst="rect">
            <a:avLst/>
          </a:prstGeom>
        </p:spPr>
      </p:pic>
    </p:spTree>
    <p:extLst>
      <p:ext uri="{BB962C8B-B14F-4D97-AF65-F5344CB8AC3E}">
        <p14:creationId xmlns:p14="http://schemas.microsoft.com/office/powerpoint/2010/main" val="1043231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03703" y="1936750"/>
            <a:ext cx="7772400" cy="3651250"/>
          </a:xfrm>
        </p:spPr>
        <p:txBody>
          <a:bodyPr>
            <a:normAutofit/>
          </a:bodyPr>
          <a:lstStyle/>
          <a:p>
            <a:pPr algn="l">
              <a:lnSpc>
                <a:spcPct val="114000"/>
              </a:lnSpc>
              <a:spcBef>
                <a:spcPts val="200"/>
              </a:spcBef>
              <a:spcAft>
                <a:spcPts val="200"/>
              </a:spcAft>
            </a:pPr>
            <a:r>
              <a:rPr lang="en-US" sz="2400" dirty="0"/>
              <a:t>Which parameters can play an important role </a:t>
            </a:r>
            <a:r>
              <a:rPr lang="pl-PL" sz="2400" dirty="0" smtClean="0"/>
              <a:t/>
            </a:r>
            <a:br>
              <a:rPr lang="pl-PL" sz="2400" dirty="0" smtClean="0"/>
            </a:br>
            <a:r>
              <a:rPr lang="en-US" sz="2400" dirty="0" smtClean="0"/>
              <a:t>in </a:t>
            </a:r>
            <a:r>
              <a:rPr lang="en-US" sz="2400" dirty="0"/>
              <a:t>the description of this vortex:</a:t>
            </a:r>
            <a:br>
              <a:rPr lang="en-US" sz="2400" dirty="0"/>
            </a:br>
            <a:r>
              <a:rPr lang="en-US" sz="2400" dirty="0"/>
              <a:t>• Vortex life </a:t>
            </a:r>
            <a:br>
              <a:rPr lang="en-US" sz="2400" dirty="0"/>
            </a:br>
            <a:r>
              <a:rPr lang="en-US" sz="2400" dirty="0"/>
              <a:t>• Vortex size </a:t>
            </a:r>
            <a:br>
              <a:rPr lang="en-US" sz="2400" dirty="0"/>
            </a:br>
            <a:r>
              <a:rPr lang="en-US" sz="2400" dirty="0"/>
              <a:t>• Wind rotation speed </a:t>
            </a:r>
            <a:br>
              <a:rPr lang="en-US" sz="2400" dirty="0"/>
            </a:br>
            <a:r>
              <a:rPr lang="en-US" sz="2400" dirty="0"/>
              <a:t>• The fact that the vortex is centered on the pole </a:t>
            </a:r>
            <a:br>
              <a:rPr lang="en-US" sz="2400" dirty="0"/>
            </a:br>
            <a:r>
              <a:rPr lang="en-US" sz="2400" dirty="0"/>
              <a:t/>
            </a:r>
            <a:br>
              <a:rPr lang="en-US" sz="2400" dirty="0"/>
            </a:br>
            <a:r>
              <a:rPr lang="en-US" sz="2400" dirty="0"/>
              <a:t>• Other?</a:t>
            </a:r>
          </a:p>
        </p:txBody>
      </p:sp>
    </p:spTree>
    <p:extLst>
      <p:ext uri="{BB962C8B-B14F-4D97-AF65-F5344CB8AC3E}">
        <p14:creationId xmlns:p14="http://schemas.microsoft.com/office/powerpoint/2010/main" val="400593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4"/>
            <a:ext cx="7772400" cy="4387915"/>
          </a:xfrm>
        </p:spPr>
        <p:txBody>
          <a:bodyPr>
            <a:normAutofit/>
          </a:bodyPr>
          <a:lstStyle/>
          <a:p>
            <a:pPr algn="l">
              <a:lnSpc>
                <a:spcPct val="114000"/>
              </a:lnSpc>
            </a:pPr>
            <a:r>
              <a:rPr lang="en-GB" sz="2000" dirty="0" smtClean="0"/>
              <a:t>Calculate the period of rotation of the vortex around its own centre. </a:t>
            </a:r>
            <a:br>
              <a:rPr lang="en-GB" sz="2000" dirty="0" smtClean="0"/>
            </a:br>
            <a:r>
              <a:rPr lang="en-GB" sz="2000" dirty="0" smtClean="0"/>
              <a:t>Help: use images that start on January 5 and follow any structure. </a:t>
            </a:r>
            <a:br>
              <a:rPr lang="en-GB" sz="2000" dirty="0" smtClean="0"/>
            </a:br>
            <a:r>
              <a:rPr lang="en-GB" sz="2000" dirty="0" smtClean="0"/>
              <a:t/>
            </a:r>
            <a:br>
              <a:rPr lang="en-GB" sz="2000" dirty="0" smtClean="0"/>
            </a:br>
            <a:r>
              <a:rPr lang="en-GB" sz="2000" dirty="0" smtClean="0"/>
              <a:t>Calculate the average diameter of the vortex for a few days, the 1 of each month for example. </a:t>
            </a:r>
            <a:br>
              <a:rPr lang="en-GB" sz="2000" dirty="0" smtClean="0"/>
            </a:br>
            <a:r>
              <a:rPr lang="en-GB" sz="2000" dirty="0" smtClean="0"/>
              <a:t/>
            </a:r>
            <a:br>
              <a:rPr lang="en-GB" sz="2000" dirty="0" smtClean="0"/>
            </a:br>
            <a:r>
              <a:rPr lang="en-GB" sz="2000" dirty="0" smtClean="0"/>
              <a:t>Find on the internet the maps for today and say if they look like the one of 2011.</a:t>
            </a:r>
            <a:br>
              <a:rPr lang="en-GB" sz="2000" dirty="0" smtClean="0"/>
            </a:br>
            <a:r>
              <a:rPr lang="en-GB" sz="2000" dirty="0" smtClean="0"/>
              <a:t/>
            </a:r>
            <a:br>
              <a:rPr lang="en-GB" sz="2000" dirty="0" smtClean="0"/>
            </a:br>
            <a:r>
              <a:rPr lang="en-GB" sz="2000" dirty="0" smtClean="0">
                <a:hlinkClick r:id="rId2"/>
              </a:rPr>
              <a:t>http://ether.ipsl.jussieu.fr/ether/pubipsl/mimosa_fr.jsp</a:t>
            </a:r>
            <a:r>
              <a:rPr lang="pl-PL" sz="2000" dirty="0" smtClean="0"/>
              <a:t> </a:t>
            </a:r>
            <a:r>
              <a:rPr lang="en-GB" sz="2000" dirty="0" smtClean="0"/>
              <a:t> </a:t>
            </a:r>
            <a:endParaRPr lang="en-GB" sz="2000" dirty="0"/>
          </a:p>
        </p:txBody>
      </p:sp>
    </p:spTree>
    <p:extLst>
      <p:ext uri="{BB962C8B-B14F-4D97-AF65-F5344CB8AC3E}">
        <p14:creationId xmlns:p14="http://schemas.microsoft.com/office/powerpoint/2010/main" val="2210052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3219515"/>
          </a:xfrm>
        </p:spPr>
        <p:txBody>
          <a:bodyPr>
            <a:normAutofit/>
          </a:bodyPr>
          <a:lstStyle/>
          <a:p>
            <a:r>
              <a:rPr lang="fr-FR" sz="3600" dirty="0" smtClean="0"/>
              <a:t>Ready</a:t>
            </a:r>
            <a:r>
              <a:rPr lang="pl-PL" sz="3600" dirty="0" smtClean="0"/>
              <a:t> for the </a:t>
            </a:r>
            <a:r>
              <a:rPr lang="pl-PL" sz="3600" dirty="0" err="1" smtClean="0"/>
              <a:t>Kahoot</a:t>
            </a:r>
            <a:r>
              <a:rPr lang="pl-PL" sz="3600" dirty="0" smtClean="0"/>
              <a:t> quiz</a:t>
            </a:r>
            <a:r>
              <a:rPr lang="fr-FR" sz="3600" dirty="0" smtClean="0"/>
              <a:t>?</a:t>
            </a:r>
            <a:r>
              <a:rPr lang="pl-PL" sz="3600" dirty="0" smtClean="0"/>
              <a:t/>
            </a:r>
            <a:br>
              <a:rPr lang="pl-PL" sz="3600" dirty="0" smtClean="0"/>
            </a:br>
            <a:r>
              <a:rPr lang="fr-FR" sz="3600" dirty="0" smtClean="0"/>
              <a:t/>
            </a:r>
            <a:br>
              <a:rPr lang="fr-FR" sz="3600" dirty="0" smtClean="0"/>
            </a:br>
            <a:r>
              <a:rPr lang="en-US" sz="2400" dirty="0" smtClean="0">
                <a:hlinkClick r:id="rId2"/>
              </a:rPr>
              <a:t>https</a:t>
            </a:r>
            <a:r>
              <a:rPr lang="en-US" sz="2400" dirty="0">
                <a:hlinkClick r:id="rId2"/>
              </a:rPr>
              <a:t>://play.kahoot.it/#/?quizId=1a6a2b51-f53d-4082-9315-</a:t>
            </a:r>
            <a:r>
              <a:rPr lang="en-US" sz="2400" dirty="0" smtClean="0">
                <a:hlinkClick r:id="rId2"/>
              </a:rPr>
              <a:t>318661c4eec2</a:t>
            </a:r>
            <a:r>
              <a:rPr lang="en-US" sz="2400" dirty="0" smtClean="0"/>
              <a:t> </a:t>
            </a:r>
            <a:r>
              <a:rPr lang="fr-FR" sz="3600" dirty="0"/>
              <a:t/>
            </a:r>
            <a:br>
              <a:rPr lang="fr-FR" sz="3600" dirty="0"/>
            </a:br>
            <a:endParaRPr lang="fr-FR" sz="3600" dirty="0"/>
          </a:p>
        </p:txBody>
      </p:sp>
    </p:spTree>
    <p:extLst>
      <p:ext uri="{BB962C8B-B14F-4D97-AF65-F5344CB8AC3E}">
        <p14:creationId xmlns:p14="http://schemas.microsoft.com/office/powerpoint/2010/main" val="3195970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855022" y="2539051"/>
            <a:ext cx="7160821" cy="2985433"/>
          </a:xfrm>
          <a:prstGeom prst="rect">
            <a:avLst/>
          </a:prstGeom>
          <a:noFill/>
        </p:spPr>
        <p:txBody>
          <a:bodyPr wrap="square" rtlCol="0">
            <a:spAutoFit/>
          </a:bodyPr>
          <a:lstStyle/>
          <a:p>
            <a:r>
              <a:rPr lang="fr-FR" sz="2400" u="sng" dirty="0" smtClean="0"/>
              <a:t>Objective</a:t>
            </a:r>
          </a:p>
          <a:p>
            <a:r>
              <a:rPr lang="fr-FR" sz="2400" dirty="0" smtClean="0"/>
              <a:t>Understand the stratospheric polar vortex </a:t>
            </a:r>
            <a:r>
              <a:rPr lang="pl-PL" sz="2400" dirty="0" smtClean="0"/>
              <a:t>i</a:t>
            </a:r>
            <a:r>
              <a:rPr lang="fr-FR" sz="2400" dirty="0" smtClean="0"/>
              <a:t>n winter</a:t>
            </a:r>
          </a:p>
          <a:p>
            <a:endParaRPr lang="fr-FR" sz="2400" dirty="0" smtClean="0"/>
          </a:p>
          <a:p>
            <a:r>
              <a:rPr lang="fr-FR" sz="2400" u="sng" dirty="0" smtClean="0"/>
              <a:t>Tools</a:t>
            </a:r>
          </a:p>
          <a:p>
            <a:r>
              <a:rPr lang="fr-FR" sz="2400" dirty="0" smtClean="0"/>
              <a:t>The </a:t>
            </a:r>
            <a:r>
              <a:rPr lang="fr-FR" sz="2400" dirty="0" err="1" smtClean="0"/>
              <a:t>numerical</a:t>
            </a:r>
            <a:r>
              <a:rPr lang="fr-FR" sz="2400" dirty="0" smtClean="0"/>
              <a:t> model MIMOSA</a:t>
            </a:r>
          </a:p>
          <a:p>
            <a:endParaRPr lang="fr-FR" sz="2400" dirty="0"/>
          </a:p>
          <a:p>
            <a:r>
              <a:rPr lang="fr-FR" sz="2400" i="1" dirty="0" smtClean="0"/>
              <a:t>But first, lets see some definitions</a:t>
            </a:r>
            <a:r>
              <a:rPr lang="pl-PL" sz="2400" i="1" dirty="0" smtClean="0"/>
              <a:t>…</a:t>
            </a:r>
            <a:endParaRPr lang="fr-FR" sz="2400" i="1" dirty="0" smtClean="0"/>
          </a:p>
          <a:p>
            <a:endParaRPr lang="pl-PL" sz="2000" dirty="0" smtClean="0"/>
          </a:p>
        </p:txBody>
      </p:sp>
      <p:sp>
        <p:nvSpPr>
          <p:cNvPr id="2" name="Rectangle 1"/>
          <p:cNvSpPr/>
          <p:nvPr/>
        </p:nvSpPr>
        <p:spPr>
          <a:xfrm>
            <a:off x="301625" y="5999966"/>
            <a:ext cx="8667750" cy="707886"/>
          </a:xfrm>
          <a:prstGeom prst="rect">
            <a:avLst/>
          </a:prstGeom>
        </p:spPr>
        <p:txBody>
          <a:bodyPr wrap="square">
            <a:spAutoFit/>
          </a:bodyPr>
          <a:lstStyle/>
          <a:p>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The work presented in this document is supported by the European Commission’s Erasmus+ </a:t>
            </a:r>
            <a:r>
              <a:rPr lang="en-US" sz="1000" dirty="0" err="1">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project ERIS</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coordinated by Institute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Geophysics, PAS.</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The content</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the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document is the sole responsibility of the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organizer and it does not represent the opinion</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the European</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Commission, and the Commission is not responsible for any use that might be made of information contained</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a:t>
            </a:r>
            <a:endPar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02616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855022" y="2148526"/>
            <a:ext cx="7160821" cy="4039054"/>
          </a:xfrm>
          <a:prstGeom prst="rect">
            <a:avLst/>
          </a:prstGeom>
          <a:noFill/>
        </p:spPr>
        <p:txBody>
          <a:bodyPr wrap="square" rtlCol="0">
            <a:spAutoFit/>
          </a:bodyPr>
          <a:lstStyle/>
          <a:p>
            <a:pPr>
              <a:spcBef>
                <a:spcPts val="200"/>
              </a:spcBef>
              <a:spcAft>
                <a:spcPts val="200"/>
              </a:spcAft>
            </a:pPr>
            <a:r>
              <a:rPr lang="en-GB" sz="2400" u="sng" dirty="0" smtClean="0"/>
              <a:t>Part 1 : The atmosphere of the Earth</a:t>
            </a:r>
          </a:p>
          <a:p>
            <a:pPr>
              <a:spcBef>
                <a:spcPts val="200"/>
              </a:spcBef>
              <a:spcAft>
                <a:spcPts val="200"/>
              </a:spcAft>
            </a:pPr>
            <a:r>
              <a:rPr lang="en-GB" sz="2400" dirty="0" smtClean="0"/>
              <a:t>The troposphere</a:t>
            </a:r>
          </a:p>
          <a:p>
            <a:pPr>
              <a:spcBef>
                <a:spcPts val="200"/>
              </a:spcBef>
              <a:spcAft>
                <a:spcPts val="200"/>
              </a:spcAft>
            </a:pPr>
            <a:r>
              <a:rPr lang="en-GB" sz="2400" dirty="0" smtClean="0"/>
              <a:t>The stratosphere</a:t>
            </a:r>
          </a:p>
          <a:p>
            <a:pPr>
              <a:spcBef>
                <a:spcPts val="200"/>
              </a:spcBef>
              <a:spcAft>
                <a:spcPts val="200"/>
              </a:spcAft>
            </a:pPr>
            <a:endParaRPr lang="en-GB" sz="2400" dirty="0" smtClean="0"/>
          </a:p>
          <a:p>
            <a:pPr>
              <a:spcBef>
                <a:spcPts val="200"/>
              </a:spcBef>
              <a:spcAft>
                <a:spcPts val="200"/>
              </a:spcAft>
            </a:pPr>
            <a:r>
              <a:rPr lang="en-GB" sz="2400" dirty="0" smtClean="0"/>
              <a:t>To define it, we need to understand what is:</a:t>
            </a:r>
          </a:p>
          <a:p>
            <a:pPr>
              <a:spcBef>
                <a:spcPts val="200"/>
              </a:spcBef>
              <a:spcAft>
                <a:spcPts val="200"/>
              </a:spcAft>
            </a:pPr>
            <a:r>
              <a:rPr lang="en-GB" sz="2400" dirty="0" smtClean="0"/>
              <a:t>A temperature vertical profile</a:t>
            </a:r>
          </a:p>
          <a:p>
            <a:pPr>
              <a:spcBef>
                <a:spcPts val="200"/>
              </a:spcBef>
              <a:spcAft>
                <a:spcPts val="200"/>
              </a:spcAft>
            </a:pPr>
            <a:r>
              <a:rPr lang="en-GB" sz="2400" dirty="0" smtClean="0"/>
              <a:t>The temperature of the air from the ground (0 km) </a:t>
            </a:r>
            <a:r>
              <a:rPr lang="pl-PL" sz="2400" dirty="0" smtClean="0"/>
              <a:t/>
            </a:r>
            <a:br>
              <a:rPr lang="pl-PL" sz="2400" dirty="0" smtClean="0"/>
            </a:br>
            <a:r>
              <a:rPr lang="en-GB" sz="2400" dirty="0" smtClean="0"/>
              <a:t>to 35 km is regularly measured by </a:t>
            </a:r>
            <a:r>
              <a:rPr lang="en-GB" sz="2400" dirty="0" err="1" smtClean="0"/>
              <a:t>sondes</a:t>
            </a:r>
            <a:endParaRPr lang="en-GB" sz="2400" dirty="0" smtClean="0"/>
          </a:p>
          <a:p>
            <a:pPr>
              <a:lnSpc>
                <a:spcPct val="114000"/>
              </a:lnSpc>
            </a:pPr>
            <a:endParaRPr lang="en-GB" sz="2000" dirty="0" smtClean="0"/>
          </a:p>
          <a:p>
            <a:endParaRPr lang="en-GB" sz="2000" dirty="0" smtClean="0"/>
          </a:p>
        </p:txBody>
      </p:sp>
    </p:spTree>
    <p:extLst>
      <p:ext uri="{BB962C8B-B14F-4D97-AF65-F5344CB8AC3E}">
        <p14:creationId xmlns:p14="http://schemas.microsoft.com/office/powerpoint/2010/main" val="59780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spTree>
    <p:extLst>
      <p:ext uri="{BB962C8B-B14F-4D97-AF65-F5344CB8AC3E}">
        <p14:creationId xmlns:p14="http://schemas.microsoft.com/office/powerpoint/2010/main" val="3571702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cxnSp>
        <p:nvCxnSpPr>
          <p:cNvPr id="5" name="Connecteur droit 4"/>
          <p:cNvCxnSpPr/>
          <p:nvPr/>
        </p:nvCxnSpPr>
        <p:spPr>
          <a:xfrm>
            <a:off x="2825750" y="4048125"/>
            <a:ext cx="3905250" cy="1"/>
          </a:xfrm>
          <a:prstGeom prst="line">
            <a:avLst/>
          </a:prstGeom>
          <a:ln w="76200" cmpd="sng">
            <a:solidFill>
              <a:srgbClr val="5B9BD5"/>
            </a:solidFill>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3460750" y="4524375"/>
            <a:ext cx="1287532" cy="369332"/>
          </a:xfrm>
          <a:prstGeom prst="rect">
            <a:avLst/>
          </a:prstGeom>
          <a:noFill/>
        </p:spPr>
        <p:txBody>
          <a:bodyPr wrap="none" rtlCol="0">
            <a:spAutoFit/>
          </a:bodyPr>
          <a:lstStyle/>
          <a:p>
            <a:r>
              <a:rPr lang="fr-FR" dirty="0" err="1" smtClean="0"/>
              <a:t>T</a:t>
            </a:r>
            <a:r>
              <a:rPr lang="fr-FR" dirty="0" smtClean="0"/>
              <a:t> </a:t>
            </a:r>
            <a:r>
              <a:rPr lang="fr-FR" dirty="0" err="1" smtClean="0"/>
              <a:t>decreases</a:t>
            </a:r>
            <a:endParaRPr lang="fr-FR" dirty="0"/>
          </a:p>
        </p:txBody>
      </p:sp>
      <p:sp>
        <p:nvSpPr>
          <p:cNvPr id="8" name="ZoneTexte 7"/>
          <p:cNvSpPr txBox="1"/>
          <p:nvPr/>
        </p:nvSpPr>
        <p:spPr>
          <a:xfrm>
            <a:off x="4286250" y="3254375"/>
            <a:ext cx="1223412" cy="369332"/>
          </a:xfrm>
          <a:prstGeom prst="rect">
            <a:avLst/>
          </a:prstGeom>
          <a:noFill/>
        </p:spPr>
        <p:txBody>
          <a:bodyPr wrap="none" rtlCol="0">
            <a:spAutoFit/>
          </a:bodyPr>
          <a:lstStyle/>
          <a:p>
            <a:r>
              <a:rPr lang="fr-FR" dirty="0" err="1" smtClean="0"/>
              <a:t>T</a:t>
            </a:r>
            <a:r>
              <a:rPr lang="fr-FR" dirty="0" smtClean="0"/>
              <a:t> </a:t>
            </a:r>
            <a:r>
              <a:rPr lang="fr-FR" dirty="0" err="1" smtClean="0"/>
              <a:t>increases</a:t>
            </a:r>
            <a:endParaRPr lang="fr-FR" dirty="0"/>
          </a:p>
        </p:txBody>
      </p:sp>
      <p:cxnSp>
        <p:nvCxnSpPr>
          <p:cNvPr id="10" name="Connecteur droit avec flèche 9"/>
          <p:cNvCxnSpPr/>
          <p:nvPr/>
        </p:nvCxnSpPr>
        <p:spPr>
          <a:xfrm flipH="1" flipV="1">
            <a:off x="4159250" y="4413250"/>
            <a:ext cx="1651000" cy="396875"/>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cteur droit avec flèche 11"/>
          <p:cNvCxnSpPr/>
          <p:nvPr/>
        </p:nvCxnSpPr>
        <p:spPr>
          <a:xfrm flipV="1">
            <a:off x="3794125" y="2698750"/>
            <a:ext cx="777875" cy="1222375"/>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6582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cxnSp>
        <p:nvCxnSpPr>
          <p:cNvPr id="5" name="Connecteur droit 4"/>
          <p:cNvCxnSpPr/>
          <p:nvPr/>
        </p:nvCxnSpPr>
        <p:spPr>
          <a:xfrm>
            <a:off x="2825750" y="4048125"/>
            <a:ext cx="3905250" cy="1"/>
          </a:xfrm>
          <a:prstGeom prst="line">
            <a:avLst/>
          </a:prstGeom>
          <a:ln w="76200" cmpd="sng">
            <a:solidFill>
              <a:srgbClr val="5B9BD5"/>
            </a:solidFill>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3460750" y="4524375"/>
            <a:ext cx="1385378" cy="369332"/>
          </a:xfrm>
          <a:prstGeom prst="rect">
            <a:avLst/>
          </a:prstGeom>
          <a:noFill/>
        </p:spPr>
        <p:txBody>
          <a:bodyPr wrap="none" rtlCol="0">
            <a:spAutoFit/>
          </a:bodyPr>
          <a:lstStyle/>
          <a:p>
            <a:r>
              <a:rPr lang="fr-FR" dirty="0" err="1" smtClean="0"/>
              <a:t>Troposphere</a:t>
            </a:r>
            <a:endParaRPr lang="fr-FR" dirty="0"/>
          </a:p>
        </p:txBody>
      </p:sp>
      <p:sp>
        <p:nvSpPr>
          <p:cNvPr id="8" name="ZoneTexte 7"/>
          <p:cNvSpPr txBox="1"/>
          <p:nvPr/>
        </p:nvSpPr>
        <p:spPr>
          <a:xfrm>
            <a:off x="4286250" y="3254375"/>
            <a:ext cx="1401157" cy="369332"/>
          </a:xfrm>
          <a:prstGeom prst="rect">
            <a:avLst/>
          </a:prstGeom>
          <a:noFill/>
        </p:spPr>
        <p:txBody>
          <a:bodyPr wrap="none" rtlCol="0">
            <a:spAutoFit/>
          </a:bodyPr>
          <a:lstStyle/>
          <a:p>
            <a:r>
              <a:rPr lang="fr-FR" dirty="0" err="1" smtClean="0"/>
              <a:t>Stratosphere</a:t>
            </a:r>
            <a:endParaRPr lang="fr-FR" dirty="0"/>
          </a:p>
        </p:txBody>
      </p:sp>
    </p:spTree>
    <p:extLst>
      <p:ext uri="{BB962C8B-B14F-4D97-AF65-F5344CB8AC3E}">
        <p14:creationId xmlns:p14="http://schemas.microsoft.com/office/powerpoint/2010/main" val="21187887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23454" y="1721922"/>
            <a:ext cx="7772400" cy="4393870"/>
          </a:xfrm>
        </p:spPr>
        <p:txBody>
          <a:bodyPr>
            <a:noAutofit/>
          </a:bodyPr>
          <a:lstStyle/>
          <a:p>
            <a:pPr algn="l">
              <a:lnSpc>
                <a:spcPct val="114000"/>
              </a:lnSpc>
            </a:pPr>
            <a:r>
              <a:rPr lang="fr-FR" sz="1800" dirty="0"/>
              <a:t>MIMOSA </a:t>
            </a:r>
            <a:r>
              <a:rPr lang="fr-FR" sz="1800" dirty="0" err="1"/>
              <a:t>is</a:t>
            </a:r>
            <a:r>
              <a:rPr lang="fr-FR" sz="1800" dirty="0"/>
              <a:t> a model </a:t>
            </a:r>
            <a:r>
              <a:rPr lang="fr-FR" sz="1800" dirty="0" err="1"/>
              <a:t>that</a:t>
            </a:r>
            <a:r>
              <a:rPr lang="fr-FR" sz="1800" dirty="0"/>
              <a:t> </a:t>
            </a:r>
            <a:r>
              <a:rPr lang="fr-FR" sz="1800" dirty="0" err="1"/>
              <a:t>follows</a:t>
            </a:r>
            <a:r>
              <a:rPr lang="fr-FR" sz="1800" dirty="0"/>
              <a:t> the </a:t>
            </a:r>
            <a:r>
              <a:rPr lang="fr-FR" sz="1800" dirty="0" err="1"/>
              <a:t>movement</a:t>
            </a:r>
            <a:r>
              <a:rPr lang="fr-FR" sz="1800" dirty="0"/>
              <a:t> (</a:t>
            </a:r>
            <a:r>
              <a:rPr lang="fr-FR" sz="1800" dirty="0" err="1"/>
              <a:t>dynamics</a:t>
            </a:r>
            <a:r>
              <a:rPr lang="fr-FR" sz="1800" dirty="0"/>
              <a:t>) of air masses in the </a:t>
            </a:r>
            <a:r>
              <a:rPr lang="fr-FR" sz="1800" dirty="0" err="1"/>
              <a:t>stratosphere</a:t>
            </a:r>
            <a:r>
              <a:rPr lang="fr-FR" sz="1800" dirty="0"/>
              <a:t> to </a:t>
            </a:r>
            <a:r>
              <a:rPr lang="fr-FR" sz="1800" dirty="0" err="1"/>
              <a:t>study</a:t>
            </a:r>
            <a:r>
              <a:rPr lang="fr-FR" sz="1800" dirty="0"/>
              <a:t> </a:t>
            </a:r>
            <a:r>
              <a:rPr lang="fr-FR" sz="1800" dirty="0" err="1"/>
              <a:t>its</a:t>
            </a:r>
            <a:r>
              <a:rPr lang="fr-FR" sz="1800" dirty="0"/>
              <a:t> </a:t>
            </a:r>
            <a:r>
              <a:rPr lang="fr-FR" sz="1800" dirty="0" err="1"/>
              <a:t>evolution</a:t>
            </a:r>
            <a:r>
              <a:rPr lang="fr-FR" sz="1800" dirty="0"/>
              <a:t>. Since these air masses do not mix with the air masses from below or above, MIMOSA can follow the evolution of these air masses over several days</a:t>
            </a:r>
            <a:r>
              <a:rPr lang="fr-FR" sz="1800" dirty="0" smtClean="0"/>
              <a:t>.</a:t>
            </a:r>
            <a:r>
              <a:rPr lang="pl-PL" sz="1800" dirty="0" smtClean="0"/>
              <a:t/>
            </a:r>
            <a:br>
              <a:rPr lang="pl-PL" sz="1800" dirty="0" smtClean="0"/>
            </a:br>
            <a:r>
              <a:rPr lang="fr-FR" sz="1800" dirty="0" smtClean="0"/>
              <a:t> </a:t>
            </a:r>
            <a:br>
              <a:rPr lang="fr-FR" sz="1800" dirty="0" smtClean="0"/>
            </a:br>
            <a:r>
              <a:rPr lang="fr-FR" sz="1800" dirty="0"/>
              <a:t/>
            </a:r>
            <a:br>
              <a:rPr lang="fr-FR" sz="1800" dirty="0"/>
            </a:br>
            <a:r>
              <a:rPr lang="fr-FR" sz="1800" dirty="0" smtClean="0"/>
              <a:t>In </a:t>
            </a:r>
            <a:r>
              <a:rPr lang="fr-FR" sz="1800" dirty="0"/>
              <a:t>the Arctic, in winter (polar night) the stratosphere in addition to not being able to mix vertically, will be caught in a </a:t>
            </a:r>
            <a:r>
              <a:rPr lang="fr-FR" sz="1800" dirty="0" smtClean="0"/>
              <a:t>vortex, a whirlwind, </a:t>
            </a:r>
            <a:r>
              <a:rPr lang="fr-FR" sz="1800" dirty="0"/>
              <a:t>the polar vortex that will prevent it from mixing with neighboring air masses to create a whirlpool or Arctic polar vortex. Our </a:t>
            </a:r>
            <a:r>
              <a:rPr lang="fr-FR" sz="1800" dirty="0" err="1"/>
              <a:t>task</a:t>
            </a:r>
            <a:r>
              <a:rPr lang="fr-FR" sz="1800" dirty="0"/>
              <a:t> </a:t>
            </a:r>
            <a:r>
              <a:rPr lang="fr-FR" sz="1800" dirty="0" err="1"/>
              <a:t>will</a:t>
            </a:r>
            <a:r>
              <a:rPr lang="fr-FR" sz="1800" dirty="0"/>
              <a:t> </a:t>
            </a:r>
            <a:r>
              <a:rPr lang="fr-FR" sz="1800" dirty="0" err="1"/>
              <a:t>be</a:t>
            </a:r>
            <a:r>
              <a:rPr lang="fr-FR" sz="1800" dirty="0"/>
              <a:t> to </a:t>
            </a:r>
            <a:r>
              <a:rPr lang="fr-FR" sz="1800" dirty="0" err="1"/>
              <a:t>understand</a:t>
            </a:r>
            <a:r>
              <a:rPr lang="fr-FR" sz="1800" dirty="0"/>
              <a:t> the </a:t>
            </a:r>
            <a:r>
              <a:rPr lang="fr-FR" sz="1800" dirty="0" err="1"/>
              <a:t>behavior</a:t>
            </a:r>
            <a:r>
              <a:rPr lang="fr-FR" sz="1800" dirty="0"/>
              <a:t> of </a:t>
            </a:r>
            <a:r>
              <a:rPr lang="fr-FR" sz="1800" dirty="0" err="1"/>
              <a:t>this</a:t>
            </a:r>
            <a:r>
              <a:rPr lang="fr-FR" sz="1800" dirty="0"/>
              <a:t> </a:t>
            </a:r>
            <a:r>
              <a:rPr lang="fr-FR" sz="1800" dirty="0" smtClean="0"/>
              <a:t>vortex.</a:t>
            </a:r>
            <a:endParaRPr lang="fr-FR" sz="1800" dirty="0"/>
          </a:p>
        </p:txBody>
      </p:sp>
    </p:spTree>
    <p:extLst>
      <p:ext uri="{BB962C8B-B14F-4D97-AF65-F5344CB8AC3E}">
        <p14:creationId xmlns:p14="http://schemas.microsoft.com/office/powerpoint/2010/main" val="1503842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pv100111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4625" y="1754186"/>
            <a:ext cx="6127750" cy="4595813"/>
          </a:xfrm>
          <a:prstGeom prst="rect">
            <a:avLst/>
          </a:prstGeom>
        </p:spPr>
      </p:pic>
    </p:spTree>
    <p:extLst>
      <p:ext uri="{BB962C8B-B14F-4D97-AF65-F5344CB8AC3E}">
        <p14:creationId xmlns:p14="http://schemas.microsoft.com/office/powerpoint/2010/main" val="2682484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2755966"/>
          </a:xfrm>
        </p:spPr>
        <p:txBody>
          <a:bodyPr>
            <a:normAutofit/>
          </a:bodyPr>
          <a:lstStyle/>
          <a:p>
            <a:pPr algn="l"/>
            <a:r>
              <a:rPr lang="fr-FR" sz="1800" dirty="0" smtClean="0"/>
              <a:t>Movements of air masses at altitude 30 km</a:t>
            </a:r>
            <a:r>
              <a:rPr lang="pl-PL" sz="1800" dirty="0" smtClean="0"/>
              <a:t>:</a:t>
            </a:r>
            <a:r>
              <a:rPr lang="pl-PL" sz="2400" dirty="0" smtClean="0"/>
              <a:t/>
            </a:r>
            <a:br>
              <a:rPr lang="pl-PL" sz="2400" dirty="0" smtClean="0"/>
            </a:br>
            <a:r>
              <a:rPr lang="fr-FR" sz="1400" dirty="0" smtClean="0"/>
              <a:t/>
            </a:r>
            <a:br>
              <a:rPr lang="fr-FR" sz="1400" dirty="0" smtClean="0"/>
            </a:br>
            <a:r>
              <a:rPr lang="fr-FR" sz="1200" dirty="0" smtClean="0">
                <a:hlinkClick r:id="rId2"/>
              </a:rPr>
              <a:t>https</a:t>
            </a:r>
            <a:r>
              <a:rPr lang="fr-FR" sz="1200" dirty="0">
                <a:hlinkClick r:id="rId2"/>
              </a:rPr>
              <a:t>://earth.nullschool.net/#</a:t>
            </a:r>
            <a:r>
              <a:rPr lang="fr-FR" sz="1200" dirty="0" smtClean="0">
                <a:hlinkClick r:id="rId2"/>
              </a:rPr>
              <a:t>current/wind/isobaric/10hPa/overlay=temp/orthographic=19.65,83.34,375/loc=3.846,47.513</a:t>
            </a:r>
            <a:r>
              <a:rPr lang="pl-PL" sz="1200" dirty="0" smtClean="0"/>
              <a:t> </a:t>
            </a:r>
            <a:r>
              <a:rPr lang="fr-FR" sz="2400" dirty="0"/>
              <a:t/>
            </a:r>
            <a:br>
              <a:rPr lang="fr-FR" sz="2400" dirty="0"/>
            </a:br>
            <a:r>
              <a:rPr lang="fr-FR" sz="1400" dirty="0" smtClean="0"/>
              <a:t/>
            </a:r>
            <a:br>
              <a:rPr lang="fr-FR" sz="1400" dirty="0" smtClean="0"/>
            </a:br>
            <a:r>
              <a:rPr lang="fr-FR" sz="1800" dirty="0" smtClean="0"/>
              <a:t>or </a:t>
            </a:r>
            <a:r>
              <a:rPr lang="pl-PL" sz="1800" dirty="0"/>
              <a:t/>
            </a:r>
            <a:br>
              <a:rPr lang="pl-PL" sz="1800" dirty="0"/>
            </a:br>
            <a:r>
              <a:rPr lang="fr-FR" sz="1800" dirty="0" smtClean="0"/>
              <a:t>recorded version on youtube  for January 23, 2017</a:t>
            </a:r>
            <a:r>
              <a:rPr lang="fr-FR" sz="1400" dirty="0" smtClean="0"/>
              <a:t/>
            </a:r>
            <a:br>
              <a:rPr lang="fr-FR" sz="1400" dirty="0" smtClean="0"/>
            </a:br>
            <a:r>
              <a:rPr lang="fr-FR" sz="1400" dirty="0" smtClean="0"/>
              <a:t/>
            </a:r>
            <a:br>
              <a:rPr lang="fr-FR" sz="1400" dirty="0" smtClean="0"/>
            </a:br>
            <a:r>
              <a:rPr lang="en-US" sz="1200" dirty="0">
                <a:hlinkClick r:id="rId3"/>
              </a:rPr>
              <a:t>https://youtube.com/watch?v=b0XXD-O-p-Q</a:t>
            </a:r>
            <a:r>
              <a:rPr lang="en-US" sz="1200" dirty="0"/>
              <a:t> </a:t>
            </a:r>
            <a:r>
              <a:rPr lang="fr-FR" sz="1400" dirty="0" smtClean="0"/>
              <a:t/>
            </a:r>
            <a:br>
              <a:rPr lang="fr-FR" sz="1400" dirty="0" smtClean="0"/>
            </a:br>
            <a:r>
              <a:rPr lang="fr-FR" sz="1400" dirty="0"/>
              <a:t/>
            </a:r>
            <a:br>
              <a:rPr lang="fr-FR" sz="1400" dirty="0"/>
            </a:br>
            <a:endParaRPr lang="fr-FR" sz="1400" dirty="0"/>
          </a:p>
        </p:txBody>
      </p:sp>
    </p:spTree>
    <p:extLst>
      <p:ext uri="{BB962C8B-B14F-4D97-AF65-F5344CB8AC3E}">
        <p14:creationId xmlns:p14="http://schemas.microsoft.com/office/powerpoint/2010/main" val="3412473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yw pakietu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Erasmus+ 1" id="{2A0A69CC-89DD-4F94-ABED-2D6001A7ED1E}" vid="{F1460837-AC93-45CB-87ED-6CD45D1A847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Erasmus+ 1</Template>
  <TotalTime>416</TotalTime>
  <Words>279</Words>
  <Application>Microsoft Office PowerPoint</Application>
  <PresentationFormat>Pokaz na ekranie (4:3)</PresentationFormat>
  <Paragraphs>37</Paragraphs>
  <Slides>19</Slides>
  <Notes>1</Notes>
  <HiddenSlides>0</HiddenSlides>
  <MMClips>0</MMClips>
  <ScaleCrop>false</ScaleCrop>
  <HeadingPairs>
    <vt:vector size="4" baseType="variant">
      <vt:variant>
        <vt:lpstr>Motyw</vt:lpstr>
      </vt:variant>
      <vt:variant>
        <vt:i4>1</vt:i4>
      </vt:variant>
      <vt:variant>
        <vt:lpstr>Tytuły slajdów</vt:lpstr>
      </vt:variant>
      <vt:variant>
        <vt:i4>19</vt:i4>
      </vt:variant>
    </vt:vector>
  </HeadingPairs>
  <TitlesOfParts>
    <vt:vector size="20" baseType="lpstr">
      <vt:lpstr>Motyw pakietu Office</vt:lpstr>
      <vt:lpstr>MIMOSA</vt:lpstr>
      <vt:lpstr>Prezentacja programu PowerPoint</vt:lpstr>
      <vt:lpstr>Prezentacja programu PowerPoint</vt:lpstr>
      <vt:lpstr>Prezentacja programu PowerPoint</vt:lpstr>
      <vt:lpstr>Prezentacja programu PowerPoint</vt:lpstr>
      <vt:lpstr>Prezentacja programu PowerPoint</vt:lpstr>
      <vt:lpstr>MIMOSA is a model that follows the movement (dynamics) of air masses in the stratosphere to study its evolution. Since these air masses do not mix with the air masses from below or above, MIMOSA can follow the evolution of these air masses over several days.    In the Arctic, in winter (polar night) the stratosphere in addition to not being able to mix vertically, will be caught in a vortex, a whirlwind, the polar vortex that will prevent it from mixing with neighboring air masses to create a whirlpool or Arctic polar vortex. Our task will be to understand the behavior of this vortex.</vt:lpstr>
      <vt:lpstr>Prezentacja programu PowerPoint</vt:lpstr>
      <vt:lpstr>Movements of air masses at altitude 30 km:  https://earth.nullschool.net/#current/wind/isobaric/10hPa/overlay=temp/orthographic=19.65,83.34,375/loc=3.846,47.513   or  recorded version on youtube  for January 23, 2017  https://youtube.com/watch?v=b0XXD-O-p-Q   </vt:lpstr>
      <vt:lpstr>Part 2 : Exploring images of the polar vortex   Visualize on his computer images of the polar vortex in png format provided with this exercise. To view these images, a simple web browser is sufficient. The images are named:  pv10011112_n550 where pv means potential vorticity, or the rotational energy of an air masse rotating around its vortex center  Then the date, the day (10) the month (01) and the year (11 for 2011), then the hour (12 for 12 hours, ie noon). The n550 represents the vertical level at which this map is calculated and corresponds to approximately 23 km of altitude. Do not forget that a mass of air at this altitude (in this layer) will always remain there, so we can follow it. And since the air can circulate freely in this layer, its form will be preserved.  When the mass of air is red, it is because its potential vorticity (its power of rotation) is very high. It's polar air. • On the contrary, blue corresponds to very low values.</vt:lpstr>
      <vt:lpstr>Some examples Summer      Winter              </vt:lpstr>
      <vt:lpstr>1 January 2011     10 March 2011 </vt:lpstr>
      <vt:lpstr>Prezentacja programu PowerPoint</vt:lpstr>
      <vt:lpstr>Movie : 1 decembre to 15 february   https://youtube.com/watch?v=mrgKSqHOiOI </vt:lpstr>
      <vt:lpstr>Prezentacja programu PowerPoint</vt:lpstr>
      <vt:lpstr>In April, the destruction of the polar vortex</vt:lpstr>
      <vt:lpstr>Which parameters can play an important role  in the description of this vortex: • Vortex life  • Vortex size  • Wind rotation speed  • The fact that the vortex is centered on the pole   • Other?</vt:lpstr>
      <vt:lpstr>Calculate the period of rotation of the vortex around its own centre.  Help: use images that start on January 5 and follow any structure.   Calculate the average diameter of the vortex for a few days, the 1 of each month for example.   Find on the internet the maps for today and say if they look like the one of 2011.  http://ether.ipsl.jussieu.fr/ether/pubipsl/mimosa_fr.jsp  </vt:lpstr>
      <vt:lpstr>Ready for the Kahoot quiz?  https://play.kahoot.it/#/?quizId=1a6a2b51-f53d-4082-9315-318661c4eec2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Agata Szczegielniak</dc:creator>
  <cp:lastModifiedBy>Pstanek</cp:lastModifiedBy>
  <cp:revision>59</cp:revision>
  <cp:lastPrinted>2016-09-09T14:34:21Z</cp:lastPrinted>
  <dcterms:created xsi:type="dcterms:W3CDTF">2016-01-28T13:09:02Z</dcterms:created>
  <dcterms:modified xsi:type="dcterms:W3CDTF">2018-02-19T09:18:11Z</dcterms:modified>
</cp:coreProperties>
</file>