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0" r:id="rId3"/>
    <p:sldId id="259" r:id="rId4"/>
    <p:sldId id="261" r:id="rId5"/>
    <p:sldId id="262" r:id="rId6"/>
    <p:sldId id="263" r:id="rId7"/>
    <p:sldId id="264" r:id="rId8"/>
    <p:sldId id="265" r:id="rId9"/>
    <p:sldId id="275" r:id="rId10"/>
    <p:sldId id="276" r:id="rId11"/>
    <p:sldId id="266" r:id="rId12"/>
    <p:sldId id="267" r:id="rId13"/>
    <p:sldId id="274" r:id="rId14"/>
  </p:sldIdLst>
  <p:sldSz cx="9144000" cy="6858000" type="screen4x3"/>
  <p:notesSz cx="6792913" cy="992505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5" autoAdjust="0"/>
    <p:restoredTop sz="96433" autoAdjust="0"/>
  </p:normalViewPr>
  <p:slideViewPr>
    <p:cSldViewPr snapToGrid="0">
      <p:cViewPr>
        <p:scale>
          <a:sx n="80" d="100"/>
          <a:sy n="80" d="100"/>
        </p:scale>
        <p:origin x="-176" y="-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handoutMaster" Target="handoutMasters/handout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810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4AD1E8-6E93-D84E-A28D-F03495C8149E}" type="datetimeFigureOut">
              <a:rPr lang="fr-FR" smtClean="0"/>
              <a:t>17/01/18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0937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4013" cy="44656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6575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8100" y="9426575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419B3A-DAA9-524A-9CB1-651D757DEC90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00711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419B3A-DAA9-524A-9CB1-651D757DEC90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2969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tytulowy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" y="0"/>
            <a:ext cx="9140132" cy="6858000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87828" y="2283269"/>
            <a:ext cx="7772400" cy="148952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1045028" y="4095700"/>
            <a:ext cx="6858000" cy="92914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pic>
        <p:nvPicPr>
          <p:cNvPr id="18" name="Obraz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5884281"/>
            <a:ext cx="2247900" cy="578032"/>
          </a:xfrm>
          <a:prstGeom prst="rect">
            <a:avLst/>
          </a:prstGeom>
        </p:spPr>
      </p:pic>
      <p:pic>
        <p:nvPicPr>
          <p:cNvPr id="19" name="Obraz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724" y="436193"/>
            <a:ext cx="1738609" cy="495955"/>
          </a:xfrm>
          <a:prstGeom prst="rect">
            <a:avLst/>
          </a:prstGeom>
        </p:spPr>
      </p:pic>
      <p:pic>
        <p:nvPicPr>
          <p:cNvPr id="20" name="Obraz 19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6916" y="5657395"/>
            <a:ext cx="1725998" cy="1035599"/>
          </a:xfrm>
          <a:prstGeom prst="rect">
            <a:avLst/>
          </a:prstGeom>
        </p:spPr>
      </p:pic>
      <p:pic>
        <p:nvPicPr>
          <p:cNvPr id="22" name="Obraz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771" y="168706"/>
            <a:ext cx="1506438" cy="920955"/>
          </a:xfrm>
          <a:prstGeom prst="rect">
            <a:avLst/>
          </a:prstGeom>
        </p:spPr>
      </p:pic>
      <p:sp>
        <p:nvSpPr>
          <p:cNvPr id="23" name="pole tekstowe 22"/>
          <p:cNvSpPr txBox="1"/>
          <p:nvPr userDrawn="1"/>
        </p:nvSpPr>
        <p:spPr>
          <a:xfrm>
            <a:off x="1309754" y="1089661"/>
            <a:ext cx="6076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xploitation of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esearch results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chool practice</a:t>
            </a:r>
            <a:endParaRPr lang="pl-PL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4" name="pole tekstowe 23"/>
          <p:cNvSpPr txBox="1"/>
          <p:nvPr userDrawn="1"/>
        </p:nvSpPr>
        <p:spPr>
          <a:xfrm>
            <a:off x="379409" y="1389552"/>
            <a:ext cx="872546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</a:t>
            </a:r>
            <a:r>
              <a:rPr lang="pl-PL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sion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within ERASMUS+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800" b="0" baseline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</a:t>
            </a:r>
            <a:r>
              <a:rPr lang="pl-PL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en-US" sz="800" b="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l-PL" sz="800" b="0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655" y="5884281"/>
            <a:ext cx="2605116" cy="57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1589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1146912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0401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59112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ajd koncowy - 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8" y="0"/>
            <a:ext cx="91401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7828" y="1758885"/>
            <a:ext cx="7772400" cy="3856564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pl-PL" dirty="0" smtClean="0"/>
              <a:t>Kliknij, aby edytować styl</a:t>
            </a:r>
            <a:endParaRPr lang="en-US" dirty="0"/>
          </a:p>
        </p:txBody>
      </p:sp>
      <p:pic>
        <p:nvPicPr>
          <p:cNvPr id="9" name="Obraz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724" y="436193"/>
            <a:ext cx="1738609" cy="495955"/>
          </a:xfrm>
          <a:prstGeom prst="rect">
            <a:avLst/>
          </a:prstGeom>
        </p:spPr>
      </p:pic>
      <p:pic>
        <p:nvPicPr>
          <p:cNvPr id="15" name="Obraz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771" y="168706"/>
            <a:ext cx="1506438" cy="920955"/>
          </a:xfrm>
          <a:prstGeom prst="rect">
            <a:avLst/>
          </a:prstGeom>
        </p:spPr>
      </p:pic>
      <p:sp>
        <p:nvSpPr>
          <p:cNvPr id="6" name="pole tekstowe 5"/>
          <p:cNvSpPr txBox="1"/>
          <p:nvPr userDrawn="1"/>
        </p:nvSpPr>
        <p:spPr>
          <a:xfrm>
            <a:off x="1309754" y="1089661"/>
            <a:ext cx="6076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xploitation of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esearch results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 </a:t>
            </a:r>
            <a:r>
              <a:rPr lang="en-US" b="1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chool practice</a:t>
            </a:r>
            <a:endParaRPr lang="pl-PL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pole tekstowe 16"/>
          <p:cNvSpPr txBox="1"/>
          <p:nvPr userDrawn="1"/>
        </p:nvSpPr>
        <p:spPr>
          <a:xfrm>
            <a:off x="1522409" y="1389552"/>
            <a:ext cx="56188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</a:t>
            </a:r>
            <a:r>
              <a:rPr lang="pl-PL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 within ERASMUS+ </a:t>
            </a:r>
            <a:r>
              <a:rPr lang="en-US" sz="800" dirty="0" err="1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en-US" sz="800" dirty="0" smtClean="0">
                <a:solidFill>
                  <a:schemeClr val="bg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pl-PL" sz="800" dirty="0">
              <a:solidFill>
                <a:schemeClr val="bg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481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416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4274743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106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419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22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21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</p:spTree>
    <p:extLst>
      <p:ext uri="{BB962C8B-B14F-4D97-AF65-F5344CB8AC3E}">
        <p14:creationId xmlns:p14="http://schemas.microsoft.com/office/powerpoint/2010/main" val="3894007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png"/><Relationship Id="rId15" Type="http://schemas.openxmlformats.org/officeDocument/2006/relationships/image" Target="../media/image2.png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 smtClean="0"/>
              <a:t>Kliknij, aby edytować style wzorca tekstu</a:t>
            </a:r>
          </a:p>
          <a:p>
            <a:pPr lvl="1"/>
            <a:r>
              <a:rPr lang="pl-PL" dirty="0" smtClean="0"/>
              <a:t>Drugi poziom</a:t>
            </a:r>
          </a:p>
          <a:p>
            <a:pPr lvl="2"/>
            <a:r>
              <a:rPr lang="pl-PL" dirty="0" smtClean="0"/>
              <a:t>Trzeci poziom</a:t>
            </a:r>
          </a:p>
          <a:p>
            <a:pPr lvl="3"/>
            <a:r>
              <a:rPr lang="pl-PL" dirty="0" smtClean="0"/>
              <a:t>Czwarty poziom</a:t>
            </a:r>
          </a:p>
          <a:p>
            <a:pPr lvl="4"/>
            <a:r>
              <a:rPr lang="pl-PL" dirty="0" smtClean="0"/>
              <a:t>Piąty poziom</a:t>
            </a:r>
            <a:endParaRPr lang="en-US" dirty="0"/>
          </a:p>
        </p:txBody>
      </p:sp>
      <p:pic>
        <p:nvPicPr>
          <p:cNvPr id="10" name="Obraz 9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65" y="116544"/>
            <a:ext cx="722162" cy="441491"/>
          </a:xfrm>
          <a:prstGeom prst="rect">
            <a:avLst/>
          </a:prstGeom>
        </p:spPr>
      </p:pic>
      <p:pic>
        <p:nvPicPr>
          <p:cNvPr id="11" name="Obraz 10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217" y="6454366"/>
            <a:ext cx="1393066" cy="397386"/>
          </a:xfrm>
          <a:prstGeom prst="rect">
            <a:avLst/>
          </a:prstGeom>
        </p:spPr>
      </p:pic>
      <p:sp>
        <p:nvSpPr>
          <p:cNvPr id="13" name="pole tekstowe 12"/>
          <p:cNvSpPr txBox="1"/>
          <p:nvPr userDrawn="1"/>
        </p:nvSpPr>
        <p:spPr>
          <a:xfrm>
            <a:off x="0" y="6628471"/>
            <a:ext cx="7280217" cy="176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project has been funded with support from the European </a:t>
            </a:r>
            <a:r>
              <a:rPr lang="en-US" sz="550" dirty="0" err="1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</a:t>
            </a:r>
            <a:r>
              <a:rPr lang="pl-PL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 within ERASMUS+ </a:t>
            </a:r>
            <a:r>
              <a:rPr lang="en-US" sz="550" dirty="0" err="1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550" baseline="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</a:t>
            </a:r>
            <a:r>
              <a:rPr lang="pl-PL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r>
              <a:rPr lang="en-US" sz="550" dirty="0" smtClean="0">
                <a:solidFill>
                  <a:schemeClr val="bg1">
                    <a:lumMod val="6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en-US" sz="550" dirty="0">
              <a:solidFill>
                <a:schemeClr val="bg1">
                  <a:lumMod val="6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147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youtu.be/mzWUJgG4Fi8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play.kahoot.it/%23/?quizId=aa3df1e9-56e3-4301-a40f-b5c5a7570d60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youtu.be/mZT6-ww-fg8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38125" y="1855757"/>
            <a:ext cx="8397875" cy="1604993"/>
          </a:xfrm>
        </p:spPr>
        <p:txBody>
          <a:bodyPr/>
          <a:lstStyle/>
          <a:p>
            <a:r>
              <a:rPr lang="fr-FR" dirty="0" smtClean="0"/>
              <a:t>VENUS</a:t>
            </a:r>
            <a:br>
              <a:rPr lang="fr-FR" dirty="0" smtClean="0"/>
            </a:br>
            <a:r>
              <a:rPr lang="fr-FR" sz="2800" dirty="0" smtClean="0"/>
              <a:t>Le transit de Vénus de 2012 observé par l'instrument SODISM sur le satellite Picard</a:t>
            </a:r>
            <a:endParaRPr lang="fr-FR" sz="2800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dirty="0" err="1" smtClean="0"/>
              <a:t>Mustapha</a:t>
            </a:r>
            <a:r>
              <a:rPr lang="pl-PL" dirty="0" smtClean="0"/>
              <a:t> </a:t>
            </a:r>
            <a:r>
              <a:rPr lang="pl-PL" dirty="0" err="1" smtClean="0"/>
              <a:t>Meftah</a:t>
            </a:r>
            <a:r>
              <a:rPr lang="pl-PL" dirty="0" smtClean="0"/>
              <a:t> et Alain </a:t>
            </a:r>
            <a:r>
              <a:rPr lang="pl-PL" dirty="0" err="1" smtClean="0"/>
              <a:t>Hauchecorne</a:t>
            </a:r>
            <a:endParaRPr lang="pl-PL" dirty="0" smtClean="0"/>
          </a:p>
          <a:p>
            <a:r>
              <a:rPr lang="pl-PL" dirty="0" smtClean="0"/>
              <a:t>UVSQ</a:t>
            </a:r>
            <a:endParaRPr lang="pl-PL" dirty="0"/>
          </a:p>
        </p:txBody>
      </p:sp>
      <p:pic>
        <p:nvPicPr>
          <p:cNvPr id="5" name="Image 4" descr="logo-LATMOS2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400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726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Ellipse 30"/>
          <p:cNvSpPr/>
          <p:nvPr/>
        </p:nvSpPr>
        <p:spPr>
          <a:xfrm>
            <a:off x="7016750" y="2936875"/>
            <a:ext cx="1000125" cy="1000125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/>
          <p:cNvSpPr/>
          <p:nvPr/>
        </p:nvSpPr>
        <p:spPr>
          <a:xfrm>
            <a:off x="7413625" y="3286125"/>
            <a:ext cx="269875" cy="269875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Connecteur droit avec flèche 11"/>
          <p:cNvCxnSpPr>
            <a:stCxn id="8" idx="0"/>
          </p:cNvCxnSpPr>
          <p:nvPr/>
        </p:nvCxnSpPr>
        <p:spPr>
          <a:xfrm flipV="1">
            <a:off x="7548563" y="2587626"/>
            <a:ext cx="7937" cy="69849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7461250" y="3825875"/>
            <a:ext cx="174625" cy="142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Ellipse 2"/>
          <p:cNvSpPr/>
          <p:nvPr/>
        </p:nvSpPr>
        <p:spPr>
          <a:xfrm>
            <a:off x="793750" y="3111500"/>
            <a:ext cx="555625" cy="57150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FF00"/>
              </a:solidFill>
            </a:endParaRPr>
          </a:p>
        </p:txBody>
      </p:sp>
      <p:sp>
        <p:nvSpPr>
          <p:cNvPr id="4" name="Ellipse 3"/>
          <p:cNvSpPr/>
          <p:nvPr/>
        </p:nvSpPr>
        <p:spPr>
          <a:xfrm>
            <a:off x="5826125" y="3032125"/>
            <a:ext cx="111125" cy="952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avec flèche 9"/>
          <p:cNvCxnSpPr/>
          <p:nvPr/>
        </p:nvCxnSpPr>
        <p:spPr>
          <a:xfrm flipV="1">
            <a:off x="5889625" y="1952625"/>
            <a:ext cx="15875" cy="11112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ZoneTexte 22"/>
          <p:cNvSpPr txBox="1"/>
          <p:nvPr/>
        </p:nvSpPr>
        <p:spPr>
          <a:xfrm>
            <a:off x="698500" y="4206875"/>
            <a:ext cx="686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Soleil</a:t>
            </a:r>
            <a:endParaRPr lang="fr-FR" dirty="0"/>
          </a:p>
        </p:txBody>
      </p:sp>
      <p:sp>
        <p:nvSpPr>
          <p:cNvPr id="24" name="ZoneTexte 23"/>
          <p:cNvSpPr txBox="1"/>
          <p:nvPr/>
        </p:nvSpPr>
        <p:spPr>
          <a:xfrm>
            <a:off x="5588000" y="3222625"/>
            <a:ext cx="763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Vénus</a:t>
            </a:r>
            <a:endParaRPr lang="fr-FR" dirty="0"/>
          </a:p>
        </p:txBody>
      </p:sp>
      <p:sp>
        <p:nvSpPr>
          <p:cNvPr id="25" name="ZoneTexte 24"/>
          <p:cNvSpPr txBox="1"/>
          <p:nvPr/>
        </p:nvSpPr>
        <p:spPr>
          <a:xfrm>
            <a:off x="7191375" y="3222625"/>
            <a:ext cx="6878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Terre</a:t>
            </a:r>
            <a:endParaRPr lang="fr-FR" dirty="0"/>
          </a:p>
        </p:txBody>
      </p:sp>
      <p:sp>
        <p:nvSpPr>
          <p:cNvPr id="32" name="ZoneTexte 31"/>
          <p:cNvSpPr txBox="1"/>
          <p:nvPr/>
        </p:nvSpPr>
        <p:spPr>
          <a:xfrm>
            <a:off x="7778750" y="3841750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PICARD</a:t>
            </a:r>
            <a:endParaRPr lang="fr-FR" dirty="0"/>
          </a:p>
        </p:txBody>
      </p:sp>
      <p:cxnSp>
        <p:nvCxnSpPr>
          <p:cNvPr id="34" name="Connecteur droit 33"/>
          <p:cNvCxnSpPr>
            <a:stCxn id="3" idx="0"/>
          </p:cNvCxnSpPr>
          <p:nvPr/>
        </p:nvCxnSpPr>
        <p:spPr>
          <a:xfrm>
            <a:off x="1071563" y="3111500"/>
            <a:ext cx="6278562" cy="82550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5" name="Ellipse 34"/>
          <p:cNvSpPr/>
          <p:nvPr/>
        </p:nvSpPr>
        <p:spPr>
          <a:xfrm>
            <a:off x="5851525" y="3692525"/>
            <a:ext cx="111125" cy="9525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36" name="Connecteur droit 35"/>
          <p:cNvCxnSpPr>
            <a:stCxn id="3" idx="5"/>
          </p:cNvCxnSpPr>
          <p:nvPr/>
        </p:nvCxnSpPr>
        <p:spPr>
          <a:xfrm flipV="1">
            <a:off x="1268006" y="2936875"/>
            <a:ext cx="6097994" cy="662431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9" name="Rectangle 38"/>
          <p:cNvSpPr/>
          <p:nvPr/>
        </p:nvSpPr>
        <p:spPr>
          <a:xfrm>
            <a:off x="7454900" y="2851150"/>
            <a:ext cx="174625" cy="1428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ZoneTexte 41"/>
          <p:cNvSpPr txBox="1"/>
          <p:nvPr/>
        </p:nvSpPr>
        <p:spPr>
          <a:xfrm>
            <a:off x="5794375" y="382587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</a:t>
            </a:r>
            <a:endParaRPr lang="fr-FR" dirty="0"/>
          </a:p>
        </p:txBody>
      </p:sp>
      <p:sp>
        <p:nvSpPr>
          <p:cNvPr id="43" name="ZoneTexte 42"/>
          <p:cNvSpPr txBox="1"/>
          <p:nvPr/>
        </p:nvSpPr>
        <p:spPr>
          <a:xfrm>
            <a:off x="7391400" y="408940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</a:t>
            </a:r>
            <a:endParaRPr lang="fr-FR" dirty="0"/>
          </a:p>
        </p:txBody>
      </p:sp>
      <p:sp>
        <p:nvSpPr>
          <p:cNvPr id="44" name="ZoneTexte 43"/>
          <p:cNvSpPr txBox="1"/>
          <p:nvPr/>
        </p:nvSpPr>
        <p:spPr>
          <a:xfrm>
            <a:off x="6064250" y="2603500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</a:t>
            </a:r>
            <a:endParaRPr lang="fr-FR" dirty="0"/>
          </a:p>
        </p:txBody>
      </p:sp>
      <p:sp>
        <p:nvSpPr>
          <p:cNvPr id="45" name="ZoneTexte 44"/>
          <p:cNvSpPr txBox="1"/>
          <p:nvPr/>
        </p:nvSpPr>
        <p:spPr>
          <a:xfrm>
            <a:off x="7699375" y="2682875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97551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508000" y="1809750"/>
            <a:ext cx="739774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Si nous mettons bout à bout toutes les images de SODISM obtenue avant, </a:t>
            </a:r>
          </a:p>
          <a:p>
            <a:r>
              <a:rPr lang="fr-FR" dirty="0" smtClean="0"/>
              <a:t>pendant et après le transit, voilà ce que cela donne</a:t>
            </a:r>
          </a:p>
          <a:p>
            <a:endParaRPr lang="fr-FR" dirty="0"/>
          </a:p>
          <a:p>
            <a:endParaRPr lang="fr-FR" dirty="0"/>
          </a:p>
          <a:p>
            <a:r>
              <a:rPr lang="en-US" u="sng" dirty="0">
                <a:hlinkClick r:id="rId2"/>
              </a:rPr>
              <a:t>https://youtu.be/mzWUJgG4Fi8</a:t>
            </a:r>
            <a:r>
              <a:rPr lang="fr-FR" dirty="0"/>
              <a:t> </a:t>
            </a:r>
          </a:p>
          <a:p>
            <a:endParaRPr lang="fr-FR" dirty="0"/>
          </a:p>
          <a:p>
            <a:r>
              <a:rPr lang="fr-FR" dirty="0"/>
              <a:t>5-VenusTransit.mov</a:t>
            </a:r>
          </a:p>
          <a:p>
            <a:endParaRPr lang="fr-FR" dirty="0" smtClean="0"/>
          </a:p>
          <a:p>
            <a:endParaRPr lang="fr-FR" dirty="0"/>
          </a:p>
          <a:p>
            <a:r>
              <a:rPr lang="fr-FR" dirty="0" smtClean="0"/>
              <a:t>Remarquez vous quelque chose de particulier ?</a:t>
            </a:r>
          </a:p>
          <a:p>
            <a:endParaRPr lang="fr-FR" dirty="0" smtClean="0"/>
          </a:p>
          <a:p>
            <a:r>
              <a:rPr lang="fr-FR" dirty="0" smtClean="0"/>
              <a:t>Pouvez vous donner une explication ?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2473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603250" y="1809750"/>
            <a:ext cx="6378669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Vénus traverse le Soleil non pas de façon linéaire mais en oscillant</a:t>
            </a:r>
          </a:p>
          <a:p>
            <a:r>
              <a:rPr lang="fr-FR" dirty="0" smtClean="0"/>
              <a:t>Pourquoi ?</a:t>
            </a:r>
          </a:p>
          <a:p>
            <a:endParaRPr lang="fr-FR" dirty="0"/>
          </a:p>
          <a:p>
            <a:r>
              <a:rPr lang="fr-FR" dirty="0" smtClean="0"/>
              <a:t>Quel genre d'exercices pouvons nous faire avec ces images ?</a:t>
            </a:r>
          </a:p>
          <a:p>
            <a:endParaRPr lang="fr-FR" dirty="0"/>
          </a:p>
          <a:p>
            <a:r>
              <a:rPr lang="fr-FR" dirty="0" smtClean="0"/>
              <a:t>Si l'orbite de PICARD dure 1h, combien environ dure le transit</a:t>
            </a:r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73382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556078" y="1774759"/>
            <a:ext cx="7772400" cy="424186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fr-FR" sz="3200" dirty="0" smtClean="0"/>
              <a:t>Merci</a:t>
            </a:r>
            <a:br>
              <a:rPr lang="fr-FR" sz="3200" dirty="0" smtClean="0"/>
            </a:br>
            <a:r>
              <a:rPr lang="fr-FR" sz="3200" dirty="0" smtClean="0"/>
              <a:t>et maintenant, le </a:t>
            </a:r>
            <a:r>
              <a:rPr lang="fr-FR" sz="3200" dirty="0" err="1" smtClean="0"/>
              <a:t>Kahoot</a:t>
            </a:r>
            <a:r>
              <a:rPr lang="fr-FR" sz="3200" dirty="0" smtClean="0"/>
              <a:t/>
            </a:r>
            <a:br>
              <a:rPr lang="fr-FR" sz="3200" dirty="0" smtClean="0"/>
            </a:br>
            <a:r>
              <a:rPr lang="en-US" sz="3200" dirty="0" smtClean="0"/>
              <a:t> </a:t>
            </a:r>
            <a:r>
              <a:rPr lang="en-US" sz="4400" dirty="0" smtClean="0"/>
              <a:t> </a:t>
            </a:r>
            <a:r>
              <a:rPr lang="fr-FR" sz="3200" u="sng" dirty="0" smtClean="0">
                <a:hlinkClick r:id="rId2"/>
              </a:rPr>
              <a:t>https://play.kahoot.it/#/?quizId=aa3df1e9-56e3-4301-a40f-b5c5a7570d60</a:t>
            </a:r>
            <a:r>
              <a:rPr lang="fr-FR" sz="4400" dirty="0" smtClean="0"/>
              <a:t/>
            </a:r>
            <a:br>
              <a:rPr lang="fr-FR" sz="4400" dirty="0" smtClean="0"/>
            </a:br>
            <a:endParaRPr lang="fr-FR" sz="4400" dirty="0"/>
          </a:p>
        </p:txBody>
      </p:sp>
    </p:spTree>
    <p:extLst>
      <p:ext uri="{BB962C8B-B14F-4D97-AF65-F5344CB8AC3E}">
        <p14:creationId xmlns:p14="http://schemas.microsoft.com/office/powerpoint/2010/main" val="3195970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0624" y="1650999"/>
            <a:ext cx="7064376" cy="5029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807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855022" y="2094551"/>
            <a:ext cx="71608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 smtClean="0"/>
              <a:t>Objectif</a:t>
            </a:r>
          </a:p>
          <a:p>
            <a:r>
              <a:rPr lang="fr-FR" sz="2000" b="1" dirty="0" smtClean="0"/>
              <a:t>Comprendre le fonctionnement d'une expérience spatiale sur un exemple concret</a:t>
            </a:r>
          </a:p>
          <a:p>
            <a:endParaRPr lang="fr-FR" sz="2000" b="1" dirty="0" smtClean="0"/>
          </a:p>
          <a:p>
            <a:r>
              <a:rPr lang="fr-FR" sz="2000" b="1" dirty="0" smtClean="0"/>
              <a:t>Outils</a:t>
            </a:r>
          </a:p>
          <a:p>
            <a:r>
              <a:rPr lang="fr-FR" sz="2000" b="1" dirty="0" smtClean="0"/>
              <a:t>L'expérience SODISM sur le satellite PICARD et ses observations du transit de Vénus devant le Soleil</a:t>
            </a:r>
          </a:p>
          <a:p>
            <a:endParaRPr lang="fr-FR" sz="2000" b="1" dirty="0"/>
          </a:p>
          <a:p>
            <a:r>
              <a:rPr lang="fr-FR" sz="2000" b="1" dirty="0" smtClean="0"/>
              <a:t>Mais dans un premier temps : Définitions et rappels des objectifs scientifiques de SODISM</a:t>
            </a:r>
          </a:p>
          <a:p>
            <a:endParaRPr lang="fr-FR" sz="2000" b="1" dirty="0"/>
          </a:p>
          <a:p>
            <a:r>
              <a:rPr lang="fr-FR" sz="2000" b="1" dirty="0" smtClean="0"/>
              <a:t>Transit :</a:t>
            </a:r>
            <a:r>
              <a:rPr lang="fr-FR" sz="2000" dirty="0" smtClean="0"/>
              <a:t> Vénus qui passe devant le Soleil</a:t>
            </a:r>
          </a:p>
        </p:txBody>
      </p:sp>
      <p:sp>
        <p:nvSpPr>
          <p:cNvPr id="2" name="Rectangle 1"/>
          <p:cNvSpPr/>
          <p:nvPr/>
        </p:nvSpPr>
        <p:spPr>
          <a:xfrm>
            <a:off x="301625" y="5999966"/>
            <a:ext cx="86677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work presented in this document is supported by the European Commission’s Erasmus+ </a:t>
            </a:r>
            <a:r>
              <a:rPr lang="en-US" sz="1000" dirty="0" err="1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programme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project ERIS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(grant agreement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no. 2015-1-PL01-KA201-016622),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coordinated by Institute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Geophysics, PAS.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content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document is the sole responsibility of the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organizer and it does not represent the opinion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 the European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Commission, and the Commission is not responsible for any use that might be made of information contained</a:t>
            </a:r>
            <a:r>
              <a:rPr lang="pl-PL" sz="1000" dirty="0">
                <a:solidFill>
                  <a:schemeClr val="bg2">
                    <a:lumMod val="2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lang="en-US" sz="1000" dirty="0">
              <a:solidFill>
                <a:schemeClr val="bg2">
                  <a:lumMod val="2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616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625" y="1809750"/>
            <a:ext cx="6223000" cy="4693325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6889751" y="2190749"/>
            <a:ext cx="180975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PICARD est un satellite français dédié à l'étude du Soleil</a:t>
            </a:r>
          </a:p>
          <a:p>
            <a:endParaRPr lang="fr-FR" dirty="0"/>
          </a:p>
          <a:p>
            <a:r>
              <a:rPr lang="fr-FR" dirty="0" smtClean="0"/>
              <a:t>SODISM est dédié à la mesure du diamètre solaire pour l'étude des relations </a:t>
            </a:r>
          </a:p>
          <a:p>
            <a:r>
              <a:rPr lang="fr-FR" dirty="0" smtClean="0"/>
              <a:t>Soleil-Terre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717021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254000" y="1889126"/>
            <a:ext cx="4794250" cy="480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SODISM est un télescope qui prend des images du Soleil</a:t>
            </a:r>
          </a:p>
          <a:p>
            <a:r>
              <a:rPr lang="fr-FR" dirty="0" smtClean="0"/>
              <a:t>SODISM n'est pas le premier à mesurer le diamètre solaire, </a:t>
            </a:r>
          </a:p>
          <a:p>
            <a:r>
              <a:rPr lang="fr-FR" dirty="0" smtClean="0"/>
              <a:t>mais il le fait avec une très grande précision</a:t>
            </a:r>
          </a:p>
          <a:p>
            <a:endParaRPr lang="fr-FR" dirty="0" smtClean="0"/>
          </a:p>
          <a:p>
            <a:r>
              <a:rPr lang="fr-FR" dirty="0" smtClean="0"/>
              <a:t>Est-ce que le diamètre du Soleil varie avec le temps ?</a:t>
            </a:r>
          </a:p>
          <a:p>
            <a:r>
              <a:rPr lang="fr-FR" dirty="0" smtClean="0"/>
              <a:t>Est-ce que cela affecte le climat sur Terre ?</a:t>
            </a:r>
          </a:p>
          <a:p>
            <a:endParaRPr lang="fr-FR" dirty="0" smtClean="0"/>
          </a:p>
          <a:p>
            <a:r>
              <a:rPr lang="fr-FR" dirty="0" smtClean="0"/>
              <a:t> Ce sont les 2 grandes questions scientifiques auxquelles nous avons voulu répondre</a:t>
            </a:r>
          </a:p>
          <a:p>
            <a:endParaRPr lang="fr-FR" dirty="0" smtClean="0"/>
          </a:p>
          <a:p>
            <a:r>
              <a:rPr lang="fr-FR" dirty="0" smtClean="0"/>
              <a:t>Mais ici, nous nous limiterons à l'étude d'une expérience spatiale. Pour cela, nous allons utiliser de vrais observations scientifiques</a:t>
            </a:r>
            <a:endParaRPr lang="fr-FR" dirty="0"/>
          </a:p>
          <a:p>
            <a:endParaRPr lang="fr-FR" dirty="0" smtClean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5" y="2317750"/>
            <a:ext cx="3524250" cy="3426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82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1936750" y="2508250"/>
            <a:ext cx="4038711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Nous allons tout d'abord regarder ce film </a:t>
            </a:r>
            <a:endParaRPr lang="fr-FR" dirty="0" smtClean="0"/>
          </a:p>
          <a:p>
            <a:r>
              <a:rPr lang="fr-FR" dirty="0" smtClean="0"/>
              <a:t>(les </a:t>
            </a:r>
            <a:r>
              <a:rPr lang="fr-FR" dirty="0" smtClean="0"/>
              <a:t>10 premières minutes seulement)</a:t>
            </a:r>
            <a:endParaRPr lang="fr-FR" dirty="0" smtClean="0"/>
          </a:p>
          <a:p>
            <a:endParaRPr lang="fr-FR" dirty="0"/>
          </a:p>
          <a:p>
            <a:r>
              <a:rPr lang="en-US" u="sng" dirty="0">
                <a:hlinkClick r:id="rId2"/>
              </a:rPr>
              <a:t>https://youtu.be/mZT6-ww-fg8</a:t>
            </a:r>
            <a:r>
              <a:rPr lang="en-US" dirty="0"/>
              <a:t> </a:t>
            </a:r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18788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1143000" y="1778000"/>
            <a:ext cx="6087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Maintenant, regardons quelques images obtenues par SODISM </a:t>
            </a:r>
          </a:p>
          <a:p>
            <a:r>
              <a:rPr lang="fr-FR" dirty="0" smtClean="0"/>
              <a:t>pendant le transit de Vénus en 2012</a:t>
            </a:r>
            <a:endParaRPr lang="fr-FR" dirty="0"/>
          </a:p>
        </p:txBody>
      </p:sp>
      <p:pic>
        <p:nvPicPr>
          <p:cNvPr id="5" name="Image 4" descr="SOD_N0_RS_WL607_20120605_220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79" y="2628579"/>
            <a:ext cx="3601092" cy="3601092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460375" y="3095625"/>
            <a:ext cx="3031599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Avant le transit :</a:t>
            </a:r>
          </a:p>
          <a:p>
            <a:r>
              <a:rPr lang="fr-FR" dirty="0" smtClean="0"/>
              <a:t>Que voyons nous sur l'image ?</a:t>
            </a:r>
          </a:p>
          <a:p>
            <a:endParaRPr lang="fr-FR" dirty="0"/>
          </a:p>
          <a:p>
            <a:r>
              <a:rPr lang="fr-FR" dirty="0" smtClean="0"/>
              <a:t>Des tâches</a:t>
            </a:r>
          </a:p>
          <a:p>
            <a:r>
              <a:rPr lang="fr-FR" dirty="0" smtClean="0"/>
              <a:t>Des défauts</a:t>
            </a:r>
          </a:p>
          <a:p>
            <a:r>
              <a:rPr lang="fr-FR" dirty="0" smtClean="0"/>
              <a:t>Autre chose ?</a:t>
            </a:r>
          </a:p>
          <a:p>
            <a:endParaRPr lang="fr-FR" dirty="0"/>
          </a:p>
          <a:p>
            <a:r>
              <a:rPr lang="fr-FR" dirty="0" smtClean="0"/>
              <a:t>Regardez bien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03842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5451" y="2323584"/>
            <a:ext cx="3635994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/>
              <a:t>Regardons cette seconde Image</a:t>
            </a:r>
          </a:p>
          <a:p>
            <a:r>
              <a:rPr lang="fr-FR" dirty="0" smtClean="0"/>
              <a:t>Que voyez vous ?</a:t>
            </a:r>
          </a:p>
          <a:p>
            <a:endParaRPr lang="fr-FR" dirty="0"/>
          </a:p>
          <a:p>
            <a:r>
              <a:rPr lang="fr-FR" dirty="0" smtClean="0"/>
              <a:t>Pourquoi Vénus apparaît-elle en noir</a:t>
            </a:r>
          </a:p>
          <a:p>
            <a:r>
              <a:rPr lang="fr-FR" dirty="0" smtClean="0"/>
              <a:t> sur l'image ?</a:t>
            </a:r>
          </a:p>
          <a:p>
            <a:endParaRPr lang="fr-FR" dirty="0"/>
          </a:p>
          <a:p>
            <a:r>
              <a:rPr lang="fr-FR" dirty="0" smtClean="0"/>
              <a:t>Peut-on prédire le transit ?</a:t>
            </a:r>
          </a:p>
          <a:p>
            <a:endParaRPr lang="fr-FR" dirty="0"/>
          </a:p>
          <a:p>
            <a:endParaRPr lang="fr-FR" dirty="0"/>
          </a:p>
        </p:txBody>
      </p:sp>
      <p:pic>
        <p:nvPicPr>
          <p:cNvPr id="5" name="Image 4" descr="SOD_N0_RS_WL607_20120605_222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8079" y="2009454"/>
            <a:ext cx="3601092" cy="3601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484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175" y="1863725"/>
            <a:ext cx="5232400" cy="487680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301625" y="3206750"/>
            <a:ext cx="1687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Premier contact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7366000" y="4762500"/>
            <a:ext cx="736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Sortie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7350125" y="2794000"/>
            <a:ext cx="816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Centre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15518156"/>
      </p:ext>
    </p:extLst>
  </p:cSld>
  <p:clrMapOvr>
    <a:masterClrMapping/>
  </p:clrMapOvr>
</p:sld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Erasmus+ 1</Template>
  <TotalTime>726</TotalTime>
  <Words>438</Words>
  <Application>Microsoft Macintosh PowerPoint</Application>
  <PresentationFormat>Présentation à l'écran (4:3)</PresentationFormat>
  <Paragraphs>82</Paragraphs>
  <Slides>13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4" baseType="lpstr">
      <vt:lpstr>Motyw pakietu Office</vt:lpstr>
      <vt:lpstr>VENUS Le transit de Vénus de 2012 observé par l'instrument SODISM sur le satellite Picard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Agata Szczegielniak</dc:creator>
  <cp:lastModifiedBy>Alain Sarkissian</cp:lastModifiedBy>
  <cp:revision>62</cp:revision>
  <cp:lastPrinted>2016-09-09T14:34:21Z</cp:lastPrinted>
  <dcterms:created xsi:type="dcterms:W3CDTF">2016-01-28T13:09:02Z</dcterms:created>
  <dcterms:modified xsi:type="dcterms:W3CDTF">2018-01-17T11:52:30Z</dcterms:modified>
</cp:coreProperties>
</file>