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7" r:id="rId3"/>
    <p:sldId id="282" r:id="rId4"/>
    <p:sldId id="284" r:id="rId5"/>
    <p:sldId id="287" r:id="rId6"/>
    <p:sldId id="258" r:id="rId7"/>
    <p:sldId id="259" r:id="rId8"/>
    <p:sldId id="288" r:id="rId9"/>
    <p:sldId id="261" r:id="rId10"/>
    <p:sldId id="262" r:id="rId11"/>
    <p:sldId id="289" r:id="rId12"/>
    <p:sldId id="263" r:id="rId13"/>
    <p:sldId id="264" r:id="rId14"/>
    <p:sldId id="265" r:id="rId15"/>
    <p:sldId id="266" r:id="rId16"/>
    <p:sldId id="267" r:id="rId17"/>
    <p:sldId id="300" r:id="rId18"/>
    <p:sldId id="268" r:id="rId19"/>
    <p:sldId id="290" r:id="rId20"/>
    <p:sldId id="291" r:id="rId21"/>
    <p:sldId id="292" r:id="rId22"/>
    <p:sldId id="293" r:id="rId23"/>
    <p:sldId id="295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80" r:id="rId33"/>
    <p:sldId id="299" r:id="rId34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0000" autoAdjust="0"/>
    <p:restoredTop sz="96433" autoAdjust="0"/>
  </p:normalViewPr>
  <p:slideViewPr>
    <p:cSldViewPr snapToGrid="0">
      <p:cViewPr>
        <p:scale>
          <a:sx n="75" d="100"/>
          <a:sy n="75" d="100"/>
        </p:scale>
        <p:origin x="-990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 dirty="0" smtClean="0"/>
              <a:t>Temperatura *10^6 </a:t>
            </a:r>
            <a:r>
              <a:rPr lang="pl-PL" sz="1800" b="1" i="0" u="none" strike="noStrike" baseline="0" dirty="0" smtClean="0"/>
              <a:t>(°C)</a:t>
            </a:r>
            <a:endParaRPr lang="pl-PL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63500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5.4166667851414455E-2"/>
                  <c:y val="-4.9130772188733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444444760377186E-2"/>
                  <c:y val="-5.895692662648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6944445471225837E-2"/>
                  <c:y val="-7.36961582830999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3333334281131564E-2"/>
                  <c:y val="-3.4391540532113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Arkusz1!$A$4:$A$7</c:f>
              <c:strCache>
                <c:ptCount val="4"/>
                <c:pt idx="0">
                  <c:v>rdzeń</c:v>
                </c:pt>
                <c:pt idx="1">
                  <c:v>fotosfera</c:v>
                </c:pt>
                <c:pt idx="2">
                  <c:v>chromosfera</c:v>
                </c:pt>
                <c:pt idx="3">
                  <c:v>korona </c:v>
                </c:pt>
              </c:strCache>
            </c:strRef>
          </c:cat>
          <c:val>
            <c:numRef>
              <c:f>Arkusz1!$B$4:$B$7</c:f>
              <c:numCache>
                <c:formatCode>General</c:formatCode>
                <c:ptCount val="4"/>
                <c:pt idx="0" formatCode="#,##0">
                  <c:v>15000000</c:v>
                </c:pt>
                <c:pt idx="1">
                  <c:v>6000</c:v>
                </c:pt>
                <c:pt idx="2">
                  <c:v>2000</c:v>
                </c:pt>
                <c:pt idx="3">
                  <c:v>2000000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01287680"/>
        <c:axId val="18657280"/>
      </c:lineChart>
      <c:catAx>
        <c:axId val="301287680"/>
        <c:scaling>
          <c:orientation val="minMax"/>
        </c:scaling>
        <c:delete val="0"/>
        <c:axPos val="b"/>
        <c:majorTickMark val="none"/>
        <c:minorTickMark val="none"/>
        <c:tickLblPos val="nextTo"/>
        <c:crossAx val="18657280"/>
        <c:crosses val="autoZero"/>
        <c:auto val="1"/>
        <c:lblAlgn val="ctr"/>
        <c:lblOffset val="100"/>
        <c:noMultiLvlLbl val="0"/>
      </c:catAx>
      <c:valAx>
        <c:axId val="18657280"/>
        <c:scaling>
          <c:orientation val="minMax"/>
          <c:min val="2000"/>
        </c:scaling>
        <c:delete val="0"/>
        <c:axPos val="l"/>
        <c:majorGridlines/>
        <c:numFmt formatCode="#,##0" sourceLinked="1"/>
        <c:majorTickMark val="none"/>
        <c:minorTickMark val="none"/>
        <c:tickLblPos val="nextTo"/>
        <c:crossAx val="301287680"/>
        <c:crosses val="autoZero"/>
        <c:crossBetween val="between"/>
        <c:dispUnits>
          <c:builtInUnit val="millions"/>
        </c:dispUnits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 dirty="0" smtClean="0"/>
              <a:t>UV indeks</a:t>
            </a:r>
            <a:endParaRPr lang="pl-PL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Oregon</c:v>
          </c:tx>
          <c:spPr>
            <a:ln w="63500">
              <a:solidFill>
                <a:schemeClr val="accent2"/>
              </a:solidFill>
            </a:ln>
          </c:spPr>
          <c:marker>
            <c:symbol val="none"/>
          </c:marker>
          <c:cat>
            <c:numRef>
              <c:f>Arkusz1!$B$34:$B$43</c:f>
              <c:numCache>
                <c:formatCode>General</c:formatCode>
                <c:ptCount val="10"/>
                <c:pt idx="0">
                  <c:v>7</c:v>
                </c:pt>
                <c:pt idx="1">
                  <c:v>8</c:v>
                </c:pt>
                <c:pt idx="2">
                  <c:v>9</c:v>
                </c:pt>
                <c:pt idx="3">
                  <c:v>10</c:v>
                </c:pt>
                <c:pt idx="4">
                  <c:v>11</c:v>
                </c:pt>
                <c:pt idx="5">
                  <c:v>12</c:v>
                </c:pt>
                <c:pt idx="6">
                  <c:v>13</c:v>
                </c:pt>
                <c:pt idx="7">
                  <c:v>14</c:v>
                </c:pt>
                <c:pt idx="8">
                  <c:v>15</c:v>
                </c:pt>
                <c:pt idx="9">
                  <c:v>16</c:v>
                </c:pt>
              </c:numCache>
            </c:numRef>
          </c:cat>
          <c:val>
            <c:numRef>
              <c:f>Arkusz1!$C$34:$C$43</c:f>
              <c:numCache>
                <c:formatCode>General</c:formatCode>
                <c:ptCount val="10"/>
                <c:pt idx="0">
                  <c:v>1.9000000000000001</c:v>
                </c:pt>
                <c:pt idx="1">
                  <c:v>2.2999999999999998</c:v>
                </c:pt>
                <c:pt idx="2">
                  <c:v>4</c:v>
                </c:pt>
                <c:pt idx="3">
                  <c:v>5.2</c:v>
                </c:pt>
                <c:pt idx="4">
                  <c:v>5.5</c:v>
                </c:pt>
                <c:pt idx="5">
                  <c:v>6.1</c:v>
                </c:pt>
                <c:pt idx="6">
                  <c:v>5.3</c:v>
                </c:pt>
                <c:pt idx="7">
                  <c:v>4.2</c:v>
                </c:pt>
                <c:pt idx="8">
                  <c:v>3.6</c:v>
                </c:pt>
                <c:pt idx="9">
                  <c:v>2.4</c:v>
                </c:pt>
              </c:numCache>
            </c:numRef>
          </c:val>
          <c:smooth val="0"/>
        </c:ser>
        <c:ser>
          <c:idx val="1"/>
          <c:order val="1"/>
          <c:tx>
            <c:v>SilverCrest</c:v>
          </c:tx>
          <c:spPr>
            <a:ln w="63500">
              <a:solidFill>
                <a:schemeClr val="accent3"/>
              </a:solidFill>
            </a:ln>
          </c:spPr>
          <c:marker>
            <c:symbol val="none"/>
          </c:marker>
          <c:val>
            <c:numRef>
              <c:f>Arkusz1!$D$34:$D$43</c:f>
              <c:numCache>
                <c:formatCode>General</c:formatCode>
                <c:ptCount val="10"/>
                <c:pt idx="0">
                  <c:v>1.5</c:v>
                </c:pt>
                <c:pt idx="1">
                  <c:v>2</c:v>
                </c:pt>
                <c:pt idx="2">
                  <c:v>2.5</c:v>
                </c:pt>
                <c:pt idx="3">
                  <c:v>5</c:v>
                </c:pt>
                <c:pt idx="4">
                  <c:v>6</c:v>
                </c:pt>
                <c:pt idx="5">
                  <c:v>6.5</c:v>
                </c:pt>
                <c:pt idx="6">
                  <c:v>5</c:v>
                </c:pt>
                <c:pt idx="7">
                  <c:v>4.5</c:v>
                </c:pt>
                <c:pt idx="8">
                  <c:v>4</c:v>
                </c:pt>
                <c:pt idx="9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028608"/>
        <c:axId val="19030400"/>
      </c:lineChart>
      <c:catAx>
        <c:axId val="19028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9030400"/>
        <c:crosses val="autoZero"/>
        <c:auto val="1"/>
        <c:lblAlgn val="ctr"/>
        <c:lblOffset val="100"/>
        <c:noMultiLvlLbl val="0"/>
      </c:catAx>
      <c:valAx>
        <c:axId val="190304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90286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lowy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" y="0"/>
            <a:ext cx="9140132" cy="68580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87828" y="2283269"/>
            <a:ext cx="7772400" cy="148952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45028" y="4095700"/>
            <a:ext cx="6858000" cy="92914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pic>
        <p:nvPicPr>
          <p:cNvPr id="18" name="Obraz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5884281"/>
            <a:ext cx="2247900" cy="578032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916" y="5657395"/>
            <a:ext cx="1725998" cy="1035599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379409" y="1389552"/>
            <a:ext cx="87254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sion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within ERASMUS+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800" b="0" baseline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b="0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655" y="5884281"/>
            <a:ext cx="2605116" cy="57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8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146912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040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9112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ncowy - 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91401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7828" y="1758885"/>
            <a:ext cx="7772400" cy="3856564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6" name="pole tekstowe 5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pole tekstowe 16"/>
          <p:cNvSpPr txBox="1"/>
          <p:nvPr userDrawn="1"/>
        </p:nvSpPr>
        <p:spPr>
          <a:xfrm>
            <a:off x="1522409" y="1389552"/>
            <a:ext cx="56188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Prostokąt 9"/>
          <p:cNvSpPr/>
          <p:nvPr userDrawn="1"/>
        </p:nvSpPr>
        <p:spPr>
          <a:xfrm>
            <a:off x="3868" y="6318734"/>
            <a:ext cx="92166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work presented in this document is supported by the European Commission’s Erasmus+ </a:t>
            </a:r>
            <a:r>
              <a:rPr lang="en-US" sz="800" dirty="0" err="1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project ERIS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2015-1-PL01-KA201-016622),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coordinated by Institute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Geophysics, PAS.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content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 is the sole responsibility of the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organizer and it does not represent the opinion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European</a:t>
            </a:r>
            <a:r>
              <a:rPr lang="pl-PL" sz="800" baseline="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Commission, and the Commission is not responsible for any use that might be made of information contained</a:t>
            </a:r>
            <a:r>
              <a:rPr lang="pl-PL" sz="800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800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4811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416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74743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106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419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22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21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8940073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-US" dirty="0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65" y="116544"/>
            <a:ext cx="722162" cy="441491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217" y="6454366"/>
            <a:ext cx="1393066" cy="397386"/>
          </a:xfrm>
          <a:prstGeom prst="rect">
            <a:avLst/>
          </a:prstGeom>
        </p:spPr>
      </p:pic>
      <p:sp>
        <p:nvSpPr>
          <p:cNvPr id="13" name="pole tekstowe 12"/>
          <p:cNvSpPr txBox="1"/>
          <p:nvPr userDrawn="1"/>
        </p:nvSpPr>
        <p:spPr>
          <a:xfrm>
            <a:off x="0" y="6628471"/>
            <a:ext cx="7280217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550" dirty="0" err="1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550" dirty="0" err="1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550" baseline="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550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14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emis.nl/uvradiation/UVindex.html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Promieniowanie ultrafioletowe – czy zawsze jest wrogiem?</a:t>
            </a:r>
            <a:endParaRPr lang="pl-PL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smtClean="0"/>
              <a:t>Dr inż. Agnieszka Czerwińska</a:t>
            </a:r>
          </a:p>
          <a:p>
            <a:r>
              <a:rPr lang="pl-PL" dirty="0" smtClean="0"/>
              <a:t>Mgr Jakub </a:t>
            </a:r>
            <a:r>
              <a:rPr lang="pl-PL" dirty="0" err="1" smtClean="0"/>
              <a:t>Guzikowski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55672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 smtClean="0"/>
              <a:t>Fotostarzenie</a:t>
            </a:r>
            <a:endParaRPr lang="pl-PL" dirty="0"/>
          </a:p>
        </p:txBody>
      </p:sp>
      <p:pic>
        <p:nvPicPr>
          <p:cNvPr id="4" name="Symbol zastępczy zawartości 3" descr="kompilacja_uv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899" y="1825625"/>
            <a:ext cx="4896201" cy="4351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42504" y="634134"/>
            <a:ext cx="7886700" cy="4351338"/>
          </a:xfrm>
        </p:spPr>
        <p:txBody>
          <a:bodyPr/>
          <a:lstStyle/>
          <a:p>
            <a:r>
              <a:rPr lang="pl-PL" dirty="0" smtClean="0"/>
              <a:t>Promieniowanie UVC – jest całkowicie pochłaniane w stratosferze przez ozon;</a:t>
            </a:r>
          </a:p>
          <a:p>
            <a:r>
              <a:rPr lang="pl-PL" dirty="0" smtClean="0"/>
              <a:t>Promieniowanie UVA jest odpowiedzialne za mutację chromosomów, zabijanie organizmów jednokomórkowych,  uszkodzenia rogówki oka.</a:t>
            </a:r>
          </a:p>
          <a:p>
            <a:endParaRPr lang="pl-PL" dirty="0"/>
          </a:p>
        </p:txBody>
      </p:sp>
      <p:pic>
        <p:nvPicPr>
          <p:cNvPr id="22530" name="Picture 2" descr="Znalezione obrazy dla zapytania ultraviolet radiation from the s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8811" y="3365645"/>
            <a:ext cx="2590800" cy="1762126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346363" y="5181601"/>
            <a:ext cx="25832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Uszkodzenie rogówki oka </a:t>
            </a:r>
          </a:p>
          <a:p>
            <a:r>
              <a:rPr lang="pl-PL" dirty="0" smtClean="0"/>
              <a:t>(</a:t>
            </a:r>
            <a:r>
              <a:rPr lang="pl-PL" dirty="0" err="1" smtClean="0"/>
              <a:t>Southlandvision.com</a:t>
            </a:r>
            <a:r>
              <a:rPr lang="pl-PL" dirty="0" smtClean="0"/>
              <a:t>)</a:t>
            </a:r>
            <a:endParaRPr lang="pl-PL" dirty="0"/>
          </a:p>
        </p:txBody>
      </p:sp>
      <p:pic>
        <p:nvPicPr>
          <p:cNvPr id="22532" name="Picture 4" descr="Diagram of UV Radiation&#10;Mutating D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7321" y="3241530"/>
            <a:ext cx="2676543" cy="2064762"/>
          </a:xfrm>
          <a:prstGeom prst="rect">
            <a:avLst/>
          </a:prstGeom>
          <a:noFill/>
        </p:spPr>
      </p:pic>
      <p:sp>
        <p:nvSpPr>
          <p:cNvPr id="7" name="pole tekstowe 6"/>
          <p:cNvSpPr txBox="1"/>
          <p:nvPr/>
        </p:nvSpPr>
        <p:spPr>
          <a:xfrm>
            <a:off x="2992581" y="5375564"/>
            <a:ext cx="344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Mutacje chromosomów</a:t>
            </a:r>
          </a:p>
          <a:p>
            <a:r>
              <a:rPr lang="pl-PL" dirty="0" smtClean="0"/>
              <a:t>(http://earthobservatory.nasa.gov)</a:t>
            </a:r>
            <a:endParaRPr lang="pl-PL" dirty="0"/>
          </a:p>
        </p:txBody>
      </p:sp>
      <p:pic>
        <p:nvPicPr>
          <p:cNvPr id="22534" name="Picture 6" descr="Micrographs of Sea Urchin&#10;Larva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1813" y="2914938"/>
            <a:ext cx="3333750" cy="2590800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5902036" y="5971309"/>
            <a:ext cx="344991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Uszkodzenia organizmów </a:t>
            </a:r>
          </a:p>
          <a:p>
            <a:r>
              <a:rPr lang="pl-PL" dirty="0" smtClean="0"/>
              <a:t>Jednokomórkowych</a:t>
            </a:r>
          </a:p>
          <a:p>
            <a:r>
              <a:rPr lang="pl-PL" dirty="0" smtClean="0"/>
              <a:t>(http://earthobservatory.nasa.gov)</a:t>
            </a:r>
          </a:p>
          <a:p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Co dobrego daje nam promieniowanie UV?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pl-PL" dirty="0" smtClean="0"/>
              <a:t>Opaleniznę – </a:t>
            </a:r>
            <a:r>
              <a:rPr lang="pl-PL" dirty="0" err="1" smtClean="0"/>
              <a:t>UV-A</a:t>
            </a:r>
            <a:r>
              <a:rPr lang="pl-PL" dirty="0" smtClean="0"/>
              <a:t>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Witamina D – </a:t>
            </a:r>
            <a:r>
              <a:rPr lang="pl-PL" dirty="0" err="1" smtClean="0"/>
              <a:t>UV-B</a:t>
            </a:r>
            <a:r>
              <a:rPr lang="pl-PL" dirty="0" smtClean="0"/>
              <a:t>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Wspomaganie leczenia niektórych chorób skórnych (fototerapia), takich jak np. łuszczyca – </a:t>
            </a:r>
            <a:r>
              <a:rPr lang="pl-PL" dirty="0" err="1" smtClean="0"/>
              <a:t>UV-B</a:t>
            </a:r>
            <a:r>
              <a:rPr lang="pl-PL" dirty="0" smtClean="0"/>
              <a:t>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Może być wykorzystywane do dezynfekcji (np. sal operacyjnych – </a:t>
            </a:r>
            <a:r>
              <a:rPr lang="pl-PL" dirty="0" err="1" smtClean="0"/>
              <a:t>UV-C</a:t>
            </a:r>
            <a:r>
              <a:rPr lang="pl-PL" dirty="0" smtClean="0"/>
              <a:t>).</a:t>
            </a:r>
            <a:endParaRPr lang="pl-P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9638" y="1725246"/>
            <a:ext cx="1025525" cy="102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Indeks UV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28650" y="1825625"/>
            <a:ext cx="5420458" cy="1890590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pl-PL" dirty="0" smtClean="0">
                <a:latin typeface="Liberation Sans"/>
              </a:rPr>
              <a:t>Miara znormalizowana </a:t>
            </a:r>
            <a:r>
              <a:rPr lang="pl-PL" dirty="0" smtClean="0">
                <a:latin typeface="Lohit Hindi"/>
              </a:rPr>
              <a:t>natężenia promieniowania UV, powodującego powstawanie poparzeń słonecznych (tzw. promieniowania o skuteczności </a:t>
            </a:r>
            <a:r>
              <a:rPr lang="pl-PL" dirty="0" err="1" smtClean="0">
                <a:latin typeface="Lohit Hindi"/>
              </a:rPr>
              <a:t>erytemalnej</a:t>
            </a:r>
            <a:r>
              <a:rPr lang="pl-PL" dirty="0" smtClean="0">
                <a:latin typeface="Lohit Hindi"/>
              </a:rPr>
              <a:t>). Wyrażana jest w jednostkach bezwymiarowych.</a:t>
            </a:r>
          </a:p>
          <a:p>
            <a:pPr algn="ctr">
              <a:buNone/>
            </a:pPr>
            <a:endParaRPr lang="pl-PL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3936" y="1423621"/>
            <a:ext cx="1476375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8221" y="6135443"/>
            <a:ext cx="3025775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Zalecenia w zależności od indeksu UV</a:t>
            </a:r>
            <a:endParaRPr lang="pl-PL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0029" y="2309218"/>
            <a:ext cx="6943942" cy="3384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2880" y="5757740"/>
            <a:ext cx="76327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Skąd możemy wiedzieć, jaki będzie/jest  indeks UV?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92369" y="1825625"/>
            <a:ext cx="8022981" cy="4351338"/>
          </a:xfrm>
        </p:spPr>
        <p:txBody>
          <a:bodyPr/>
          <a:lstStyle/>
          <a:p>
            <a:endParaRPr lang="pl-PL" dirty="0" smtClean="0"/>
          </a:p>
          <a:p>
            <a:r>
              <a:rPr lang="pl-PL" dirty="0" smtClean="0"/>
              <a:t>Prognozy pogody</a:t>
            </a:r>
          </a:p>
          <a:p>
            <a:pPr lvl="1"/>
            <a:r>
              <a:rPr lang="pl-PL" dirty="0" err="1" smtClean="0">
                <a:hlinkClick r:id="rId2"/>
              </a:rPr>
              <a:t>www.temis.nl</a:t>
            </a:r>
            <a:r>
              <a:rPr lang="pl-PL" dirty="0" smtClean="0">
                <a:hlinkClick r:id="rId2"/>
              </a:rPr>
              <a:t>/</a:t>
            </a:r>
            <a:r>
              <a:rPr lang="pl-PL" dirty="0" err="1" smtClean="0">
                <a:hlinkClick r:id="rId2"/>
              </a:rPr>
              <a:t>uvradiation</a:t>
            </a:r>
            <a:r>
              <a:rPr lang="pl-PL" dirty="0" smtClean="0">
                <a:hlinkClick r:id="rId2"/>
              </a:rPr>
              <a:t>/</a:t>
            </a:r>
            <a:r>
              <a:rPr lang="pl-PL" dirty="0" err="1" smtClean="0">
                <a:hlinkClick r:id="rId2"/>
              </a:rPr>
              <a:t>UVindex.html</a:t>
            </a:r>
            <a:endParaRPr lang="pl-PL" dirty="0" smtClean="0"/>
          </a:p>
          <a:p>
            <a:pPr lvl="1"/>
            <a:r>
              <a:rPr lang="pl-PL" dirty="0" smtClean="0"/>
              <a:t>http://pogodynka.pl/indeksuv/);</a:t>
            </a:r>
          </a:p>
          <a:p>
            <a:r>
              <a:rPr lang="pl-PL" dirty="0" smtClean="0"/>
              <a:t>Mierniki ręczne;</a:t>
            </a:r>
          </a:p>
          <a:p>
            <a:r>
              <a:rPr lang="pl-PL" dirty="0" smtClean="0"/>
              <a:t>Wyniki pomiarów z pobliskich stacji meteorologicznych (np. </a:t>
            </a:r>
            <a:r>
              <a:rPr lang="pl-PL" dirty="0" err="1" smtClean="0"/>
              <a:t>www.weatherlink.com</a:t>
            </a:r>
            <a:r>
              <a:rPr lang="pl-PL" dirty="0" smtClean="0"/>
              <a:t>/</a:t>
            </a:r>
            <a:r>
              <a:rPr lang="pl-PL" dirty="0" err="1" smtClean="0"/>
              <a:t>user</a:t>
            </a:r>
            <a:r>
              <a:rPr lang="pl-PL" dirty="0" smtClean="0"/>
              <a:t>/</a:t>
            </a:r>
            <a:r>
              <a:rPr lang="pl-PL" dirty="0" err="1" smtClean="0"/>
              <a:t>igfpan</a:t>
            </a:r>
            <a:r>
              <a:rPr lang="pl-PL" dirty="0" smtClean="0"/>
              <a:t>/); 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Mierniki ręczne</a:t>
            </a:r>
            <a:endParaRPr lang="pl-PL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5419" y="2432645"/>
            <a:ext cx="4137025" cy="29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5878" y="1856695"/>
            <a:ext cx="3305175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pole tekstowe 6"/>
          <p:cNvSpPr txBox="1"/>
          <p:nvPr/>
        </p:nvSpPr>
        <p:spPr>
          <a:xfrm>
            <a:off x="1465385" y="5556739"/>
            <a:ext cx="2314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Miernik ręczny Oregon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5627077" y="5861539"/>
            <a:ext cx="260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Miernik ręczny </a:t>
            </a:r>
            <a:r>
              <a:rPr lang="pl-PL" dirty="0" err="1" smtClean="0"/>
              <a:t>SilverCrest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447188"/>
            <a:ext cx="7886700" cy="1325563"/>
          </a:xfrm>
        </p:spPr>
        <p:txBody>
          <a:bodyPr/>
          <a:lstStyle/>
          <a:p>
            <a:r>
              <a:rPr lang="pl-PL" dirty="0" smtClean="0"/>
              <a:t>Kąty Rybackie 18.07.2016</a:t>
            </a:r>
            <a:br>
              <a:rPr lang="pl-PL" dirty="0" smtClean="0"/>
            </a:b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graphicFrame>
        <p:nvGraphicFramePr>
          <p:cNvPr id="4" name="Wykres 3"/>
          <p:cNvGraphicFramePr/>
          <p:nvPr/>
        </p:nvGraphicFramePr>
        <p:xfrm>
          <a:off x="1793630" y="2033954"/>
          <a:ext cx="5369169" cy="31593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ole tekstowe 4"/>
          <p:cNvSpPr txBox="1"/>
          <p:nvPr/>
        </p:nvSpPr>
        <p:spPr>
          <a:xfrm>
            <a:off x="1395046" y="5357446"/>
            <a:ext cx="6752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Wartości indeksu UV zarejestrowane w Kątach Rybackich za pomocą mierników ręcznych Oregon i </a:t>
            </a:r>
            <a:r>
              <a:rPr lang="pl-PL" dirty="0" err="1" smtClean="0"/>
              <a:t>SilverCerest</a:t>
            </a:r>
            <a:r>
              <a:rPr lang="pl-PL" dirty="0" smtClean="0"/>
              <a:t>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Od czego zależy wartość indeksu UV?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pl-PL" dirty="0" smtClean="0"/>
              <a:t>Pora roku;</a:t>
            </a:r>
          </a:p>
          <a:p>
            <a:r>
              <a:rPr lang="pl-PL" dirty="0" smtClean="0"/>
              <a:t>Pora dnia;</a:t>
            </a:r>
          </a:p>
          <a:p>
            <a:r>
              <a:rPr lang="pl-PL" dirty="0" smtClean="0"/>
              <a:t>Położenie geograficzne;</a:t>
            </a:r>
          </a:p>
          <a:p>
            <a:r>
              <a:rPr lang="pl-PL" dirty="0" smtClean="0"/>
              <a:t>Wysokość nad poziomem morza;</a:t>
            </a:r>
          </a:p>
          <a:p>
            <a:r>
              <a:rPr lang="pl-PL" dirty="0" smtClean="0"/>
              <a:t>Aktualna zawartość ozonu;</a:t>
            </a:r>
          </a:p>
          <a:p>
            <a:r>
              <a:rPr lang="pl-PL" dirty="0" smtClean="0"/>
              <a:t>Warunki atmosferyczne.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0942" y="0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Czynniki wpływające na osłabianie promieniowania słonecznego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90104" y="1437698"/>
            <a:ext cx="7886700" cy="4351338"/>
          </a:xfrm>
        </p:spPr>
        <p:txBody>
          <a:bodyPr/>
          <a:lstStyle/>
          <a:p>
            <a:r>
              <a:rPr lang="pl-PL" dirty="0" smtClean="0"/>
              <a:t>Cykl dobowy (dzień i noc):</a:t>
            </a:r>
          </a:p>
          <a:p>
            <a:pPr lvl="1"/>
            <a:r>
              <a:rPr lang="pl-PL" dirty="0" smtClean="0"/>
              <a:t>Ruch obrotowy - obrót Ziemi wokół własnej osi,</a:t>
            </a:r>
            <a:r>
              <a:rPr lang="pl-PL" dirty="0"/>
              <a:t> </a:t>
            </a:r>
            <a:r>
              <a:rPr lang="pl-PL" dirty="0" smtClean="0"/>
              <a:t>odpowiada za cykl dobowy dzień i noc;</a:t>
            </a:r>
          </a:p>
          <a:p>
            <a:pPr lvl="1"/>
            <a:endParaRPr lang="pl-PL" dirty="0" smtClean="0"/>
          </a:p>
          <a:p>
            <a:r>
              <a:rPr lang="pl-PL" dirty="0" smtClean="0"/>
              <a:t>Cykl roczny</a:t>
            </a:r>
          </a:p>
          <a:p>
            <a:pPr lvl="1"/>
            <a:r>
              <a:rPr lang="pl-PL" dirty="0" smtClean="0"/>
              <a:t>Ruch obiegowy – ruch Ziemi wokół  Słońca, Ziemia porusza się z prędkością 113 000 km/h po eliptycznej orbicie.</a:t>
            </a:r>
          </a:p>
          <a:p>
            <a:endParaRPr lang="pl-PL" dirty="0" smtClean="0"/>
          </a:p>
          <a:p>
            <a:endParaRPr lang="pl-PL" dirty="0" smtClean="0"/>
          </a:p>
        </p:txBody>
      </p:sp>
      <p:sp>
        <p:nvSpPr>
          <p:cNvPr id="4" name="pole tekstowe 3"/>
          <p:cNvSpPr txBox="1"/>
          <p:nvPr/>
        </p:nvSpPr>
        <p:spPr>
          <a:xfrm>
            <a:off x="0" y="6488668"/>
            <a:ext cx="2098430" cy="3693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dirty="0" smtClean="0"/>
              <a:t>Materiał dodatkowy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pl-PL" dirty="0" smtClean="0"/>
              <a:t>Co jest głównym  źródłem energii dla Ziemi?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Kolejnymi istotnym czynnikiem jest: 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Pora roku (długość dnia i nocy):</a:t>
            </a:r>
          </a:p>
          <a:p>
            <a:pPr lvl="1"/>
            <a:r>
              <a:rPr lang="pl-PL" dirty="0" smtClean="0"/>
              <a:t>Największe </a:t>
            </a:r>
            <a:r>
              <a:rPr lang="pl-PL" b="1" dirty="0" smtClean="0"/>
              <a:t>różnice</a:t>
            </a:r>
            <a:r>
              <a:rPr lang="pl-PL" dirty="0" smtClean="0"/>
              <a:t> w długości dnia występują </a:t>
            </a:r>
            <a:r>
              <a:rPr lang="pl-PL" b="1" dirty="0" smtClean="0"/>
              <a:t>pomiędzy zimą i latem</a:t>
            </a:r>
            <a:r>
              <a:rPr lang="pl-PL" dirty="0" smtClean="0"/>
              <a:t>;</a:t>
            </a:r>
          </a:p>
          <a:p>
            <a:r>
              <a:rPr lang="pl-PL" dirty="0" smtClean="0"/>
              <a:t>Różnice przejawiają się w </a:t>
            </a:r>
            <a:r>
              <a:rPr lang="pl-PL" b="1" dirty="0" smtClean="0"/>
              <a:t>zmianach wartości kąta górowania Słońca nad horyzontem</a:t>
            </a:r>
            <a:r>
              <a:rPr lang="pl-PL" dirty="0" smtClean="0"/>
              <a:t>;</a:t>
            </a:r>
          </a:p>
          <a:p>
            <a:r>
              <a:rPr lang="pl-PL" dirty="0" smtClean="0"/>
              <a:t>W środku lata kiedy dni są najdłuższe kąt jest największy ok. 70 stopni, w zimie kiedy dni są najkrótsze wynosi ok. 26 stopni. 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0" y="6488668"/>
            <a:ext cx="2098430" cy="3693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dirty="0" smtClean="0"/>
              <a:t>Materiał dodatkowy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120" y="722169"/>
            <a:ext cx="3600450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9809" y="2897333"/>
            <a:ext cx="3571875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8721" y="4657725"/>
            <a:ext cx="3600450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Łącznik prosty ze strzałką 7"/>
          <p:cNvCxnSpPr/>
          <p:nvPr/>
        </p:nvCxnSpPr>
        <p:spPr>
          <a:xfrm>
            <a:off x="3629891" y="457200"/>
            <a:ext cx="4572000" cy="324196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/>
        </p:nvSpPr>
        <p:spPr>
          <a:xfrm>
            <a:off x="387927" y="5209309"/>
            <a:ext cx="42533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Wartości kąta górującego Słońca w poszczególnych porach roku. Czerwona strzałka wyznacza spadek długości dnia.</a:t>
            </a:r>
          </a:p>
          <a:p>
            <a:r>
              <a:rPr lang="pl-PL" dirty="0" smtClean="0"/>
              <a:t>(</a:t>
            </a:r>
            <a:r>
              <a:rPr lang="pl-PL" dirty="0" err="1" smtClean="0"/>
              <a:t>Lutgens</a:t>
            </a:r>
            <a:r>
              <a:rPr lang="pl-PL" dirty="0" smtClean="0"/>
              <a:t> and </a:t>
            </a:r>
            <a:r>
              <a:rPr lang="pl-PL" dirty="0" err="1" smtClean="0"/>
              <a:t>Tarbuck</a:t>
            </a:r>
            <a:r>
              <a:rPr lang="pl-PL" dirty="0" smtClean="0"/>
              <a:t>, 2010)</a:t>
            </a:r>
          </a:p>
          <a:p>
            <a:endParaRPr lang="pl-PL" dirty="0" smtClean="0"/>
          </a:p>
          <a:p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304800" y="1066800"/>
            <a:ext cx="1195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LATO</a:t>
            </a:r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2719753" y="3364523"/>
            <a:ext cx="1047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WIOSNA,</a:t>
            </a:r>
          </a:p>
          <a:p>
            <a:r>
              <a:rPr lang="pl-PL" dirty="0" smtClean="0"/>
              <a:t>JESIEŃ</a:t>
            </a:r>
            <a:endParaRPr lang="pl-PL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5591907" y="5076092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ZIMA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0" y="6488668"/>
            <a:ext cx="2098430" cy="3693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dirty="0" smtClean="0"/>
              <a:t>Materiał dodatkowy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725632" y="502276"/>
            <a:ext cx="7886700" cy="201352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l-PL" sz="2400" dirty="0" smtClean="0"/>
              <a:t>  Im </a:t>
            </a:r>
            <a:r>
              <a:rPr lang="pl-PL" sz="2400" b="1" dirty="0" smtClean="0"/>
              <a:t>wartość kąta jest niższa </a:t>
            </a:r>
            <a:r>
              <a:rPr lang="pl-PL" sz="2400" dirty="0" smtClean="0"/>
              <a:t>tym droga promieniowania słonecznego przez atmosferę jest </a:t>
            </a:r>
            <a:r>
              <a:rPr lang="pl-PL" sz="2400" b="1" dirty="0" smtClean="0"/>
              <a:t>dłuższa</a:t>
            </a:r>
            <a:r>
              <a:rPr lang="pl-PL" sz="2400" dirty="0" smtClean="0"/>
              <a:t>. Ponieważ istnieje większa szansa na to, że promienie ulegną absorpcji, odbiciu lub rozproszeniu.</a:t>
            </a:r>
          </a:p>
          <a:p>
            <a:endParaRPr lang="pl-PL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164" y="2515804"/>
            <a:ext cx="8146473" cy="317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/>
        </p:nvSpPr>
        <p:spPr>
          <a:xfrm>
            <a:off x="-1" y="5594277"/>
            <a:ext cx="85706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dirty="0" smtClean="0"/>
              <a:t>Kąt padania promieniowania słonecznego i jego droga przez atmosferę.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(</a:t>
            </a:r>
            <a:r>
              <a:rPr lang="pl-PL" dirty="0" err="1" smtClean="0"/>
              <a:t>Lutgens</a:t>
            </a:r>
            <a:r>
              <a:rPr lang="pl-PL" dirty="0" smtClean="0"/>
              <a:t> and </a:t>
            </a:r>
            <a:r>
              <a:rPr lang="pl-PL" dirty="0" err="1" smtClean="0"/>
              <a:t>Tarbuck</a:t>
            </a:r>
            <a:r>
              <a:rPr lang="pl-PL" dirty="0" smtClean="0"/>
              <a:t>, 2010)</a:t>
            </a:r>
          </a:p>
        </p:txBody>
      </p:sp>
      <p:sp>
        <p:nvSpPr>
          <p:cNvPr id="6" name="pole tekstowe 5"/>
          <p:cNvSpPr txBox="1"/>
          <p:nvPr/>
        </p:nvSpPr>
        <p:spPr>
          <a:xfrm>
            <a:off x="0" y="6488668"/>
            <a:ext cx="2098430" cy="3693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dirty="0" smtClean="0"/>
              <a:t>Materiał dodatkowy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87086" y="1354570"/>
            <a:ext cx="7886700" cy="4351338"/>
          </a:xfrm>
        </p:spPr>
        <p:txBody>
          <a:bodyPr>
            <a:normAutofit fontScale="92500" lnSpcReduction="10000"/>
          </a:bodyPr>
          <a:lstStyle/>
          <a:p>
            <a:endParaRPr lang="pl-PL" dirty="0" smtClean="0"/>
          </a:p>
          <a:p>
            <a:r>
              <a:rPr lang="pl-PL" dirty="0" smtClean="0"/>
              <a:t>Kolejnym istotnym czynnikiem mającym wpływ na osłabianie promieniowania słonecznego jest ozon stratosferyczny:</a:t>
            </a:r>
          </a:p>
          <a:p>
            <a:r>
              <a:rPr lang="pl-PL" dirty="0" smtClean="0"/>
              <a:t>Ozon występuje w warstwie od 20 do 50 km nad powierzchnią Ziemi;</a:t>
            </a:r>
          </a:p>
          <a:p>
            <a:r>
              <a:rPr lang="pl-PL" dirty="0" smtClean="0"/>
              <a:t>Jego średnia zawartość w atmosferze kształtuje się na poziomie 300 </a:t>
            </a:r>
            <a:r>
              <a:rPr lang="pl-PL" dirty="0" err="1" smtClean="0"/>
              <a:t>Dobsonów</a:t>
            </a:r>
            <a:r>
              <a:rPr lang="pl-PL" dirty="0" smtClean="0"/>
              <a:t> (DU) ok. 3 mm;</a:t>
            </a:r>
          </a:p>
          <a:p>
            <a:r>
              <a:rPr lang="pl-PL" dirty="0" smtClean="0"/>
              <a:t>Im </a:t>
            </a:r>
            <a:r>
              <a:rPr lang="pl-PL" b="1" dirty="0" smtClean="0"/>
              <a:t>grubsza warstwa ozonu </a:t>
            </a:r>
            <a:r>
              <a:rPr lang="pl-PL" dirty="0" smtClean="0"/>
              <a:t>tym </a:t>
            </a:r>
            <a:r>
              <a:rPr lang="pl-PL" b="1" dirty="0" smtClean="0"/>
              <a:t>większe osłabianie promieniowania </a:t>
            </a:r>
            <a:r>
              <a:rPr lang="pl-PL" dirty="0" smtClean="0"/>
              <a:t>słonecznego.</a:t>
            </a:r>
          </a:p>
          <a:p>
            <a:pPr>
              <a:buNone/>
            </a:pPr>
            <a:endParaRPr lang="pl-PL" dirty="0"/>
          </a:p>
        </p:txBody>
      </p:sp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587087" y="0"/>
            <a:ext cx="7886700" cy="1325563"/>
          </a:xfrm>
        </p:spPr>
        <p:txBody>
          <a:bodyPr/>
          <a:lstStyle/>
          <a:p>
            <a:r>
              <a:rPr lang="pl-PL" dirty="0" smtClean="0"/>
              <a:t>Ozon stratosferyczny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0" y="6488668"/>
            <a:ext cx="2098430" cy="36933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dirty="0" smtClean="0"/>
              <a:t>Materiał dodatkowy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Od czego zależy czas bezpiecznego przebywania na słońcu?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pl-PL" dirty="0" smtClean="0"/>
              <a:t>Aktualny </a:t>
            </a:r>
            <a:r>
              <a:rPr lang="pl-PL" b="1" dirty="0" smtClean="0"/>
              <a:t>indeks UV</a:t>
            </a:r>
            <a:r>
              <a:rPr lang="pl-PL" dirty="0" smtClean="0"/>
              <a:t>;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pl-PL" b="1" dirty="0" smtClean="0"/>
              <a:t>Fototyp skóry</a:t>
            </a:r>
            <a:r>
              <a:rPr lang="pl-PL" dirty="0" smtClean="0"/>
              <a:t>, a właściwie indywidualnie określona wrażliwość na promienie słoneczne;</a:t>
            </a:r>
          </a:p>
          <a:p>
            <a:pPr>
              <a:lnSpc>
                <a:spcPct val="100000"/>
              </a:lnSpc>
              <a:spcAft>
                <a:spcPts val="1200"/>
              </a:spcAft>
            </a:pPr>
            <a:r>
              <a:rPr lang="pl-PL" dirty="0" smtClean="0"/>
              <a:t>Zastosowany </a:t>
            </a:r>
            <a:r>
              <a:rPr lang="pl-PL" b="1" dirty="0" smtClean="0"/>
              <a:t>filtr przeciwsłoneczny </a:t>
            </a:r>
            <a:r>
              <a:rPr lang="pl-PL" dirty="0" smtClean="0"/>
              <a:t>(SPF – </a:t>
            </a:r>
            <a:r>
              <a:rPr lang="pl-PL" dirty="0" err="1" smtClean="0"/>
              <a:t>sun</a:t>
            </a:r>
            <a:r>
              <a:rPr lang="pl-PL" dirty="0" smtClean="0"/>
              <a:t> </a:t>
            </a:r>
            <a:r>
              <a:rPr lang="pl-PL" dirty="0" err="1" smtClean="0"/>
              <a:t>protective</a:t>
            </a:r>
            <a:r>
              <a:rPr lang="pl-PL" dirty="0" smtClean="0"/>
              <a:t> </a:t>
            </a:r>
            <a:r>
              <a:rPr lang="pl-PL" dirty="0" err="1" smtClean="0"/>
              <a:t>factor</a:t>
            </a:r>
            <a:r>
              <a:rPr lang="pl-PL" dirty="0" smtClean="0"/>
              <a:t>).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Fototypy skóry</a:t>
            </a:r>
            <a:endParaRPr lang="pl-PL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8674" y="1604945"/>
            <a:ext cx="6955081" cy="3973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977" y="5724892"/>
            <a:ext cx="7593013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5762" y="1124194"/>
            <a:ext cx="5846763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ole tekstowe 4"/>
          <p:cNvSpPr txBox="1"/>
          <p:nvPr/>
        </p:nvSpPr>
        <p:spPr>
          <a:xfrm>
            <a:off x="1594338" y="5732585"/>
            <a:ext cx="555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źródło: </a:t>
            </a:r>
            <a:r>
              <a:rPr lang="pl-PL" dirty="0" err="1" smtClean="0"/>
              <a:t>internet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Czas przebywania na słońcu bez poparzeń słonecznych w zależności od fototypu skóry i indeksu UV</a:t>
            </a:r>
            <a:endParaRPr lang="pl-PL" dirty="0"/>
          </a:p>
        </p:txBody>
      </p:sp>
      <p:pic>
        <p:nvPicPr>
          <p:cNvPr id="4" name="Symbol zastępczy zawartości 3" descr="czas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3539" y="1758461"/>
            <a:ext cx="6869200" cy="4321872"/>
          </a:xfrm>
        </p:spPr>
      </p:pic>
      <p:sp>
        <p:nvSpPr>
          <p:cNvPr id="5" name="Prostokąt 4"/>
          <p:cNvSpPr/>
          <p:nvPr/>
        </p:nvSpPr>
        <p:spPr>
          <a:xfrm>
            <a:off x="6213231" y="2485292"/>
            <a:ext cx="679938" cy="140677"/>
          </a:xfrm>
          <a:prstGeom prst="rect">
            <a:avLst/>
          </a:prstGeom>
          <a:noFill/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cxnSp>
        <p:nvCxnSpPr>
          <p:cNvPr id="7" name="Łącznik prosty 6"/>
          <p:cNvCxnSpPr/>
          <p:nvPr/>
        </p:nvCxnSpPr>
        <p:spPr>
          <a:xfrm flipH="1" flipV="1">
            <a:off x="4021015" y="4724400"/>
            <a:ext cx="11723" cy="762000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Łącznik prosty 7"/>
          <p:cNvCxnSpPr/>
          <p:nvPr/>
        </p:nvCxnSpPr>
        <p:spPr>
          <a:xfrm flipH="1" flipV="1">
            <a:off x="1828801" y="4607169"/>
            <a:ext cx="2133599" cy="117231"/>
          </a:xfrm>
          <a:prstGeom prst="line">
            <a:avLst/>
          </a:prstGeom>
          <a:ln w="381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ole tekstowe 9"/>
          <p:cNvSpPr txBox="1"/>
          <p:nvPr/>
        </p:nvSpPr>
        <p:spPr>
          <a:xfrm>
            <a:off x="0" y="6037385"/>
            <a:ext cx="88867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Dla fototypu II  i indeksu UV 5, bezpieczny czas przebywania n a słońcu wynosi ok. 35 minut.  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Działanie kremów z filtrem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r>
              <a:rPr lang="pl-P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filtry </a:t>
            </a:r>
            <a:r>
              <a:rPr lang="pl-P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chemiczne </a:t>
            </a:r>
            <a:r>
              <a:rPr lang="pl-PL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dirty="0" smtClean="0"/>
              <a:t>pochłaniają </a:t>
            </a:r>
            <a:r>
              <a:rPr lang="pl-PL" dirty="0" smtClean="0"/>
              <a:t>energię niesioną przez promieniowanie słoneczne</a:t>
            </a:r>
            <a:r>
              <a:rPr lang="pl-PL" dirty="0" smtClean="0"/>
              <a:t>;</a:t>
            </a:r>
          </a:p>
          <a:p>
            <a:pPr marL="0" indent="0">
              <a:buNone/>
            </a:pPr>
            <a:endParaRPr lang="pl-PL" dirty="0" smtClean="0"/>
          </a:p>
          <a:p>
            <a:r>
              <a:rPr lang="pl-P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filtry fizyczne </a:t>
            </a:r>
            <a:r>
              <a:rPr lang="pl-PL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dirty="0" smtClean="0"/>
              <a:t>nie </a:t>
            </a:r>
            <a:r>
              <a:rPr lang="pl-PL" dirty="0" smtClean="0"/>
              <a:t>przepuszczają  promieniowania UV (działają jak </a:t>
            </a:r>
            <a:r>
              <a:rPr lang="pl-PL" dirty="0" err="1" smtClean="0"/>
              <a:t>mikrolustra</a:t>
            </a:r>
            <a:r>
              <a:rPr lang="pl-PL" dirty="0" smtClean="0"/>
              <a:t>).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3750167" cy="1325563"/>
          </a:xfrm>
        </p:spPr>
        <p:txBody>
          <a:bodyPr/>
          <a:lstStyle/>
          <a:p>
            <a:r>
              <a:rPr lang="pl-PL" dirty="0" smtClean="0"/>
              <a:t>SPF</a:t>
            </a:r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194" y="0"/>
            <a:ext cx="4986169" cy="2653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96214" y="1825625"/>
            <a:ext cx="8219136" cy="4351338"/>
          </a:xfrm>
        </p:spPr>
        <p:txBody>
          <a:bodyPr/>
          <a:lstStyle/>
          <a:p>
            <a:pPr marL="0" indent="0">
              <a:lnSpc>
                <a:spcPct val="114000"/>
              </a:lnSpc>
              <a:buNone/>
            </a:pPr>
            <a:endParaRPr lang="pl-PL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lnSpc>
                <a:spcPct val="114000"/>
              </a:lnSpc>
              <a:buNone/>
            </a:pPr>
            <a:r>
              <a:rPr lang="pl-P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Sun </a:t>
            </a:r>
            <a:r>
              <a:rPr lang="pl-PL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protective</a:t>
            </a:r>
            <a:r>
              <a:rPr lang="pl-P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factor</a:t>
            </a:r>
            <a:r>
              <a:rPr lang="pl-P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dirty="0" smtClean="0"/>
              <a:t>współczynnik </a:t>
            </a:r>
            <a:r>
              <a:rPr lang="pl-PL" dirty="0" smtClean="0"/>
              <a:t>przez który należy pomnożyć bezpieczny od rumienia czas przebywania na słońcu bez filtra:</a:t>
            </a:r>
          </a:p>
          <a:p>
            <a:pPr>
              <a:lnSpc>
                <a:spcPct val="114000"/>
              </a:lnSpc>
              <a:buNone/>
            </a:pPr>
            <a:r>
              <a:rPr lang="pl-PL" sz="2400" b="1" i="1" u="sng" dirty="0" smtClean="0"/>
              <a:t>Przykład</a:t>
            </a:r>
            <a:endParaRPr lang="pl-PL" sz="2400" b="1" i="1" u="sng" dirty="0" smtClean="0"/>
          </a:p>
          <a:p>
            <a:pPr>
              <a:lnSpc>
                <a:spcPct val="114000"/>
              </a:lnSpc>
              <a:buNone/>
            </a:pPr>
            <a:r>
              <a:rPr lang="pl-PL" sz="2400" dirty="0" smtClean="0"/>
              <a:t>SPF 15, bezpieczny czas bez filtra - 30 min</a:t>
            </a:r>
          </a:p>
          <a:p>
            <a:pPr>
              <a:lnSpc>
                <a:spcPct val="114000"/>
              </a:lnSpc>
              <a:buNone/>
            </a:pPr>
            <a:r>
              <a:rPr lang="pl-PL" sz="2400" dirty="0" smtClean="0"/>
              <a:t>Oblicz bezpieczny </a:t>
            </a:r>
            <a:r>
              <a:rPr lang="pl-PL" sz="2400" dirty="0" smtClean="0"/>
              <a:t>czas na słońcu z filtrem SPF 15?</a:t>
            </a:r>
          </a:p>
          <a:p>
            <a:endParaRPr lang="pl-PL" dirty="0" smtClean="0"/>
          </a:p>
          <a:p>
            <a:endParaRPr lang="pl-PL" dirty="0" smtClean="0"/>
          </a:p>
          <a:p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87087" y="0"/>
            <a:ext cx="7886700" cy="1325563"/>
          </a:xfrm>
        </p:spPr>
        <p:txBody>
          <a:bodyPr/>
          <a:lstStyle/>
          <a:p>
            <a:r>
              <a:rPr lang="pl-PL" dirty="0" smtClean="0"/>
              <a:t>Źródło (energii) promieniowania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19034" y="5306878"/>
            <a:ext cx="7886700" cy="1093922"/>
          </a:xfrm>
        </p:spPr>
        <p:txBody>
          <a:bodyPr>
            <a:normAutofit/>
          </a:bodyPr>
          <a:lstStyle/>
          <a:p>
            <a:pPr algn="ctr">
              <a:lnSpc>
                <a:spcPct val="114000"/>
              </a:lnSpc>
              <a:buNone/>
            </a:pPr>
            <a:r>
              <a:rPr lang="pl-PL" dirty="0" smtClean="0"/>
              <a:t>Słońce oddalone jest od Ziemi </a:t>
            </a:r>
            <a:br>
              <a:rPr lang="pl-PL" dirty="0" smtClean="0"/>
            </a:br>
            <a:r>
              <a:rPr lang="pl-PL" dirty="0" smtClean="0"/>
              <a:t>o 150 milionów km</a:t>
            </a:r>
          </a:p>
          <a:p>
            <a:endParaRPr lang="pl-PL" dirty="0"/>
          </a:p>
        </p:txBody>
      </p:sp>
      <p:pic>
        <p:nvPicPr>
          <p:cNvPr id="1026" name="Picture 2" descr="Znalezione obrazy dla zapytania uk&amp;lstrok;ad s&amp;lstrok;oneczny zdj&amp;eogon;cie na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1647" y="1197886"/>
            <a:ext cx="6541474" cy="3681045"/>
          </a:xfrm>
          <a:prstGeom prst="rect">
            <a:avLst/>
          </a:prstGeom>
          <a:noFill/>
        </p:spPr>
      </p:pic>
      <p:sp>
        <p:nvSpPr>
          <p:cNvPr id="5" name="pole tekstowe 4"/>
          <p:cNvSpPr txBox="1"/>
          <p:nvPr/>
        </p:nvSpPr>
        <p:spPr>
          <a:xfrm>
            <a:off x="5063302" y="4937546"/>
            <a:ext cx="3036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Układ Słoneczny (</a:t>
            </a:r>
            <a:r>
              <a:rPr lang="pl-PL" dirty="0" err="1" smtClean="0"/>
              <a:t>wikipedia.pl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1312985" y="2461846"/>
            <a:ext cx="2145323" cy="43375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1808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Jaki powinien być bezpieczny krem?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pPr>
              <a:lnSpc>
                <a:spcPct val="100000"/>
              </a:lnSpc>
            </a:pPr>
            <a:r>
              <a:rPr lang="pl-PL" dirty="0" smtClean="0"/>
              <a:t>Powinien zawierać oba rodzaje filtrów;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Powinien chronić przed promieniowaniem </a:t>
            </a:r>
            <a:r>
              <a:rPr lang="pl-PL" dirty="0" err="1" smtClean="0"/>
              <a:t>UV-A</a:t>
            </a:r>
            <a:r>
              <a:rPr lang="pl-PL" dirty="0" smtClean="0"/>
              <a:t> i </a:t>
            </a:r>
            <a:r>
              <a:rPr lang="pl-PL" dirty="0" err="1" smtClean="0"/>
              <a:t>UV-B</a:t>
            </a:r>
            <a:r>
              <a:rPr lang="pl-PL" dirty="0" smtClean="0"/>
              <a:t>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Zaleca się stosowanie co najmniej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SPF </a:t>
            </a:r>
            <a:r>
              <a:rPr lang="pl-PL" dirty="0" smtClean="0"/>
              <a:t>15.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Jak stosować krem z filtrem, żeby był skuteczny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 smtClean="0"/>
          </a:p>
          <a:p>
            <a:pPr>
              <a:lnSpc>
                <a:spcPct val="100000"/>
              </a:lnSpc>
            </a:pPr>
            <a:r>
              <a:rPr lang="pl-PL" dirty="0" smtClean="0"/>
              <a:t>Krem należy nakładać co 2 godziny;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Nie żałować, smarować się dokładnie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(</a:t>
            </a:r>
            <a:r>
              <a:rPr lang="pl-PL" dirty="0" smtClean="0"/>
              <a:t>nie zapominać o uszach, ustach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i </a:t>
            </a:r>
            <a:r>
              <a:rPr lang="pl-PL" dirty="0" smtClean="0"/>
              <a:t>karku);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Ponowić aplikację kremu po każdej kąpieli i nadmiernym wysiłku.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Jaki powinien być scenariusz przebywania na słońcu?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pl-PL" dirty="0" smtClean="0"/>
          </a:p>
          <a:p>
            <a:pPr>
              <a:lnSpc>
                <a:spcPct val="110000"/>
              </a:lnSpc>
            </a:pPr>
            <a:r>
              <a:rPr lang="pl-PL" dirty="0" smtClean="0"/>
              <a:t>Dawka witaminy D jest szybciej osiągalna niż poparzenia, należy to odpowiednio zbilansować;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Zaleca się by w okresie od kwietnia do września w Polsce eksponować 1/4 ciała bezpośrednio na działanie słońca przez 10-15 min;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Dopiero po tym czasie zastosować krem z filtrem;</a:t>
            </a:r>
          </a:p>
          <a:p>
            <a:pPr>
              <a:lnSpc>
                <a:spcPct val="110000"/>
              </a:lnSpc>
            </a:pPr>
            <a:r>
              <a:rPr lang="pl-PL" dirty="0" smtClean="0"/>
              <a:t>Osoby z fototypem I, alergią na słońce oraz ze znamionami powinny stosować krem z filtrem ZAWSZE przy bezpośredniej ekspozycji.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Dziękuję za uwagę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8311" y="-314812"/>
            <a:ext cx="7886700" cy="1325563"/>
          </a:xfrm>
        </p:spPr>
        <p:txBody>
          <a:bodyPr/>
          <a:lstStyle/>
          <a:p>
            <a:r>
              <a:rPr lang="pl-PL" dirty="0" smtClean="0"/>
              <a:t>Budowa Słońca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23141" y="4049284"/>
            <a:ext cx="7886700" cy="2059416"/>
          </a:xfrm>
        </p:spPr>
        <p:txBody>
          <a:bodyPr>
            <a:normAutofit fontScale="92500" lnSpcReduction="10000"/>
          </a:bodyPr>
          <a:lstStyle/>
          <a:p>
            <a:endParaRPr lang="pl-PL" dirty="0" smtClean="0"/>
          </a:p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dirty="0" smtClean="0"/>
              <a:t>Reakcje termojądrowe </a:t>
            </a:r>
            <a:br>
              <a:rPr lang="pl-PL" dirty="0" smtClean="0"/>
            </a:br>
            <a:r>
              <a:rPr lang="pl-PL" dirty="0" smtClean="0"/>
              <a:t>(reakcje proton – proton) </a:t>
            </a:r>
            <a:br>
              <a:rPr lang="pl-PL" dirty="0" smtClean="0"/>
            </a:br>
            <a:r>
              <a:rPr lang="pl-PL" dirty="0" smtClean="0"/>
              <a:t>z 4 jąder wodoru powstaje 1 jądro helu</a:t>
            </a:r>
          </a:p>
          <a:p>
            <a:endParaRPr lang="pl-PL" dirty="0"/>
          </a:p>
        </p:txBody>
      </p:sp>
      <p:sp>
        <p:nvSpPr>
          <p:cNvPr id="16386" name="AutoShape 2" descr="Znalezione obrazy dla zapytania budowa s&amp;lstrok;o&amp;nacute;ca"/>
          <p:cNvSpPr>
            <a:spLocks noChangeAspect="1" noChangeArrowheads="1"/>
          </p:cNvSpPr>
          <p:nvPr/>
        </p:nvSpPr>
        <p:spPr bwMode="auto">
          <a:xfrm>
            <a:off x="155575" y="-2560638"/>
            <a:ext cx="8086725" cy="53340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7202" y="878133"/>
            <a:ext cx="4619625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pole tekstowe 6"/>
          <p:cNvSpPr txBox="1"/>
          <p:nvPr/>
        </p:nvSpPr>
        <p:spPr>
          <a:xfrm>
            <a:off x="527537" y="3962400"/>
            <a:ext cx="3892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Budowa Słońca (</a:t>
            </a:r>
            <a:r>
              <a:rPr lang="pl-PL" dirty="0" err="1" smtClean="0"/>
              <a:t>wikipedia.pl</a:t>
            </a:r>
            <a:r>
              <a:rPr lang="pl-PL" dirty="0" smtClean="0"/>
              <a:t>)</a:t>
            </a:r>
            <a:endParaRPr lang="pl-PL" dirty="0"/>
          </a:p>
        </p:txBody>
      </p:sp>
      <p:graphicFrame>
        <p:nvGraphicFramePr>
          <p:cNvPr id="9" name="Wykres 8"/>
          <p:cNvGraphicFramePr/>
          <p:nvPr/>
        </p:nvGraphicFramePr>
        <p:xfrm>
          <a:off x="4911969" y="967154"/>
          <a:ext cx="3516923" cy="2584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5221" y="4063267"/>
            <a:ext cx="7886700" cy="2375633"/>
          </a:xfrm>
        </p:spPr>
        <p:txBody>
          <a:bodyPr/>
          <a:lstStyle/>
          <a:p>
            <a:r>
              <a:rPr lang="pl-PL" dirty="0" smtClean="0"/>
              <a:t>Rozbłyski są wybuchami słonecznymi skierowanymi w przestrzeń kosmiczną;</a:t>
            </a:r>
          </a:p>
          <a:p>
            <a:r>
              <a:rPr lang="pl-PL" dirty="0" smtClean="0"/>
              <a:t>Protuberancje z reguły są łukowatymi strumieniami gazu pojawiającymi się </a:t>
            </a:r>
            <a:br>
              <a:rPr lang="pl-PL" dirty="0" smtClean="0"/>
            </a:br>
            <a:r>
              <a:rPr lang="pl-PL" dirty="0" smtClean="0"/>
              <a:t>na koronie słonecznej.</a:t>
            </a:r>
          </a:p>
          <a:p>
            <a:endParaRPr lang="pl-PL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421" y="955726"/>
            <a:ext cx="4424622" cy="2491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Znalezione obrazy dla zapytania prominence su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7794" y="210271"/>
            <a:ext cx="3237056" cy="3237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pole tekstowe 5"/>
          <p:cNvSpPr txBox="1"/>
          <p:nvPr/>
        </p:nvSpPr>
        <p:spPr>
          <a:xfrm>
            <a:off x="300421" y="3447328"/>
            <a:ext cx="3228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Rozbłyski (</a:t>
            </a:r>
            <a:r>
              <a:rPr lang="pl-PL" dirty="0" err="1" smtClean="0"/>
              <a:t>wikipedia.pl</a:t>
            </a:r>
            <a:r>
              <a:rPr lang="pl-PL" dirty="0" smtClean="0"/>
              <a:t>)</a:t>
            </a:r>
            <a:endParaRPr lang="pl-PL" dirty="0"/>
          </a:p>
        </p:txBody>
      </p:sp>
      <p:sp>
        <p:nvSpPr>
          <p:cNvPr id="7" name="pole tekstowe 6"/>
          <p:cNvSpPr txBox="1"/>
          <p:nvPr/>
        </p:nvSpPr>
        <p:spPr>
          <a:xfrm>
            <a:off x="5512378" y="3536373"/>
            <a:ext cx="3199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Protuberancja (</a:t>
            </a:r>
            <a:r>
              <a:rPr lang="pl-PL" dirty="0" err="1" smtClean="0"/>
              <a:t>wikipedia.pl</a:t>
            </a:r>
            <a:r>
              <a:rPr lang="pl-PL" dirty="0" smtClean="0"/>
              <a:t>)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Widmo promieniowania słonecznego dochodzącego do Ziemi</a:t>
            </a:r>
            <a:endParaRPr lang="pl-PL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1863" y="1440271"/>
            <a:ext cx="4269257" cy="287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ole tekstowe 4"/>
          <p:cNvSpPr txBox="1"/>
          <p:nvPr/>
        </p:nvSpPr>
        <p:spPr>
          <a:xfrm>
            <a:off x="1078523" y="4829908"/>
            <a:ext cx="69752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Promieniowanie ultrafioletowe stanowi ok. 4,5% promieniowania słonecznego, docierającego do powierzchni Ziemi. Dzieli się według długości fali na promieniowanie </a:t>
            </a:r>
            <a:r>
              <a:rPr lang="pl-PL" dirty="0" err="1" smtClean="0"/>
              <a:t>UV-A</a:t>
            </a:r>
            <a:r>
              <a:rPr lang="pl-PL" dirty="0" smtClean="0"/>
              <a:t>, </a:t>
            </a:r>
            <a:r>
              <a:rPr lang="pl-PL" dirty="0" err="1" smtClean="0"/>
              <a:t>UV-B</a:t>
            </a:r>
            <a:r>
              <a:rPr lang="pl-PL" dirty="0" smtClean="0"/>
              <a:t> i </a:t>
            </a:r>
            <a:r>
              <a:rPr lang="pl-PL" dirty="0" err="1" smtClean="0"/>
              <a:t>UV-C</a:t>
            </a:r>
            <a:r>
              <a:rPr lang="pl-PL" dirty="0" smtClean="0"/>
              <a:t> (próżniowe).</a:t>
            </a:r>
            <a:endParaRPr lang="pl-PL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4221" y="4440727"/>
            <a:ext cx="2228850" cy="24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91808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Promieniowanie ultrafioletowe (UV)</a:t>
            </a:r>
            <a:endParaRPr lang="pl-PL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973" y="1979007"/>
            <a:ext cx="7886700" cy="343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93481" y="0"/>
            <a:ext cx="7886700" cy="1325563"/>
          </a:xfrm>
        </p:spPr>
        <p:txBody>
          <a:bodyPr/>
          <a:lstStyle/>
          <a:p>
            <a:r>
              <a:rPr lang="pl-PL" dirty="0" smtClean="0"/>
              <a:t>Osłabianie promieniowania UV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03958" y="689552"/>
            <a:ext cx="8335241" cy="5614266"/>
          </a:xfrm>
        </p:spPr>
        <p:txBody>
          <a:bodyPr>
            <a:normAutofit/>
          </a:bodyPr>
          <a:lstStyle/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  <a:p>
            <a:endParaRPr lang="pl-PL" dirty="0" smtClean="0"/>
          </a:p>
        </p:txBody>
      </p:sp>
      <p:pic>
        <p:nvPicPr>
          <p:cNvPr id="21508" name="Picture 4" descr="Znalezione obrazy dla zapytania ultraviolet radiation from the su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261" y="1552662"/>
            <a:ext cx="4648200" cy="3143250"/>
          </a:xfrm>
          <a:prstGeom prst="rect">
            <a:avLst/>
          </a:prstGeom>
          <a:noFill/>
        </p:spPr>
      </p:pic>
      <p:sp>
        <p:nvSpPr>
          <p:cNvPr id="6" name="pole tekstowe 5"/>
          <p:cNvSpPr txBox="1"/>
          <p:nvPr/>
        </p:nvSpPr>
        <p:spPr>
          <a:xfrm>
            <a:off x="449738" y="4757438"/>
            <a:ext cx="3979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Rozkład </a:t>
            </a:r>
            <a:r>
              <a:rPr lang="pl-PL" dirty="0" err="1" smtClean="0"/>
              <a:t>promieniownia</a:t>
            </a:r>
            <a:r>
              <a:rPr lang="pl-PL" dirty="0" smtClean="0"/>
              <a:t> (2015.igem.org) </a:t>
            </a:r>
            <a:endParaRPr lang="pl-PL" dirty="0"/>
          </a:p>
        </p:txBody>
      </p:sp>
      <p:pic>
        <p:nvPicPr>
          <p:cNvPr id="30722" name="Picture 2" descr="Znalezione obrazy dla zapytania UVA radiation eart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0960" y="1030775"/>
            <a:ext cx="2381250" cy="4352926"/>
          </a:xfrm>
          <a:prstGeom prst="rect">
            <a:avLst/>
          </a:prstGeom>
          <a:noFill/>
        </p:spPr>
      </p:pic>
      <p:sp>
        <p:nvSpPr>
          <p:cNvPr id="7" name="pole tekstowe 6"/>
          <p:cNvSpPr txBox="1"/>
          <p:nvPr/>
        </p:nvSpPr>
        <p:spPr>
          <a:xfrm>
            <a:off x="4970585" y="5533292"/>
            <a:ext cx="3434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Osłabianie promieniowania (http://www.who.int/uv)</a:t>
            </a:r>
            <a:endParaRPr lang="pl-P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Nadmierna ekspozycja na promieniowanie </a:t>
            </a:r>
            <a:r>
              <a:rPr lang="pl-PL" dirty="0" smtClean="0"/>
              <a:t>UV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28650" y="1978025"/>
            <a:ext cx="78867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pl-PL" dirty="0" err="1" smtClean="0"/>
              <a:t>Fotostarzenie</a:t>
            </a:r>
            <a:r>
              <a:rPr lang="pl-PL" dirty="0" smtClean="0"/>
              <a:t> (zwiotczenie skóry, utratę jędrności, zmarszczki) – </a:t>
            </a:r>
            <a:r>
              <a:rPr lang="pl-PL" dirty="0" err="1" smtClean="0"/>
              <a:t>UV-A</a:t>
            </a:r>
            <a:r>
              <a:rPr lang="pl-PL" dirty="0" smtClean="0"/>
              <a:t>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Alergię słoneczną – </a:t>
            </a:r>
            <a:r>
              <a:rPr lang="pl-PL" dirty="0" err="1" smtClean="0"/>
              <a:t>UV-A</a:t>
            </a:r>
            <a:r>
              <a:rPr lang="pl-PL" dirty="0" smtClean="0"/>
              <a:t>, </a:t>
            </a:r>
            <a:r>
              <a:rPr lang="pl-PL" dirty="0" err="1" smtClean="0"/>
              <a:t>UV-B</a:t>
            </a:r>
            <a:r>
              <a:rPr lang="pl-PL" dirty="0" smtClean="0"/>
              <a:t>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Plamy na skórze – </a:t>
            </a:r>
            <a:r>
              <a:rPr lang="pl-PL" dirty="0" err="1" smtClean="0"/>
              <a:t>UV-A</a:t>
            </a:r>
            <a:r>
              <a:rPr lang="pl-PL" dirty="0" smtClean="0"/>
              <a:t>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Rozwój nowotworów </a:t>
            </a:r>
            <a:r>
              <a:rPr lang="pl-PL" dirty="0" err="1" smtClean="0"/>
              <a:t>UV-A</a:t>
            </a:r>
            <a:r>
              <a:rPr lang="pl-PL" dirty="0" smtClean="0"/>
              <a:t>, </a:t>
            </a:r>
            <a:r>
              <a:rPr lang="pl-PL" dirty="0" err="1" smtClean="0"/>
              <a:t>UV-B</a:t>
            </a:r>
            <a:r>
              <a:rPr lang="pl-PL" dirty="0" smtClean="0"/>
              <a:t>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Poparzenia słoneczne 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(</a:t>
            </a:r>
            <a:r>
              <a:rPr lang="pl-PL" dirty="0" smtClean="0"/>
              <a:t>rumień - tzw. erytemę) – </a:t>
            </a:r>
            <a:r>
              <a:rPr lang="pl-PL" dirty="0" err="1" smtClean="0"/>
              <a:t>UV-B</a:t>
            </a:r>
            <a:r>
              <a:rPr lang="pl-PL" dirty="0" smtClean="0"/>
              <a:t>;</a:t>
            </a:r>
          </a:p>
          <a:p>
            <a:pPr>
              <a:lnSpc>
                <a:spcPct val="100000"/>
              </a:lnSpc>
            </a:pPr>
            <a:r>
              <a:rPr lang="pl-PL" dirty="0" smtClean="0"/>
              <a:t>Niszczenie struktur DNA w komórkach – </a:t>
            </a:r>
            <a:r>
              <a:rPr lang="pl-PL" dirty="0" err="1" smtClean="0"/>
              <a:t>UV-B</a:t>
            </a:r>
            <a:r>
              <a:rPr lang="pl-PL" dirty="0" smtClean="0"/>
              <a:t>.</a:t>
            </a:r>
            <a:endParaRPr lang="pl-PL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8901" y="977290"/>
            <a:ext cx="1093666" cy="1093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Erasmus+ 1" id="{2A0A69CC-89DD-4F94-ABED-2D6001A7ED1E}" vid="{F1460837-AC93-45CB-87ED-6CD45D1A84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Erasmus+ 1</Template>
  <TotalTime>415</TotalTime>
  <Words>851</Words>
  <Application>Microsoft Office PowerPoint</Application>
  <PresentationFormat>Pokaz na ekranie (4:3)</PresentationFormat>
  <Paragraphs>147</Paragraphs>
  <Slides>33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33</vt:i4>
      </vt:variant>
    </vt:vector>
  </HeadingPairs>
  <TitlesOfParts>
    <vt:vector size="34" baseType="lpstr">
      <vt:lpstr>Motyw pakietu Office</vt:lpstr>
      <vt:lpstr>Promieniowanie ultrafioletowe – czy zawsze jest wrogiem?</vt:lpstr>
      <vt:lpstr>Co jest głównym  źródłem energii dla Ziemi?</vt:lpstr>
      <vt:lpstr>Źródło (energii) promieniowania</vt:lpstr>
      <vt:lpstr>Budowa Słońca</vt:lpstr>
      <vt:lpstr>Prezentacja programu PowerPoint</vt:lpstr>
      <vt:lpstr>Widmo promieniowania słonecznego dochodzącego do Ziemi</vt:lpstr>
      <vt:lpstr>Promieniowanie ultrafioletowe (UV)</vt:lpstr>
      <vt:lpstr>Osłabianie promieniowania UV</vt:lpstr>
      <vt:lpstr>Nadmierna ekspozycja na promieniowanie UV</vt:lpstr>
      <vt:lpstr>Fotostarzenie</vt:lpstr>
      <vt:lpstr>Prezentacja programu PowerPoint</vt:lpstr>
      <vt:lpstr>Co dobrego daje nam promieniowanie UV?</vt:lpstr>
      <vt:lpstr>Indeks UV</vt:lpstr>
      <vt:lpstr>Zalecenia w zależności od indeksu UV</vt:lpstr>
      <vt:lpstr>Skąd możemy wiedzieć, jaki będzie/jest  indeks UV?</vt:lpstr>
      <vt:lpstr>Mierniki ręczne</vt:lpstr>
      <vt:lpstr>Kąty Rybackie 18.07.2016 </vt:lpstr>
      <vt:lpstr>Od czego zależy wartość indeksu UV?</vt:lpstr>
      <vt:lpstr>Czynniki wpływające na osłabianie promieniowania słonecznego</vt:lpstr>
      <vt:lpstr>Kolejnymi istotnym czynnikiem jest: </vt:lpstr>
      <vt:lpstr>Prezentacja programu PowerPoint</vt:lpstr>
      <vt:lpstr>Prezentacja programu PowerPoint</vt:lpstr>
      <vt:lpstr>Ozon stratosferyczny</vt:lpstr>
      <vt:lpstr>Od czego zależy czas bezpiecznego przebywania na słońcu?</vt:lpstr>
      <vt:lpstr>Fototypy skóry</vt:lpstr>
      <vt:lpstr>Prezentacja programu PowerPoint</vt:lpstr>
      <vt:lpstr>Czas przebywania na słońcu bez poparzeń słonecznych w zależności od fototypu skóry i indeksu UV</vt:lpstr>
      <vt:lpstr>Działanie kremów z filtrem</vt:lpstr>
      <vt:lpstr>SPF</vt:lpstr>
      <vt:lpstr>Jaki powinien być bezpieczny krem?</vt:lpstr>
      <vt:lpstr>Jak stosować krem z filtrem, żeby był skuteczny</vt:lpstr>
      <vt:lpstr>Jaki powinien być scenariusz przebywania na słońcu?</vt:lpstr>
      <vt:lpstr>Dziękuję za uwagę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Agata Szczegielniak</dc:creator>
  <cp:lastModifiedBy>Pstanek</cp:lastModifiedBy>
  <cp:revision>49</cp:revision>
  <dcterms:created xsi:type="dcterms:W3CDTF">2016-01-28T13:09:02Z</dcterms:created>
  <dcterms:modified xsi:type="dcterms:W3CDTF">2017-06-12T13:31:09Z</dcterms:modified>
</cp:coreProperties>
</file>