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75" r:id="rId10"/>
    <p:sldId id="276" r:id="rId11"/>
    <p:sldId id="266" r:id="rId12"/>
    <p:sldId id="267" r:id="rId13"/>
    <p:sldId id="274" r:id="rId14"/>
  </p:sldIdLst>
  <p:sldSz cx="9144000" cy="6858000" type="screen4x3"/>
  <p:notesSz cx="6792913" cy="992505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6433" autoAdjust="0"/>
  </p:normalViewPr>
  <p:slideViewPr>
    <p:cSldViewPr snapToGrid="0">
      <p:cViewPr>
        <p:scale>
          <a:sx n="80" d="100"/>
          <a:sy n="80" d="100"/>
        </p:scale>
        <p:origin x="-176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596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7745" y="0"/>
            <a:ext cx="2943596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D7504-92AC-4698-A485-DDAF202F12DE}" type="datetimeFigureOut">
              <a:rPr lang="pl-PL" smtClean="0"/>
              <a:t>17/01/18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7075"/>
            <a:ext cx="2943596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7745" y="9427075"/>
            <a:ext cx="2943596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6A25E-52BB-440D-B6C3-B9AC74A2D44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1062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AD1E8-6E93-D84E-A28D-F03495C8149E}" type="datetimeFigureOut">
              <a:rPr lang="fr-FR" smtClean="0"/>
              <a:t>17/01/18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4013" cy="44656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6575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100" y="9426575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19B3A-DAA9-524A-9CB1-651D757DEC9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0071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19B3A-DAA9-524A-9CB1-651D757DEC9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96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lowy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" y="0"/>
            <a:ext cx="9140132" cy="6858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87828" y="2283269"/>
            <a:ext cx="7772400" cy="148952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45028" y="4095700"/>
            <a:ext cx="6858000" cy="92914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pic>
        <p:nvPicPr>
          <p:cNvPr id="18" name="Obraz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884281"/>
            <a:ext cx="2247900" cy="578032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16" y="5657395"/>
            <a:ext cx="1725998" cy="1035599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379409" y="1389552"/>
            <a:ext cx="87254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sion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800" b="0" baseline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b="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655" y="5884281"/>
            <a:ext cx="2605116" cy="57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8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46912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040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911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ncowy - 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91401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828" y="1758885"/>
            <a:ext cx="7772400" cy="3856564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l-PL" dirty="0" smtClean="0"/>
              <a:t>Kliknij, aby edytować styl</a:t>
            </a:r>
            <a:endParaRPr lang="en-US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6" name="pole tekstowe 5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pole tekstowe 16"/>
          <p:cNvSpPr txBox="1"/>
          <p:nvPr userDrawn="1"/>
        </p:nvSpPr>
        <p:spPr>
          <a:xfrm>
            <a:off x="1522409" y="1389552"/>
            <a:ext cx="56188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481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416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74743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106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419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22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21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894007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-US" dirty="0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65" y="116544"/>
            <a:ext cx="722162" cy="441491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217" y="6454366"/>
            <a:ext cx="1393066" cy="397386"/>
          </a:xfrm>
          <a:prstGeom prst="rect">
            <a:avLst/>
          </a:prstGeom>
        </p:spPr>
      </p:pic>
      <p:sp>
        <p:nvSpPr>
          <p:cNvPr id="13" name="pole tekstowe 12"/>
          <p:cNvSpPr txBox="1"/>
          <p:nvPr userDrawn="1"/>
        </p:nvSpPr>
        <p:spPr>
          <a:xfrm>
            <a:off x="0" y="6628471"/>
            <a:ext cx="7280217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550" baseline="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550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14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" y="1855757"/>
            <a:ext cx="8953500" cy="1604993"/>
          </a:xfrm>
        </p:spPr>
        <p:txBody>
          <a:bodyPr/>
          <a:lstStyle/>
          <a:p>
            <a:r>
              <a:rPr lang="fr-FR" dirty="0" smtClean="0"/>
              <a:t>VENUS</a:t>
            </a:r>
            <a:br>
              <a:rPr lang="fr-FR" dirty="0" smtClean="0"/>
            </a:br>
            <a:r>
              <a:rPr lang="fr-FR" sz="2800" dirty="0" smtClean="0"/>
              <a:t>The transit of Venus </a:t>
            </a:r>
            <a:r>
              <a:rPr lang="fr-FR" sz="2800" dirty="0" err="1" smtClean="0"/>
              <a:t>observed</a:t>
            </a:r>
            <a:r>
              <a:rPr lang="fr-FR" sz="2800" dirty="0" smtClean="0"/>
              <a:t> in 2012 by the instrument SODISM </a:t>
            </a:r>
            <a:r>
              <a:rPr lang="fr-FR" sz="2800" dirty="0" err="1" smtClean="0"/>
              <a:t>onboard</a:t>
            </a:r>
            <a:r>
              <a:rPr lang="fr-FR" sz="2800" dirty="0" smtClean="0"/>
              <a:t> the satellite Picard</a:t>
            </a:r>
            <a:endParaRPr lang="fr-FR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err="1" smtClean="0"/>
              <a:t>Mustapha</a:t>
            </a:r>
            <a:r>
              <a:rPr lang="pl-PL" dirty="0" smtClean="0"/>
              <a:t> </a:t>
            </a:r>
            <a:r>
              <a:rPr lang="pl-PL" dirty="0" err="1" smtClean="0"/>
              <a:t>Meftah</a:t>
            </a:r>
            <a:r>
              <a:rPr lang="pl-PL" dirty="0" smtClean="0"/>
              <a:t> Alain </a:t>
            </a:r>
            <a:r>
              <a:rPr lang="pl-PL" dirty="0" err="1" smtClean="0"/>
              <a:t>Hauchecorne</a:t>
            </a:r>
            <a:endParaRPr lang="pl-PL" dirty="0" smtClean="0"/>
          </a:p>
          <a:p>
            <a:r>
              <a:rPr lang="pl-PL" dirty="0" smtClean="0"/>
              <a:t>UVSQ</a:t>
            </a:r>
            <a:endParaRPr lang="pl-PL" dirty="0"/>
          </a:p>
        </p:txBody>
      </p:sp>
      <p:pic>
        <p:nvPicPr>
          <p:cNvPr id="4" name="Image 3" descr="logo-LATMOS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320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726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llipse 30"/>
          <p:cNvSpPr/>
          <p:nvPr/>
        </p:nvSpPr>
        <p:spPr>
          <a:xfrm>
            <a:off x="7016750" y="2936875"/>
            <a:ext cx="1000125" cy="100012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7413625" y="3286125"/>
            <a:ext cx="269875" cy="26987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/>
          <p:cNvCxnSpPr>
            <a:stCxn id="8" idx="0"/>
          </p:cNvCxnSpPr>
          <p:nvPr/>
        </p:nvCxnSpPr>
        <p:spPr>
          <a:xfrm flipV="1">
            <a:off x="7548563" y="2587626"/>
            <a:ext cx="7937" cy="6984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7461250" y="3825875"/>
            <a:ext cx="174625" cy="142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llipse 2"/>
          <p:cNvSpPr/>
          <p:nvPr/>
        </p:nvSpPr>
        <p:spPr>
          <a:xfrm>
            <a:off x="793750" y="3111500"/>
            <a:ext cx="555625" cy="5715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00"/>
              </a:solidFill>
            </a:endParaRPr>
          </a:p>
        </p:txBody>
      </p:sp>
      <p:sp>
        <p:nvSpPr>
          <p:cNvPr id="4" name="Ellipse 3"/>
          <p:cNvSpPr/>
          <p:nvPr/>
        </p:nvSpPr>
        <p:spPr>
          <a:xfrm>
            <a:off x="5826125" y="3032125"/>
            <a:ext cx="111125" cy="952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/>
          <p:cNvCxnSpPr/>
          <p:nvPr/>
        </p:nvCxnSpPr>
        <p:spPr>
          <a:xfrm flipV="1">
            <a:off x="5889625" y="1952625"/>
            <a:ext cx="15875" cy="11112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698500" y="4206875"/>
            <a:ext cx="533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Sun</a:t>
            </a:r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>
            <a:off x="5588000" y="3222625"/>
            <a:ext cx="763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Venus</a:t>
            </a:r>
            <a:endParaRPr lang="fr-FR" dirty="0"/>
          </a:p>
        </p:txBody>
      </p:sp>
      <p:sp>
        <p:nvSpPr>
          <p:cNvPr id="25" name="ZoneTexte 24"/>
          <p:cNvSpPr txBox="1"/>
          <p:nvPr/>
        </p:nvSpPr>
        <p:spPr>
          <a:xfrm>
            <a:off x="7191375" y="3222625"/>
            <a:ext cx="832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Hearth</a:t>
            </a:r>
            <a:endParaRPr lang="fr-FR" dirty="0"/>
          </a:p>
        </p:txBody>
      </p:sp>
      <p:sp>
        <p:nvSpPr>
          <p:cNvPr id="32" name="ZoneTexte 31"/>
          <p:cNvSpPr txBox="1"/>
          <p:nvPr/>
        </p:nvSpPr>
        <p:spPr>
          <a:xfrm>
            <a:off x="7778750" y="384175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PICARD</a:t>
            </a:r>
            <a:endParaRPr lang="fr-FR" dirty="0"/>
          </a:p>
        </p:txBody>
      </p:sp>
      <p:cxnSp>
        <p:nvCxnSpPr>
          <p:cNvPr id="34" name="Connecteur droit 33"/>
          <p:cNvCxnSpPr>
            <a:stCxn id="3" idx="0"/>
          </p:cNvCxnSpPr>
          <p:nvPr/>
        </p:nvCxnSpPr>
        <p:spPr>
          <a:xfrm>
            <a:off x="1071563" y="3111500"/>
            <a:ext cx="6278562" cy="82550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5" name="Ellipse 34"/>
          <p:cNvSpPr/>
          <p:nvPr/>
        </p:nvSpPr>
        <p:spPr>
          <a:xfrm>
            <a:off x="5851525" y="3692525"/>
            <a:ext cx="111125" cy="952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" name="Connecteur droit 35"/>
          <p:cNvCxnSpPr>
            <a:stCxn id="3" idx="5"/>
          </p:cNvCxnSpPr>
          <p:nvPr/>
        </p:nvCxnSpPr>
        <p:spPr>
          <a:xfrm flipV="1">
            <a:off x="1268006" y="2936875"/>
            <a:ext cx="6097994" cy="662431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7454900" y="2851150"/>
            <a:ext cx="174625" cy="142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/>
          <p:cNvSpPr txBox="1"/>
          <p:nvPr/>
        </p:nvSpPr>
        <p:spPr>
          <a:xfrm>
            <a:off x="5794375" y="38258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43" name="ZoneTexte 42"/>
          <p:cNvSpPr txBox="1"/>
          <p:nvPr/>
        </p:nvSpPr>
        <p:spPr>
          <a:xfrm>
            <a:off x="7391400" y="40894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44" name="ZoneTexte 43"/>
          <p:cNvSpPr txBox="1"/>
          <p:nvPr/>
        </p:nvSpPr>
        <p:spPr>
          <a:xfrm>
            <a:off x="6064250" y="26035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</a:t>
            </a:r>
            <a:endParaRPr lang="fr-FR" dirty="0"/>
          </a:p>
        </p:txBody>
      </p:sp>
      <p:sp>
        <p:nvSpPr>
          <p:cNvPr id="45" name="ZoneTexte 44"/>
          <p:cNvSpPr txBox="1"/>
          <p:nvPr/>
        </p:nvSpPr>
        <p:spPr>
          <a:xfrm>
            <a:off x="7699375" y="26828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7551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08001" y="1809750"/>
            <a:ext cx="23812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If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merge</a:t>
            </a:r>
            <a:r>
              <a:rPr lang="fr-FR" dirty="0" smtClean="0"/>
              <a:t> all </a:t>
            </a:r>
            <a:r>
              <a:rPr lang="fr-FR" dirty="0" err="1" smtClean="0"/>
              <a:t>pictures</a:t>
            </a:r>
            <a:r>
              <a:rPr lang="fr-FR" dirty="0" smtClean="0"/>
              <a:t> of SODISM </a:t>
            </a:r>
            <a:r>
              <a:rPr lang="fr-FR" dirty="0" err="1" smtClean="0"/>
              <a:t>before</a:t>
            </a:r>
            <a:r>
              <a:rPr lang="fr-FR" dirty="0" smtClean="0"/>
              <a:t>, </a:t>
            </a:r>
            <a:r>
              <a:rPr lang="fr-FR" dirty="0" err="1" smtClean="0"/>
              <a:t>during</a:t>
            </a:r>
            <a:r>
              <a:rPr lang="fr-FR" dirty="0" smtClean="0"/>
              <a:t> and </a:t>
            </a:r>
            <a:r>
              <a:rPr lang="fr-FR" dirty="0" err="1" smtClean="0"/>
              <a:t>after</a:t>
            </a:r>
            <a:r>
              <a:rPr lang="fr-FR" dirty="0" smtClean="0"/>
              <a:t> the transit to </a:t>
            </a:r>
            <a:r>
              <a:rPr lang="fr-FR" dirty="0" err="1" smtClean="0"/>
              <a:t>make</a:t>
            </a:r>
            <a:r>
              <a:rPr lang="fr-FR" dirty="0" smtClean="0"/>
              <a:t> a </a:t>
            </a:r>
            <a:r>
              <a:rPr lang="fr-FR" dirty="0" err="1" smtClean="0"/>
              <a:t>movie</a:t>
            </a:r>
            <a:endParaRPr lang="fr-FR" dirty="0" smtClean="0"/>
          </a:p>
          <a:p>
            <a:r>
              <a:rPr lang="fr-FR" dirty="0">
                <a:solidFill>
                  <a:srgbClr val="FF0000"/>
                </a:solidFill>
              </a:rPr>
              <a:t>5-</a:t>
            </a:r>
            <a:r>
              <a:rPr lang="fr-FR" dirty="0" smtClean="0">
                <a:solidFill>
                  <a:srgbClr val="FF0000"/>
                </a:solidFill>
              </a:rPr>
              <a:t>VenusTransit.mov</a:t>
            </a:r>
          </a:p>
          <a:p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its</a:t>
            </a:r>
            <a:r>
              <a:rPr lang="fr-FR" dirty="0" smtClean="0"/>
              <a:t> looks</a:t>
            </a:r>
            <a:endParaRPr lang="fr-FR" dirty="0"/>
          </a:p>
          <a:p>
            <a:r>
              <a:rPr lang="fr-FR" dirty="0" smtClean="0"/>
              <a:t>Do </a:t>
            </a:r>
            <a:r>
              <a:rPr lang="fr-FR" dirty="0" err="1" smtClean="0"/>
              <a:t>you</a:t>
            </a:r>
            <a:r>
              <a:rPr lang="fr-FR" dirty="0" smtClean="0"/>
              <a:t> </a:t>
            </a:r>
            <a:r>
              <a:rPr lang="fr-FR" dirty="0" err="1" smtClean="0"/>
              <a:t>see</a:t>
            </a:r>
            <a:r>
              <a:rPr lang="fr-FR" dirty="0" smtClean="0"/>
              <a:t> </a:t>
            </a:r>
            <a:r>
              <a:rPr lang="fr-FR" dirty="0" err="1" smtClean="0"/>
              <a:t>something</a:t>
            </a:r>
            <a:r>
              <a:rPr lang="fr-FR" dirty="0" smtClean="0"/>
              <a:t> </a:t>
            </a:r>
            <a:r>
              <a:rPr lang="fr-FR" dirty="0" err="1" smtClean="0"/>
              <a:t>special</a:t>
            </a:r>
            <a:r>
              <a:rPr lang="fr-FR" dirty="0" smtClean="0"/>
              <a:t> ?</a:t>
            </a:r>
          </a:p>
          <a:p>
            <a:endParaRPr lang="fr-FR" dirty="0" smtClean="0"/>
          </a:p>
          <a:p>
            <a:r>
              <a:rPr lang="fr-FR" dirty="0" smtClean="0"/>
              <a:t>Can </a:t>
            </a:r>
            <a:r>
              <a:rPr lang="fr-FR" dirty="0" err="1" smtClean="0"/>
              <a:t>you</a:t>
            </a:r>
            <a:r>
              <a:rPr lang="fr-FR" dirty="0" smtClean="0"/>
              <a:t> </a:t>
            </a:r>
            <a:r>
              <a:rPr lang="fr-FR" dirty="0" err="1" smtClean="0"/>
              <a:t>give</a:t>
            </a:r>
            <a:r>
              <a:rPr lang="fr-FR" dirty="0" smtClean="0"/>
              <a:t> an </a:t>
            </a:r>
            <a:r>
              <a:rPr lang="fr-FR" dirty="0" err="1" smtClean="0"/>
              <a:t>explanation</a:t>
            </a:r>
            <a:r>
              <a:rPr lang="fr-FR" dirty="0" smtClean="0"/>
              <a:t> for </a:t>
            </a:r>
            <a:r>
              <a:rPr lang="fr-FR" dirty="0" err="1" smtClean="0"/>
              <a:t>this</a:t>
            </a:r>
            <a:r>
              <a:rPr lang="fr-FR" dirty="0" smtClean="0"/>
              <a:t> ?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6" name="VenusTransit (converti)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35374" y="1635124"/>
            <a:ext cx="5108575" cy="510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473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03250" y="1809750"/>
            <a:ext cx="79533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Venus crosses the Sun but not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linear</a:t>
            </a:r>
            <a:r>
              <a:rPr lang="fr-FR" dirty="0" smtClean="0"/>
              <a:t> </a:t>
            </a:r>
            <a:r>
              <a:rPr lang="fr-FR" dirty="0" err="1" smtClean="0"/>
              <a:t>path</a:t>
            </a:r>
            <a:r>
              <a:rPr lang="fr-FR" dirty="0" smtClean="0"/>
              <a:t>,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observe </a:t>
            </a:r>
            <a:r>
              <a:rPr lang="fr-FR" dirty="0" err="1" smtClean="0"/>
              <a:t>some</a:t>
            </a:r>
            <a:r>
              <a:rPr lang="fr-FR" dirty="0" smtClean="0"/>
              <a:t> oscillation in the images</a:t>
            </a:r>
          </a:p>
          <a:p>
            <a:r>
              <a:rPr lang="fr-FR" dirty="0" err="1" smtClean="0"/>
              <a:t>Why</a:t>
            </a:r>
            <a:r>
              <a:rPr lang="fr-FR" dirty="0" smtClean="0"/>
              <a:t> ?</a:t>
            </a:r>
          </a:p>
          <a:p>
            <a:endParaRPr lang="fr-FR" dirty="0"/>
          </a:p>
          <a:p>
            <a:r>
              <a:rPr lang="fr-FR" dirty="0" err="1" smtClean="0"/>
              <a:t>What</a:t>
            </a:r>
            <a:r>
              <a:rPr lang="fr-FR" dirty="0" smtClean="0"/>
              <a:t> sort of exercice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make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these</a:t>
            </a:r>
            <a:r>
              <a:rPr lang="fr-FR" dirty="0" smtClean="0"/>
              <a:t> images ?</a:t>
            </a:r>
          </a:p>
          <a:p>
            <a:endParaRPr lang="fr-FR" dirty="0"/>
          </a:p>
          <a:p>
            <a:r>
              <a:rPr lang="fr-FR" dirty="0" smtClean="0"/>
              <a:t>If </a:t>
            </a:r>
            <a:r>
              <a:rPr lang="fr-FR" dirty="0" err="1" smtClean="0"/>
              <a:t>PICARD's</a:t>
            </a:r>
            <a:r>
              <a:rPr lang="fr-FR" dirty="0" smtClean="0"/>
              <a:t> orbite duration </a:t>
            </a:r>
            <a:r>
              <a:rPr lang="fr-FR" dirty="0" err="1" smtClean="0"/>
              <a:t>is</a:t>
            </a:r>
            <a:r>
              <a:rPr lang="fr-FR" dirty="0" smtClean="0"/>
              <a:t> 1h, how long </a:t>
            </a:r>
            <a:r>
              <a:rPr lang="fr-FR" dirty="0" err="1" smtClean="0"/>
              <a:t>is</a:t>
            </a:r>
            <a:r>
              <a:rPr lang="fr-FR" dirty="0" smtClean="0"/>
              <a:t> the transit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7338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87828" y="1758885"/>
            <a:ext cx="7772400" cy="1273240"/>
          </a:xfrm>
        </p:spPr>
        <p:txBody>
          <a:bodyPr>
            <a:normAutofit/>
          </a:bodyPr>
          <a:lstStyle/>
          <a:p>
            <a:r>
              <a:rPr lang="fr-FR" sz="4400" dirty="0" err="1" smtClean="0"/>
              <a:t>Thanks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3195970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4" y="1650999"/>
            <a:ext cx="7064376" cy="502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0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855022" y="2094551"/>
            <a:ext cx="71608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Objective</a:t>
            </a:r>
          </a:p>
          <a:p>
            <a:r>
              <a:rPr lang="en-GB" sz="2000" b="1" dirty="0" smtClean="0"/>
              <a:t>Understand some operational parts of a space experiment on real </a:t>
            </a:r>
            <a:r>
              <a:rPr lang="en-GB" sz="2000" b="1" dirty="0" err="1" smtClean="0"/>
              <a:t>exemple</a:t>
            </a:r>
            <a:endParaRPr lang="en-GB" sz="2000" b="1" dirty="0" smtClean="0"/>
          </a:p>
          <a:p>
            <a:endParaRPr lang="en-GB" sz="2000" b="1" dirty="0" smtClean="0"/>
          </a:p>
          <a:p>
            <a:r>
              <a:rPr lang="en-GB" sz="2000" b="1" dirty="0" smtClean="0"/>
              <a:t>Tools</a:t>
            </a:r>
          </a:p>
          <a:p>
            <a:r>
              <a:rPr lang="en-GB" sz="2000" b="1" dirty="0" smtClean="0"/>
              <a:t>SODISM experiment </a:t>
            </a:r>
            <a:r>
              <a:rPr lang="en-GB" sz="2000" b="1" dirty="0" err="1" smtClean="0"/>
              <a:t>onboard</a:t>
            </a:r>
            <a:r>
              <a:rPr lang="en-GB" sz="2000" b="1" dirty="0" smtClean="0"/>
              <a:t> PICARD and it observations of </a:t>
            </a:r>
            <a:r>
              <a:rPr lang="en-GB" sz="2000" b="1" dirty="0" err="1" smtClean="0"/>
              <a:t>venus</a:t>
            </a:r>
            <a:r>
              <a:rPr lang="en-GB" sz="2000" b="1" dirty="0" smtClean="0"/>
              <a:t> transit on the Sun</a:t>
            </a:r>
          </a:p>
          <a:p>
            <a:endParaRPr lang="en-GB" sz="2000" b="1" dirty="0" smtClean="0"/>
          </a:p>
          <a:p>
            <a:r>
              <a:rPr lang="en-GB" sz="2000" b="1" dirty="0" smtClean="0"/>
              <a:t>But first, some definitions and reminder of the scientific objectives of SODISM</a:t>
            </a:r>
          </a:p>
          <a:p>
            <a:endParaRPr lang="en-GB" sz="2000" b="1" dirty="0" smtClean="0"/>
          </a:p>
          <a:p>
            <a:r>
              <a:rPr lang="en-GB" sz="2000" b="1" dirty="0" smtClean="0"/>
              <a:t>Transit :</a:t>
            </a:r>
            <a:r>
              <a:rPr lang="en-GB" sz="2000" dirty="0" smtClean="0"/>
              <a:t> Venus passes between the Earth and the Sun</a:t>
            </a:r>
          </a:p>
        </p:txBody>
      </p:sp>
      <p:sp>
        <p:nvSpPr>
          <p:cNvPr id="2" name="Rectangle 1"/>
          <p:cNvSpPr/>
          <p:nvPr/>
        </p:nvSpPr>
        <p:spPr>
          <a:xfrm>
            <a:off x="301625" y="5999966"/>
            <a:ext cx="86677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work presented in this document is supported by the European Commission’s Erasmus+ </a:t>
            </a:r>
            <a:r>
              <a:rPr lang="en-US" sz="1000" dirty="0" err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project ERIS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2015-1-PL01-KA201-016622),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coordinated by Institute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Geophysics, PAS.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content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 is the sole responsibility of the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organizer and it does not represent the opinion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European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Commission, and the Commission is not responsible for any use that might be made of information contained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000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616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1809750"/>
            <a:ext cx="6223000" cy="469332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6889751" y="2190749"/>
            <a:ext cx="18097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PICARD </a:t>
            </a:r>
            <a:r>
              <a:rPr lang="fr-FR" dirty="0" err="1" smtClean="0"/>
              <a:t>is</a:t>
            </a:r>
            <a:r>
              <a:rPr lang="fr-FR" dirty="0" smtClean="0"/>
              <a:t> a french satellite </a:t>
            </a:r>
            <a:r>
              <a:rPr lang="fr-FR" dirty="0" err="1" smtClean="0"/>
              <a:t>dedicated</a:t>
            </a:r>
            <a:r>
              <a:rPr lang="fr-FR" dirty="0" smtClean="0"/>
              <a:t> to </a:t>
            </a:r>
            <a:r>
              <a:rPr lang="fr-FR" dirty="0" err="1" smtClean="0"/>
              <a:t>Solar</a:t>
            </a:r>
            <a:r>
              <a:rPr lang="fr-FR" dirty="0" smtClean="0"/>
              <a:t> </a:t>
            </a:r>
            <a:r>
              <a:rPr lang="fr-FR" dirty="0" err="1" smtClean="0"/>
              <a:t>studies</a:t>
            </a:r>
            <a:endParaRPr lang="fr-FR" dirty="0" smtClean="0"/>
          </a:p>
          <a:p>
            <a:endParaRPr lang="fr-FR" dirty="0"/>
          </a:p>
          <a:p>
            <a:r>
              <a:rPr lang="fr-FR" dirty="0" smtClean="0"/>
              <a:t>SODISM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dedicated</a:t>
            </a:r>
            <a:r>
              <a:rPr lang="fr-FR" dirty="0" smtClean="0"/>
              <a:t> to the </a:t>
            </a:r>
            <a:r>
              <a:rPr lang="fr-FR" dirty="0" err="1" smtClean="0"/>
              <a:t>measure</a:t>
            </a:r>
            <a:r>
              <a:rPr lang="fr-FR" dirty="0" smtClean="0"/>
              <a:t> of the </a:t>
            </a:r>
            <a:r>
              <a:rPr lang="fr-FR" dirty="0" err="1" smtClean="0"/>
              <a:t>solar</a:t>
            </a:r>
            <a:r>
              <a:rPr lang="fr-FR" dirty="0" smtClean="0"/>
              <a:t> </a:t>
            </a:r>
            <a:r>
              <a:rPr lang="fr-FR" dirty="0" err="1" smtClean="0"/>
              <a:t>diametre</a:t>
            </a:r>
            <a:r>
              <a:rPr lang="fr-FR" dirty="0" smtClean="0"/>
              <a:t> and </a:t>
            </a:r>
            <a:r>
              <a:rPr lang="fr-FR" dirty="0" err="1" smtClean="0"/>
              <a:t>its</a:t>
            </a:r>
            <a:r>
              <a:rPr lang="fr-FR" dirty="0" smtClean="0"/>
              <a:t> variations </a:t>
            </a:r>
            <a:r>
              <a:rPr lang="fr-FR" dirty="0" err="1" smtClean="0"/>
              <a:t>related</a:t>
            </a:r>
            <a:r>
              <a:rPr lang="fr-FR" dirty="0" smtClean="0"/>
              <a:t> to the SUN-</a:t>
            </a:r>
            <a:r>
              <a:rPr lang="fr-FR" dirty="0" err="1" smtClean="0"/>
              <a:t>Climate</a:t>
            </a:r>
            <a:r>
              <a:rPr lang="fr-FR" dirty="0" smtClean="0"/>
              <a:t> of the </a:t>
            </a:r>
            <a:r>
              <a:rPr lang="fr-FR" dirty="0" err="1" smtClean="0"/>
              <a:t>Earth's</a:t>
            </a:r>
            <a:r>
              <a:rPr lang="fr-FR" dirty="0" smtClean="0"/>
              <a:t> relations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1702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54000" y="1889126"/>
            <a:ext cx="479425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SODISM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telescope</a:t>
            </a:r>
            <a:r>
              <a:rPr lang="fr-FR" dirty="0" smtClean="0"/>
              <a:t> </a:t>
            </a:r>
            <a:r>
              <a:rPr lang="fr-FR" dirty="0" err="1" smtClean="0"/>
              <a:t>taking</a:t>
            </a:r>
            <a:r>
              <a:rPr lang="fr-FR" dirty="0" smtClean="0"/>
              <a:t> images of the Sun</a:t>
            </a:r>
          </a:p>
          <a:p>
            <a:r>
              <a:rPr lang="fr-FR" dirty="0" smtClean="0"/>
              <a:t>SODISM </a:t>
            </a:r>
            <a:r>
              <a:rPr lang="fr-FR" dirty="0" err="1" smtClean="0"/>
              <a:t>is</a:t>
            </a:r>
            <a:r>
              <a:rPr lang="fr-FR" dirty="0" smtClean="0"/>
              <a:t> not the first to </a:t>
            </a:r>
            <a:r>
              <a:rPr lang="fr-FR" dirty="0" err="1" smtClean="0"/>
              <a:t>measure</a:t>
            </a:r>
            <a:r>
              <a:rPr lang="fr-FR" dirty="0" smtClean="0"/>
              <a:t> the </a:t>
            </a:r>
            <a:r>
              <a:rPr lang="fr-FR" dirty="0" err="1" smtClean="0"/>
              <a:t>solar</a:t>
            </a:r>
            <a:r>
              <a:rPr lang="fr-FR" dirty="0" smtClean="0"/>
              <a:t> </a:t>
            </a:r>
            <a:r>
              <a:rPr lang="fr-FR" dirty="0" err="1" smtClean="0"/>
              <a:t>diameter</a:t>
            </a:r>
            <a:r>
              <a:rPr lang="fr-FR" dirty="0" smtClean="0"/>
              <a:t>, but </a:t>
            </a:r>
            <a:r>
              <a:rPr lang="fr-FR" dirty="0" err="1" smtClean="0"/>
              <a:t>he</a:t>
            </a:r>
            <a:r>
              <a:rPr lang="fr-FR" dirty="0" smtClean="0"/>
              <a:t> </a:t>
            </a:r>
            <a:r>
              <a:rPr lang="fr-FR" dirty="0" err="1" smtClean="0"/>
              <a:t>makes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a </a:t>
            </a:r>
            <a:r>
              <a:rPr lang="fr-FR" dirty="0" err="1" smtClean="0"/>
              <a:t>very</a:t>
            </a:r>
            <a:r>
              <a:rPr lang="fr-FR" dirty="0" smtClean="0"/>
              <a:t> </a:t>
            </a:r>
            <a:r>
              <a:rPr lang="fr-FR" dirty="0" err="1" smtClean="0"/>
              <a:t>high</a:t>
            </a:r>
            <a:r>
              <a:rPr lang="fr-FR" dirty="0" smtClean="0"/>
              <a:t> </a:t>
            </a:r>
            <a:r>
              <a:rPr lang="fr-FR" dirty="0" err="1" smtClean="0"/>
              <a:t>precision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The </a:t>
            </a:r>
            <a:r>
              <a:rPr lang="fr-FR" dirty="0" err="1" smtClean="0"/>
              <a:t>Solar</a:t>
            </a:r>
            <a:r>
              <a:rPr lang="fr-FR" dirty="0" smtClean="0"/>
              <a:t> </a:t>
            </a:r>
            <a:r>
              <a:rPr lang="fr-FR" dirty="0" err="1" smtClean="0"/>
              <a:t>diametre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 variable </a:t>
            </a:r>
            <a:r>
              <a:rPr lang="fr-FR" dirty="0" err="1" smtClean="0"/>
              <a:t>during</a:t>
            </a:r>
            <a:r>
              <a:rPr lang="fr-FR" dirty="0" smtClean="0"/>
              <a:t> time ?</a:t>
            </a:r>
          </a:p>
          <a:p>
            <a:r>
              <a:rPr lang="fr-FR" dirty="0" smtClean="0"/>
              <a:t>Is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affecting</a:t>
            </a:r>
            <a:r>
              <a:rPr lang="fr-FR" dirty="0" smtClean="0"/>
              <a:t> the </a:t>
            </a:r>
            <a:r>
              <a:rPr lang="fr-FR" dirty="0" err="1" smtClean="0"/>
              <a:t>climate</a:t>
            </a:r>
            <a:r>
              <a:rPr lang="fr-FR" dirty="0" smtClean="0"/>
              <a:t> of the </a:t>
            </a:r>
            <a:r>
              <a:rPr lang="fr-FR" dirty="0" err="1" smtClean="0"/>
              <a:t>Earth</a:t>
            </a:r>
            <a:r>
              <a:rPr lang="fr-FR" dirty="0" smtClean="0"/>
              <a:t> ?</a:t>
            </a:r>
          </a:p>
          <a:p>
            <a:endParaRPr lang="fr-FR" dirty="0" smtClean="0"/>
          </a:p>
          <a:p>
            <a:r>
              <a:rPr lang="fr-FR" dirty="0" smtClean="0"/>
              <a:t> </a:t>
            </a:r>
            <a:r>
              <a:rPr lang="fr-FR" dirty="0" err="1" smtClean="0"/>
              <a:t>These</a:t>
            </a:r>
            <a:r>
              <a:rPr lang="fr-FR" dirty="0" smtClean="0"/>
              <a:t> are the </a:t>
            </a:r>
            <a:r>
              <a:rPr lang="fr-FR" dirty="0" err="1" smtClean="0"/>
              <a:t>two</a:t>
            </a:r>
            <a:r>
              <a:rPr lang="fr-FR" dirty="0" smtClean="0"/>
              <a:t> important questions </a:t>
            </a:r>
            <a:r>
              <a:rPr lang="fr-FR" dirty="0" err="1" smtClean="0"/>
              <a:t>scientist</a:t>
            </a:r>
            <a:r>
              <a:rPr lang="fr-FR" dirty="0" smtClean="0"/>
              <a:t> </a:t>
            </a:r>
            <a:r>
              <a:rPr lang="fr-FR" dirty="0" err="1" smtClean="0"/>
              <a:t>want</a:t>
            </a:r>
            <a:r>
              <a:rPr lang="fr-FR" dirty="0" smtClean="0"/>
              <a:t> to </a:t>
            </a:r>
            <a:r>
              <a:rPr lang="fr-FR" dirty="0" err="1" smtClean="0"/>
              <a:t>answer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But </a:t>
            </a:r>
            <a:r>
              <a:rPr lang="fr-FR" dirty="0" err="1" smtClean="0"/>
              <a:t>here</a:t>
            </a:r>
            <a:r>
              <a:rPr lang="fr-FR" dirty="0" smtClean="0"/>
              <a:t>,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limit</a:t>
            </a:r>
            <a:r>
              <a:rPr lang="fr-FR" dirty="0" smtClean="0"/>
              <a:t> </a:t>
            </a:r>
            <a:r>
              <a:rPr lang="fr-FR" dirty="0" err="1" smtClean="0"/>
              <a:t>our</a:t>
            </a:r>
            <a:r>
              <a:rPr lang="fr-FR" dirty="0" smtClean="0"/>
              <a:t> analyse to the </a:t>
            </a:r>
            <a:r>
              <a:rPr lang="fr-FR" dirty="0" err="1" smtClean="0"/>
              <a:t>study</a:t>
            </a:r>
            <a:r>
              <a:rPr lang="fr-FR" dirty="0" smtClean="0"/>
              <a:t> of a </a:t>
            </a:r>
            <a:r>
              <a:rPr lang="fr-FR" dirty="0" err="1" smtClean="0"/>
              <a:t>space</a:t>
            </a:r>
            <a:r>
              <a:rPr lang="fr-FR" dirty="0" smtClean="0"/>
              <a:t> </a:t>
            </a:r>
            <a:r>
              <a:rPr lang="fr-FR" dirty="0" err="1" smtClean="0"/>
              <a:t>experiment</a:t>
            </a:r>
            <a:r>
              <a:rPr lang="fr-FR" dirty="0" smtClean="0"/>
              <a:t> . For </a:t>
            </a:r>
            <a:r>
              <a:rPr lang="fr-FR" dirty="0" err="1" smtClean="0"/>
              <a:t>this</a:t>
            </a:r>
            <a:r>
              <a:rPr lang="fr-FR" dirty="0" smtClean="0"/>
              <a:t>,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use real </a:t>
            </a:r>
            <a:r>
              <a:rPr lang="fr-FR" dirty="0" err="1" smtClean="0"/>
              <a:t>scientific</a:t>
            </a:r>
            <a:r>
              <a:rPr lang="fr-FR" dirty="0" smtClean="0"/>
              <a:t> </a:t>
            </a:r>
            <a:r>
              <a:rPr lang="fr-FR" dirty="0" err="1" smtClean="0"/>
              <a:t>results</a:t>
            </a:r>
            <a:endParaRPr lang="fr-FR" dirty="0"/>
          </a:p>
          <a:p>
            <a:endParaRPr lang="fr-FR" dirty="0" smtClean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5" y="2317750"/>
            <a:ext cx="3524250" cy="342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82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365250" y="1587500"/>
            <a:ext cx="39586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Lets</a:t>
            </a:r>
            <a:r>
              <a:rPr lang="fr-FR" dirty="0" smtClean="0"/>
              <a:t> look </a:t>
            </a:r>
            <a:r>
              <a:rPr lang="fr-FR" dirty="0" err="1" smtClean="0"/>
              <a:t>at</a:t>
            </a:r>
            <a:r>
              <a:rPr lang="fr-FR" dirty="0" smtClean="0"/>
              <a:t> the first 10 mn of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movie</a:t>
            </a:r>
            <a:r>
              <a:rPr lang="fr-FR" dirty="0"/>
              <a:t> </a:t>
            </a:r>
            <a:endParaRPr lang="fr-FR" dirty="0"/>
          </a:p>
          <a:p>
            <a:endParaRPr lang="fr-FR" smtClean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118788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143000" y="1778000"/>
            <a:ext cx="7569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Lets</a:t>
            </a:r>
            <a:r>
              <a:rPr lang="fr-FR" dirty="0" smtClean="0"/>
              <a:t> look </a:t>
            </a:r>
            <a:r>
              <a:rPr lang="fr-FR" dirty="0" err="1" smtClean="0"/>
              <a:t>now</a:t>
            </a:r>
            <a:r>
              <a:rPr lang="fr-FR" dirty="0" smtClean="0"/>
              <a:t> </a:t>
            </a:r>
            <a:r>
              <a:rPr lang="fr-FR" dirty="0" err="1" smtClean="0"/>
              <a:t>at</a:t>
            </a:r>
            <a:r>
              <a:rPr lang="fr-FR" dirty="0" smtClean="0"/>
              <a:t> the SODISM images </a:t>
            </a:r>
            <a:r>
              <a:rPr lang="fr-FR" dirty="0" err="1" smtClean="0"/>
              <a:t>obtained</a:t>
            </a:r>
            <a:r>
              <a:rPr lang="fr-FR" dirty="0" smtClean="0"/>
              <a:t> </a:t>
            </a:r>
            <a:r>
              <a:rPr lang="fr-FR" dirty="0" err="1" smtClean="0"/>
              <a:t>during</a:t>
            </a:r>
            <a:r>
              <a:rPr lang="fr-FR" dirty="0" smtClean="0"/>
              <a:t> the Venus transit in 2012</a:t>
            </a:r>
          </a:p>
        </p:txBody>
      </p:sp>
      <p:pic>
        <p:nvPicPr>
          <p:cNvPr id="5" name="Image 4" descr="SOD_N0_RS_WL607_20120605_22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79" y="2628579"/>
            <a:ext cx="3601092" cy="360109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460375" y="3095625"/>
            <a:ext cx="3108543" cy="2862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Before</a:t>
            </a:r>
            <a:r>
              <a:rPr lang="fr-FR" dirty="0" smtClean="0"/>
              <a:t> the transit :</a:t>
            </a:r>
          </a:p>
          <a:p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see</a:t>
            </a:r>
            <a:r>
              <a:rPr lang="fr-FR" dirty="0" smtClean="0"/>
              <a:t> in the image?</a:t>
            </a:r>
          </a:p>
          <a:p>
            <a:endParaRPr lang="fr-FR" dirty="0"/>
          </a:p>
          <a:p>
            <a:r>
              <a:rPr lang="fr-FR" dirty="0" err="1" smtClean="0"/>
              <a:t>Solar</a:t>
            </a:r>
            <a:r>
              <a:rPr lang="fr-FR" dirty="0" smtClean="0"/>
              <a:t> spots</a:t>
            </a:r>
          </a:p>
          <a:p>
            <a:r>
              <a:rPr lang="fr-FR" dirty="0" err="1" smtClean="0"/>
              <a:t>Other</a:t>
            </a:r>
            <a:r>
              <a:rPr lang="fr-FR" dirty="0" smtClean="0"/>
              <a:t> Spots</a:t>
            </a:r>
          </a:p>
          <a:p>
            <a:r>
              <a:rPr lang="fr-FR" dirty="0" smtClean="0"/>
              <a:t>Defaults</a:t>
            </a:r>
          </a:p>
          <a:p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thinks</a:t>
            </a:r>
            <a:r>
              <a:rPr lang="fr-FR" dirty="0" smtClean="0"/>
              <a:t>?</a:t>
            </a:r>
          </a:p>
          <a:p>
            <a:endParaRPr lang="fr-FR" dirty="0"/>
          </a:p>
          <a:p>
            <a:r>
              <a:rPr lang="fr-FR" dirty="0" smtClean="0"/>
              <a:t>Look </a:t>
            </a:r>
            <a:r>
              <a:rPr lang="fr-FR" dirty="0" err="1" smtClean="0"/>
              <a:t>carrefully</a:t>
            </a:r>
            <a:r>
              <a:rPr lang="fr-FR" dirty="0" smtClean="0"/>
              <a:t> </a:t>
            </a:r>
            <a:r>
              <a:rPr lang="fr-FR" dirty="0" err="1" smtClean="0"/>
              <a:t>at</a:t>
            </a:r>
            <a:r>
              <a:rPr lang="fr-FR" dirty="0" smtClean="0"/>
              <a:t> the images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3842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5451" y="2323584"/>
            <a:ext cx="4577019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Lets</a:t>
            </a:r>
            <a:r>
              <a:rPr lang="fr-FR" dirty="0" smtClean="0"/>
              <a:t> look </a:t>
            </a:r>
            <a:r>
              <a:rPr lang="fr-FR" dirty="0" err="1" smtClean="0"/>
              <a:t>at</a:t>
            </a:r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second image</a:t>
            </a:r>
          </a:p>
          <a:p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see</a:t>
            </a:r>
            <a:r>
              <a:rPr lang="fr-FR" dirty="0" smtClean="0"/>
              <a:t> ?</a:t>
            </a:r>
          </a:p>
          <a:p>
            <a:endParaRPr lang="fr-FR" dirty="0"/>
          </a:p>
          <a:p>
            <a:r>
              <a:rPr lang="fr-FR" dirty="0" err="1" smtClean="0"/>
              <a:t>Why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Venus </a:t>
            </a:r>
            <a:r>
              <a:rPr lang="fr-FR" dirty="0" err="1" smtClean="0"/>
              <a:t>appearing</a:t>
            </a:r>
            <a:r>
              <a:rPr lang="fr-FR" dirty="0" smtClean="0"/>
              <a:t> in black in the image ?</a:t>
            </a:r>
          </a:p>
          <a:p>
            <a:r>
              <a:rPr lang="fr-FR" dirty="0" smtClean="0"/>
              <a:t>Is </a:t>
            </a:r>
            <a:r>
              <a:rPr lang="fr-FR" dirty="0" err="1" smtClean="0"/>
              <a:t>it</a:t>
            </a:r>
            <a:r>
              <a:rPr lang="fr-FR" dirty="0" smtClean="0"/>
              <a:t> possible to </a:t>
            </a:r>
            <a:r>
              <a:rPr lang="fr-FR" dirty="0" err="1" smtClean="0"/>
              <a:t>predict</a:t>
            </a:r>
            <a:r>
              <a:rPr lang="fr-FR" dirty="0" smtClean="0"/>
              <a:t> the transit ?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5" name="Image 4" descr="SOD_N0_RS_WL607_20120605_222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079" y="2009454"/>
            <a:ext cx="3601092" cy="360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84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75" y="1863725"/>
            <a:ext cx="5232400" cy="48768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01625" y="3206750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First contact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7366000" y="4762500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Way</a:t>
            </a:r>
            <a:r>
              <a:rPr lang="fr-FR" dirty="0" smtClean="0"/>
              <a:t> out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7350125" y="2794000"/>
            <a:ext cx="816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Centre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5518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Erasmus+ 1" id="{2A0A69CC-89DD-4F94-ABED-2D6001A7ED1E}" vid="{F1460837-AC93-45CB-87ED-6CD45D1A847C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Erasmus+ 1</Template>
  <TotalTime>752</TotalTime>
  <Words>430</Words>
  <Application>Microsoft Macintosh PowerPoint</Application>
  <PresentationFormat>Présentation à l'écran (4:3)</PresentationFormat>
  <Paragraphs>69</Paragraphs>
  <Slides>13</Slides>
  <Notes>1</Notes>
  <HiddenSlides>0</HiddenSlides>
  <MMClips>1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Motyw pakietu Office</vt:lpstr>
      <vt:lpstr>VENUS The transit of Venus observed in 2012 by the instrument SODISM onboard the satellite Picard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Agata Szczegielniak</dc:creator>
  <cp:lastModifiedBy>Alain Sarkissian</cp:lastModifiedBy>
  <cp:revision>69</cp:revision>
  <cp:lastPrinted>2016-09-09T14:34:21Z</cp:lastPrinted>
  <dcterms:created xsi:type="dcterms:W3CDTF">2016-01-28T13:09:02Z</dcterms:created>
  <dcterms:modified xsi:type="dcterms:W3CDTF">2018-01-17T11:53:01Z</dcterms:modified>
</cp:coreProperties>
</file>