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297" r:id="rId3"/>
    <p:sldId id="282" r:id="rId4"/>
    <p:sldId id="284" r:id="rId5"/>
    <p:sldId id="287" r:id="rId6"/>
    <p:sldId id="258" r:id="rId7"/>
    <p:sldId id="259" r:id="rId8"/>
    <p:sldId id="288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300" r:id="rId17"/>
    <p:sldId id="268" r:id="rId18"/>
    <p:sldId id="290" r:id="rId19"/>
    <p:sldId id="291" r:id="rId20"/>
    <p:sldId id="292" r:id="rId21"/>
    <p:sldId id="293" r:id="rId22"/>
    <p:sldId id="295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76" r:id="rId31"/>
    <p:sldId id="280" r:id="rId32"/>
    <p:sldId id="299" r:id="rId33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Zeszyt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/>
              <a:t>UV indeks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Oregon</c:v>
          </c:tx>
          <c:spPr>
            <a:ln w="63500">
              <a:solidFill>
                <a:schemeClr val="accent2"/>
              </a:solidFill>
            </a:ln>
          </c:spPr>
          <c:marker>
            <c:symbol val="none"/>
          </c:marker>
          <c:cat>
            <c:numRef>
              <c:f>Arkusz1!$B$34:$B$43</c:f>
              <c:numCache>
                <c:formatCode>General</c:formatCode>
                <c:ptCount val="10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  <c:pt idx="7">
                  <c:v>14</c:v>
                </c:pt>
                <c:pt idx="8">
                  <c:v>15</c:v>
                </c:pt>
                <c:pt idx="9">
                  <c:v>16</c:v>
                </c:pt>
              </c:numCache>
            </c:numRef>
          </c:cat>
          <c:val>
            <c:numRef>
              <c:f>Arkusz1!$C$34:$C$43</c:f>
              <c:numCache>
                <c:formatCode>General</c:formatCode>
                <c:ptCount val="10"/>
                <c:pt idx="0">
                  <c:v>1.9000000000000001</c:v>
                </c:pt>
                <c:pt idx="1">
                  <c:v>2.2999999999999998</c:v>
                </c:pt>
                <c:pt idx="2">
                  <c:v>4</c:v>
                </c:pt>
                <c:pt idx="3">
                  <c:v>5.2</c:v>
                </c:pt>
                <c:pt idx="4">
                  <c:v>5.5</c:v>
                </c:pt>
                <c:pt idx="5">
                  <c:v>6.1</c:v>
                </c:pt>
                <c:pt idx="6">
                  <c:v>5.3</c:v>
                </c:pt>
                <c:pt idx="7">
                  <c:v>4.2</c:v>
                </c:pt>
                <c:pt idx="8">
                  <c:v>3.6</c:v>
                </c:pt>
                <c:pt idx="9">
                  <c:v>2.4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746-49C3-9B70-C5C80E5495D2}"/>
            </c:ext>
          </c:extLst>
        </c:ser>
        <c:ser>
          <c:idx val="1"/>
          <c:order val="1"/>
          <c:tx>
            <c:v>SilverCrest</c:v>
          </c:tx>
          <c:spPr>
            <a:ln w="63500">
              <a:solidFill>
                <a:schemeClr val="accent3"/>
              </a:solidFill>
            </a:ln>
          </c:spPr>
          <c:marker>
            <c:symbol val="none"/>
          </c:marker>
          <c:val>
            <c:numRef>
              <c:f>Arkusz1!$D$34:$D$43</c:f>
              <c:numCache>
                <c:formatCode>General</c:formatCode>
                <c:ptCount val="10"/>
                <c:pt idx="0">
                  <c:v>1.5</c:v>
                </c:pt>
                <c:pt idx="1">
                  <c:v>2</c:v>
                </c:pt>
                <c:pt idx="2">
                  <c:v>2.5</c:v>
                </c:pt>
                <c:pt idx="3">
                  <c:v>5</c:v>
                </c:pt>
                <c:pt idx="4">
                  <c:v>6</c:v>
                </c:pt>
                <c:pt idx="5">
                  <c:v>6.5</c:v>
                </c:pt>
                <c:pt idx="6">
                  <c:v>5</c:v>
                </c:pt>
                <c:pt idx="7">
                  <c:v>4.5</c:v>
                </c:pt>
                <c:pt idx="8">
                  <c:v>4</c:v>
                </c:pt>
                <c:pt idx="9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746-49C3-9B70-C5C80E5495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2233728"/>
        <c:axId val="32317440"/>
      </c:lineChart>
      <c:catAx>
        <c:axId val="32233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2317440"/>
        <c:crosses val="autoZero"/>
        <c:auto val="1"/>
        <c:lblAlgn val="ctr"/>
        <c:lblOffset val="100"/>
        <c:noMultiLvlLbl val="0"/>
      </c:catAx>
      <c:valAx>
        <c:axId val="3231744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22337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9ADFCD-FCC5-47BD-98B0-5A74E8AB00D6}" type="datetimeFigureOut">
              <a:rPr lang="pl-PL"/>
              <a:t>2017-09-07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28D79-A51B-4637-A009-D13B9A568468}" type="slidenum">
              <a:rPr lang="pl-PL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28D79-A51B-4637-A009-D13B9A568468}" type="slidenum">
              <a:rPr lang="pl-PL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3809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28D79-A51B-4637-A009-D13B9A568468}" type="slidenum">
              <a:rPr lang="pl-PL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223342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28D79-A51B-4637-A009-D13B9A568468}" type="slidenum">
              <a:rPr lang="pl-PL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53247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28D79-A51B-4637-A009-D13B9A568468}" type="slidenum">
              <a:rPr lang="pl-PL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662324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28D79-A51B-4637-A009-D13B9A568468}" type="slidenum">
              <a:rPr lang="pl-PL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35722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28D79-A51B-4637-A009-D13B9A568468}" type="slidenum">
              <a:rPr lang="pl-PL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584045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28D79-A51B-4637-A009-D13B9A568468}" type="slidenum">
              <a:rPr lang="pl-PL"/>
              <a:t>26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9141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lowy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" y="0"/>
            <a:ext cx="9140132" cy="685800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587828" y="2283269"/>
            <a:ext cx="7772400" cy="148952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45028" y="4095700"/>
            <a:ext cx="6858000" cy="92914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/>
          </a:p>
        </p:txBody>
      </p:sp>
      <p:pic>
        <p:nvPicPr>
          <p:cNvPr id="18" name="Obraz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5884281"/>
            <a:ext cx="2247900" cy="578032"/>
          </a:xfrm>
          <a:prstGeom prst="rect">
            <a:avLst/>
          </a:prstGeom>
        </p:spPr>
      </p:pic>
      <p:pic>
        <p:nvPicPr>
          <p:cNvPr id="19" name="Obraz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724" y="436193"/>
            <a:ext cx="1738609" cy="495955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916" y="5657395"/>
            <a:ext cx="1725998" cy="1035599"/>
          </a:xfrm>
          <a:prstGeom prst="rect">
            <a:avLst/>
          </a:prstGeom>
        </p:spPr>
      </p:pic>
      <p:pic>
        <p:nvPicPr>
          <p:cNvPr id="22" name="Obraz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771" y="168706"/>
            <a:ext cx="1506438" cy="920955"/>
          </a:xfrm>
          <a:prstGeom prst="rect">
            <a:avLst/>
          </a:prstGeom>
        </p:spPr>
      </p:pic>
      <p:sp>
        <p:nvSpPr>
          <p:cNvPr id="23" name="pole tekstowe 22"/>
          <p:cNvSpPr txBox="1"/>
          <p:nvPr userDrawn="1"/>
        </p:nvSpPr>
        <p:spPr>
          <a:xfrm>
            <a:off x="1309754" y="1089661"/>
            <a:ext cx="6076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en-US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xploitation of </a:t>
            </a:r>
            <a:r>
              <a:rPr lang="en-US" b="1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en-US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esearch results </a:t>
            </a:r>
            <a:r>
              <a:rPr lang="en-US" b="1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US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 </a:t>
            </a:r>
            <a:r>
              <a:rPr lang="en-US" b="1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chool practice</a:t>
            </a:r>
            <a:endParaRPr lang="pl-PL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pole tekstowe 23"/>
          <p:cNvSpPr txBox="1"/>
          <p:nvPr userDrawn="1"/>
        </p:nvSpPr>
        <p:spPr>
          <a:xfrm>
            <a:off x="379409" y="1389552"/>
            <a:ext cx="87254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project has been funded with support from the European </a:t>
            </a:r>
            <a:r>
              <a:rPr lang="en-US" sz="800" err="1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</a:t>
            </a:r>
            <a:r>
              <a:rPr lang="pl-PL" sz="80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800" err="1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sion</a:t>
            </a:r>
            <a:r>
              <a:rPr lang="en-US" sz="80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within ERASMUS+ </a:t>
            </a:r>
            <a:r>
              <a:rPr lang="en-US" sz="800" err="1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pl-PL" sz="80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b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(grant agreement</a:t>
            </a:r>
            <a:r>
              <a:rPr lang="pl-PL" sz="800" b="0" baseline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b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no. 2015-1-PL01-KA201-016622</a:t>
            </a:r>
            <a:r>
              <a:rPr lang="pl-PL" sz="800" b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en-US" sz="800" b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l-PL" sz="800" b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655" y="5884281"/>
            <a:ext cx="2605116" cy="57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58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146912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0401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911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koncowy - 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91401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7828" y="1758885"/>
            <a:ext cx="7772400" cy="3856564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724" y="436193"/>
            <a:ext cx="1738609" cy="495955"/>
          </a:xfrm>
          <a:prstGeom prst="rect">
            <a:avLst/>
          </a:prstGeom>
        </p:spPr>
      </p:pic>
      <p:pic>
        <p:nvPicPr>
          <p:cNvPr id="15" name="Obraz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771" y="168706"/>
            <a:ext cx="1506438" cy="920955"/>
          </a:xfrm>
          <a:prstGeom prst="rect">
            <a:avLst/>
          </a:prstGeom>
        </p:spPr>
      </p:pic>
      <p:sp>
        <p:nvSpPr>
          <p:cNvPr id="6" name="pole tekstowe 5"/>
          <p:cNvSpPr txBox="1"/>
          <p:nvPr userDrawn="1"/>
        </p:nvSpPr>
        <p:spPr>
          <a:xfrm>
            <a:off x="1309754" y="1089661"/>
            <a:ext cx="6076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en-US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xploitation of </a:t>
            </a:r>
            <a:r>
              <a:rPr lang="en-US" b="1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en-US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esearch results </a:t>
            </a:r>
            <a:r>
              <a:rPr lang="en-US" b="1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US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 </a:t>
            </a:r>
            <a:r>
              <a:rPr lang="en-US" b="1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chool practice</a:t>
            </a:r>
            <a:endParaRPr lang="pl-PL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pole tekstowe 16"/>
          <p:cNvSpPr txBox="1"/>
          <p:nvPr userDrawn="1"/>
        </p:nvSpPr>
        <p:spPr>
          <a:xfrm>
            <a:off x="1522409" y="1389552"/>
            <a:ext cx="56188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project has been funded with support from the European </a:t>
            </a:r>
            <a:r>
              <a:rPr lang="en-US" sz="800" err="1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Commis</a:t>
            </a:r>
            <a:r>
              <a:rPr lang="pl-PL" sz="80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80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 within ERASMUS+ </a:t>
            </a:r>
            <a:r>
              <a:rPr lang="en-US" sz="800" err="1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en-US" sz="80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l-PL" sz="80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Prostokąt 9"/>
          <p:cNvSpPr/>
          <p:nvPr userDrawn="1"/>
        </p:nvSpPr>
        <p:spPr>
          <a:xfrm>
            <a:off x="3868" y="6318734"/>
            <a:ext cx="92166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80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work presented in this document is supported by the European Commission’s Erasmus+ </a:t>
            </a:r>
            <a:r>
              <a:rPr lang="en-US" sz="800" err="1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pl-PL" sz="800" baseline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project ERIS</a:t>
            </a:r>
            <a:r>
              <a:rPr lang="pl-PL" sz="800" baseline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(grant agreement</a:t>
            </a:r>
            <a:r>
              <a:rPr lang="pl-PL" sz="800" baseline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no. 2015-1-PL01-KA201-016622),</a:t>
            </a:r>
            <a:r>
              <a:rPr lang="pl-PL" sz="800" baseline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coordinated by Institute</a:t>
            </a:r>
            <a:r>
              <a:rPr lang="pl-PL" sz="800" baseline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Geophysics, PAS.</a:t>
            </a:r>
            <a:r>
              <a:rPr lang="pl-PL" sz="800" baseline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content</a:t>
            </a:r>
            <a:r>
              <a:rPr lang="pl-PL" sz="800" baseline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the</a:t>
            </a:r>
            <a:r>
              <a:rPr lang="pl-PL" sz="800" baseline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document is the sole responsibility of the</a:t>
            </a:r>
            <a:r>
              <a:rPr lang="pl-PL" sz="800" baseline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organizer and it does not represent the opinion</a:t>
            </a:r>
            <a:r>
              <a:rPr lang="pl-PL" sz="800" baseline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the European</a:t>
            </a:r>
            <a:r>
              <a:rPr lang="pl-PL" sz="800" baseline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Commission, and the Commission is not responsible for any use that might be made of information contained</a:t>
            </a:r>
            <a:r>
              <a:rPr lang="pl-PL" sz="80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sz="80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481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416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74743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10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419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22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21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894007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pic>
        <p:nvPicPr>
          <p:cNvPr id="10" name="Obraz 9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65" y="116544"/>
            <a:ext cx="722162" cy="441491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217" y="6454366"/>
            <a:ext cx="1393066" cy="397386"/>
          </a:xfrm>
          <a:prstGeom prst="rect">
            <a:avLst/>
          </a:prstGeom>
        </p:spPr>
      </p:pic>
      <p:sp>
        <p:nvSpPr>
          <p:cNvPr id="13" name="pole tekstowe 12"/>
          <p:cNvSpPr txBox="1"/>
          <p:nvPr userDrawn="1"/>
        </p:nvSpPr>
        <p:spPr>
          <a:xfrm>
            <a:off x="0" y="6628471"/>
            <a:ext cx="7280217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5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project has been funded with support from the European </a:t>
            </a:r>
            <a:r>
              <a:rPr lang="en-US" sz="550" err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Commis</a:t>
            </a:r>
            <a:r>
              <a:rPr lang="pl-PL" sz="55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55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 within ERASMUS+ </a:t>
            </a:r>
            <a:r>
              <a:rPr lang="en-US" sz="550" err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pl-PL" sz="55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55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(grant agreement</a:t>
            </a:r>
            <a:r>
              <a:rPr lang="pl-PL" sz="550" baseline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55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no. 2015-1-PL01-KA201-016622</a:t>
            </a:r>
            <a:r>
              <a:rPr lang="pl-PL" sz="55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en-US" sz="55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4147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eatherlink.com/user/igfpan/" TargetMode="External"/><Relationship Id="rId2" Type="http://schemas.openxmlformats.org/officeDocument/2006/relationships/hyperlink" Target="http://www.temis.nl/uvradiation/UVindex.html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  <p:extLst/>
          </p:nvPr>
        </p:nvSpPr>
        <p:spPr/>
        <p:txBody>
          <a:bodyPr>
            <a:normAutofit/>
          </a:bodyPr>
          <a:lstStyle/>
          <a:p>
            <a:r>
              <a:rPr lang="pl-PL"/>
              <a:t>UV </a:t>
            </a:r>
            <a:r>
              <a:rPr lang="pl-PL" err="1"/>
              <a:t>radiation</a:t>
            </a:r>
            <a:r>
              <a:rPr lang="pl-PL"/>
              <a:t> from the </a:t>
            </a:r>
            <a:r>
              <a:rPr lang="pl-PL" err="1"/>
              <a:t>sun</a:t>
            </a:r>
            <a:r>
              <a:rPr lang="pl-PL"/>
              <a:t> – </a:t>
            </a:r>
            <a:r>
              <a:rPr lang="pl-PL" err="1"/>
              <a:t>is</a:t>
            </a:r>
            <a:r>
              <a:rPr lang="pl-PL"/>
              <a:t> </a:t>
            </a:r>
            <a:r>
              <a:rPr lang="pl-PL" err="1"/>
              <a:t>it</a:t>
            </a:r>
            <a:r>
              <a:rPr lang="pl-PL"/>
              <a:t> </a:t>
            </a:r>
            <a:r>
              <a:rPr lang="pl-PL" err="1"/>
              <a:t>always</a:t>
            </a:r>
            <a:r>
              <a:rPr lang="pl-PL"/>
              <a:t> </a:t>
            </a:r>
            <a:r>
              <a:rPr lang="pl-PL" err="1"/>
              <a:t>an</a:t>
            </a:r>
            <a:r>
              <a:rPr lang="pl-PL"/>
              <a:t> enemy? 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/>
              <a:t>Dr inż. Agnieszka Czerwińska</a:t>
            </a:r>
          </a:p>
          <a:p>
            <a:r>
              <a:rPr lang="pl-PL"/>
              <a:t>Mgr Jakub </a:t>
            </a:r>
            <a:r>
              <a:rPr lang="pl-PL" err="1"/>
              <a:t>Guzikowski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567263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  <p:extLst/>
          </p:nvPr>
        </p:nvSpPr>
        <p:spPr/>
        <p:txBody>
          <a:bodyPr/>
          <a:lstStyle/>
          <a:p>
            <a:r>
              <a:rPr lang="pl-PL" err="1"/>
              <a:t>Photoaging</a:t>
            </a:r>
          </a:p>
        </p:txBody>
      </p:sp>
      <p:pic>
        <p:nvPicPr>
          <p:cNvPr id="4" name="Symbol zastępczy zawartości 3" descr="kompilacja_u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899" y="1825625"/>
            <a:ext cx="4896201" cy="4351338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  <p:extLst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pl-PL" err="1"/>
              <a:t>Tanning</a:t>
            </a:r>
            <a:r>
              <a:rPr lang="pl-PL"/>
              <a:t> – UV-A;</a:t>
            </a:r>
          </a:p>
          <a:p>
            <a:r>
              <a:rPr lang="pl-PL" err="1"/>
              <a:t>Vitamin</a:t>
            </a:r>
            <a:r>
              <a:rPr lang="pl-PL"/>
              <a:t> D3 – UV-B;</a:t>
            </a:r>
          </a:p>
          <a:p>
            <a:r>
              <a:rPr lang="pl-PL" err="1"/>
              <a:t>Support</a:t>
            </a:r>
            <a:r>
              <a:rPr lang="pl-PL"/>
              <a:t> in </a:t>
            </a:r>
            <a:r>
              <a:rPr lang="pl-PL" err="1"/>
              <a:t>certain</a:t>
            </a:r>
            <a:r>
              <a:rPr lang="pl-PL"/>
              <a:t> </a:t>
            </a:r>
            <a:r>
              <a:rPr lang="pl-PL" err="1"/>
              <a:t>diseases</a:t>
            </a:r>
            <a:r>
              <a:rPr lang="pl-PL"/>
              <a:t> </a:t>
            </a:r>
            <a:r>
              <a:rPr lang="pl-PL" err="1"/>
              <a:t>treatment</a:t>
            </a:r>
            <a:r>
              <a:rPr lang="pl-PL"/>
              <a:t> (</a:t>
            </a:r>
            <a:r>
              <a:rPr lang="pl-PL" err="1"/>
              <a:t>phototherapy</a:t>
            </a:r>
            <a:r>
              <a:rPr lang="pl-PL"/>
              <a:t>) for </a:t>
            </a:r>
            <a:r>
              <a:rPr lang="pl-PL" err="1"/>
              <a:t>example</a:t>
            </a:r>
            <a:r>
              <a:rPr lang="pl-PL"/>
              <a:t> </a:t>
            </a:r>
            <a:r>
              <a:rPr lang="pl-PL" err="1"/>
              <a:t>psoriasis</a:t>
            </a:r>
            <a:r>
              <a:rPr lang="pl-PL"/>
              <a:t> – UV-B;</a:t>
            </a:r>
          </a:p>
          <a:p>
            <a:r>
              <a:rPr lang="pl-PL"/>
              <a:t>It </a:t>
            </a:r>
            <a:r>
              <a:rPr lang="pl-PL" err="1"/>
              <a:t>can</a:t>
            </a:r>
            <a:r>
              <a:rPr lang="pl-PL"/>
              <a:t> be </a:t>
            </a:r>
            <a:r>
              <a:rPr lang="pl-PL" err="1"/>
              <a:t>used</a:t>
            </a:r>
            <a:r>
              <a:rPr lang="pl-PL"/>
              <a:t> to </a:t>
            </a:r>
            <a:r>
              <a:rPr lang="pl-PL" err="1"/>
              <a:t>disinfect</a:t>
            </a:r>
            <a:r>
              <a:rPr lang="pl-PL"/>
              <a:t> </a:t>
            </a:r>
            <a:r>
              <a:rPr lang="pl-PL" err="1"/>
              <a:t>operating</a:t>
            </a:r>
            <a:r>
              <a:rPr lang="pl-PL"/>
              <a:t> </a:t>
            </a:r>
            <a:r>
              <a:rPr lang="pl-PL" err="1"/>
              <a:t>rooms</a:t>
            </a:r>
            <a:r>
              <a:rPr lang="pl-PL"/>
              <a:t> in </a:t>
            </a:r>
            <a:r>
              <a:rPr lang="pl-PL" err="1"/>
              <a:t>hospitals</a:t>
            </a:r>
            <a:r>
              <a:rPr lang="pl-PL"/>
              <a:t> – UV-C.</a:t>
            </a:r>
          </a:p>
          <a:p>
            <a:endParaRPr lang="pl-PL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59638" y="1725246"/>
            <a:ext cx="1025525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ytuł 4"/>
          <p:cNvSpPr>
            <a:spLocks noGrp="1"/>
          </p:cNvSpPr>
          <p:nvPr>
            <p:ph type="title"/>
            <p:extLst/>
          </p:nvPr>
        </p:nvSpPr>
        <p:spPr/>
        <p:txBody>
          <a:bodyPr/>
          <a:lstStyle/>
          <a:p>
            <a:r>
              <a:rPr lang="pl-PL" err="1"/>
              <a:t>What</a:t>
            </a:r>
            <a:r>
              <a:rPr lang="pl-PL"/>
              <a:t> </a:t>
            </a:r>
            <a:r>
              <a:rPr lang="pl-PL" err="1"/>
              <a:t>good</a:t>
            </a:r>
            <a:r>
              <a:rPr lang="pl-PL"/>
              <a:t> the UV </a:t>
            </a:r>
            <a:r>
              <a:rPr lang="pl-PL" err="1"/>
              <a:t>radiation</a:t>
            </a:r>
            <a:r>
              <a:rPr lang="pl-PL"/>
              <a:t> </a:t>
            </a:r>
            <a:r>
              <a:rPr lang="pl-PL" err="1"/>
              <a:t>gives</a:t>
            </a:r>
            <a:r>
              <a:rPr lang="pl-PL"/>
              <a:t> </a:t>
            </a:r>
            <a:r>
              <a:rPr lang="pl-PL" err="1"/>
              <a:t>us</a:t>
            </a:r>
            <a:r>
              <a:rPr lang="pl-PL"/>
              <a:t>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  <p:extLst/>
          </p:nvPr>
        </p:nvSpPr>
        <p:spPr/>
        <p:txBody>
          <a:bodyPr/>
          <a:lstStyle/>
          <a:p>
            <a:r>
              <a:rPr lang="pl-PL"/>
              <a:t>UV Index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  <p:extLst/>
          </p:nvPr>
        </p:nvSpPr>
        <p:spPr>
          <a:xfrm>
            <a:off x="628650" y="1825625"/>
            <a:ext cx="5420458" cy="189059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buNone/>
            </a:pPr>
            <a:r>
              <a:rPr lang="pl-PL">
                <a:latin typeface="Lohit Hindi"/>
              </a:rPr>
              <a:t>The </a:t>
            </a:r>
            <a:r>
              <a:rPr lang="pl-PL" err="1">
                <a:latin typeface="Lohit Hindi"/>
              </a:rPr>
              <a:t>international</a:t>
            </a:r>
            <a:r>
              <a:rPr lang="pl-PL">
                <a:latin typeface="Lohit Hindi"/>
              </a:rPr>
              <a:t> </a:t>
            </a:r>
            <a:r>
              <a:rPr lang="pl-PL" err="1">
                <a:latin typeface="Lohit Hindi"/>
              </a:rPr>
              <a:t>measure</a:t>
            </a:r>
            <a:r>
              <a:rPr lang="pl-PL">
                <a:latin typeface="Lohit Hindi"/>
              </a:rPr>
              <a:t> of the UV </a:t>
            </a:r>
            <a:r>
              <a:rPr lang="pl-PL" err="1">
                <a:latin typeface="Lohit Hindi"/>
              </a:rPr>
              <a:t>radiation</a:t>
            </a:r>
            <a:r>
              <a:rPr lang="pl-PL">
                <a:latin typeface="Lohit Hindi"/>
              </a:rPr>
              <a:t>, </a:t>
            </a:r>
            <a:r>
              <a:rPr lang="pl-PL" err="1">
                <a:latin typeface="Lohit Hindi"/>
              </a:rPr>
              <a:t>that</a:t>
            </a:r>
            <a:r>
              <a:rPr lang="pl-PL">
                <a:latin typeface="Lohit Hindi"/>
              </a:rPr>
              <a:t> </a:t>
            </a:r>
            <a:r>
              <a:rPr lang="pl-PL" err="1">
                <a:latin typeface="Lohit Hindi"/>
              </a:rPr>
              <a:t>causes</a:t>
            </a:r>
            <a:r>
              <a:rPr lang="pl-PL">
                <a:latin typeface="Lohit Hindi"/>
              </a:rPr>
              <a:t> </a:t>
            </a:r>
            <a:r>
              <a:rPr lang="pl-PL" err="1">
                <a:latin typeface="Lohit Hindi"/>
              </a:rPr>
              <a:t>sunburn</a:t>
            </a:r>
            <a:r>
              <a:rPr lang="pl-PL">
                <a:latin typeface="Lohit Hindi"/>
              </a:rPr>
              <a:t>. It </a:t>
            </a:r>
            <a:r>
              <a:rPr lang="pl-PL" err="1">
                <a:latin typeface="Lohit Hindi"/>
              </a:rPr>
              <a:t>is</a:t>
            </a:r>
            <a:r>
              <a:rPr lang="pl-PL">
                <a:latin typeface="Lohit Hindi"/>
              </a:rPr>
              <a:t> </a:t>
            </a:r>
            <a:r>
              <a:rPr lang="pl-PL" err="1">
                <a:latin typeface="Lohit Hindi"/>
              </a:rPr>
              <a:t>expressed</a:t>
            </a:r>
            <a:r>
              <a:rPr lang="pl-PL">
                <a:latin typeface="Lohit Hindi"/>
              </a:rPr>
              <a:t> in </a:t>
            </a:r>
            <a:r>
              <a:rPr lang="pl-PL" err="1">
                <a:latin typeface="Lohit Hindi"/>
              </a:rPr>
              <a:t>dimensionless</a:t>
            </a:r>
            <a:r>
              <a:rPr lang="pl-PL">
                <a:latin typeface="Lohit Hindi"/>
              </a:rPr>
              <a:t> </a:t>
            </a:r>
            <a:r>
              <a:rPr lang="pl-PL" err="1">
                <a:latin typeface="Lohit Hindi"/>
              </a:rPr>
              <a:t>units</a:t>
            </a:r>
            <a:r>
              <a:rPr lang="pl-PL">
                <a:latin typeface="Lohit Hindi"/>
              </a:rPr>
              <a:t>.</a:t>
            </a:r>
            <a:endParaRPr lang="pl-PL"/>
          </a:p>
          <a:p>
            <a:pPr algn="ctr">
              <a:buNone/>
            </a:pPr>
            <a:endParaRPr lang="pl-PL">
              <a:latin typeface="Lohit Hindi"/>
            </a:endParaRPr>
          </a:p>
          <a:p>
            <a:pPr algn="ctr">
              <a:buNone/>
            </a:pPr>
            <a:endParaRPr lang="pl-PL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3936" y="1423621"/>
            <a:ext cx="1476375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8221" y="6135443"/>
            <a:ext cx="3025775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  <p:extLst/>
          </p:nvPr>
        </p:nvSpPr>
        <p:spPr/>
        <p:txBody>
          <a:bodyPr>
            <a:normAutofit fontScale="90000"/>
          </a:bodyPr>
          <a:lstStyle/>
          <a:p>
            <a:r>
              <a:rPr lang="pl-PL" err="1"/>
              <a:t>Forms</a:t>
            </a:r>
            <a:r>
              <a:rPr lang="pl-PL"/>
              <a:t> of </a:t>
            </a:r>
            <a:r>
              <a:rPr lang="pl-PL" err="1"/>
              <a:t>protection</a:t>
            </a:r>
            <a:r>
              <a:rPr lang="pl-PL"/>
              <a:t> </a:t>
            </a:r>
            <a:r>
              <a:rPr lang="pl-PL" err="1"/>
              <a:t>recommended</a:t>
            </a:r>
            <a:r>
              <a:rPr lang="pl-PL"/>
              <a:t> by WHO (World </a:t>
            </a:r>
            <a:r>
              <a:rPr lang="pl-PL" err="1"/>
              <a:t>Health</a:t>
            </a:r>
            <a:r>
              <a:rPr lang="pl-PL"/>
              <a:t> Organization)</a:t>
            </a:r>
          </a:p>
        </p:txBody>
      </p:sp>
      <p:pic>
        <p:nvPicPr>
          <p:cNvPr id="5" name="Obraz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8650" y="2019300"/>
            <a:ext cx="7620000" cy="32861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  <p:extLst/>
          </p:nvPr>
        </p:nvSpPr>
        <p:spPr/>
        <p:txBody>
          <a:bodyPr/>
          <a:lstStyle/>
          <a:p>
            <a:r>
              <a:rPr lang="pl-PL"/>
              <a:t>How </a:t>
            </a:r>
            <a:r>
              <a:rPr lang="pl-PL" err="1"/>
              <a:t>can</a:t>
            </a:r>
            <a:r>
              <a:rPr lang="pl-PL"/>
              <a:t> we </a:t>
            </a:r>
            <a:r>
              <a:rPr lang="pl-PL" err="1"/>
              <a:t>know</a:t>
            </a:r>
            <a:r>
              <a:rPr lang="pl-PL"/>
              <a:t>, </a:t>
            </a:r>
            <a:r>
              <a:rPr lang="pl-PL" err="1"/>
              <a:t>what</a:t>
            </a:r>
            <a:r>
              <a:rPr lang="pl-PL"/>
              <a:t> </a:t>
            </a:r>
            <a:r>
              <a:rPr lang="pl-PL" err="1"/>
              <a:t>actual</a:t>
            </a:r>
            <a:r>
              <a:rPr lang="pl-PL"/>
              <a:t> UV Index </a:t>
            </a:r>
            <a:r>
              <a:rPr lang="pl-PL" err="1"/>
              <a:t>is</a:t>
            </a:r>
            <a:r>
              <a:rPr lang="pl-PL"/>
              <a:t>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  <p:extLst/>
          </p:nvPr>
        </p:nvSpPr>
        <p:spPr>
          <a:xfrm>
            <a:off x="492369" y="1825625"/>
            <a:ext cx="8022981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pl-PL">
                <a:latin typeface="Arial"/>
                <a:cs typeface="Arial"/>
              </a:rPr>
              <a:t>•</a:t>
            </a:r>
            <a:r>
              <a:rPr lang="pl-PL" err="1"/>
              <a:t>Weather</a:t>
            </a:r>
            <a:r>
              <a:rPr lang="pl-PL"/>
              <a:t> </a:t>
            </a:r>
            <a:r>
              <a:rPr lang="pl-PL" err="1"/>
              <a:t>forecasts</a:t>
            </a:r>
            <a:r>
              <a:rPr lang="pl-PL"/>
              <a:t> </a:t>
            </a:r>
            <a:r>
              <a:rPr lang="pl-PL">
                <a:hlinkClick r:id="rId2"/>
              </a:rPr>
              <a:t>http://www.temis.nl/uvradiation/UVindex.html</a:t>
            </a:r>
            <a:r>
              <a:rPr lang="pl-PL"/>
              <a:t>;</a:t>
            </a:r>
          </a:p>
          <a:p>
            <a:pPr marL="0" indent="0">
              <a:buNone/>
            </a:pPr>
            <a:r>
              <a:rPr lang="pl-PL">
                <a:latin typeface="Arial"/>
                <a:cs typeface="Arial"/>
              </a:rPr>
              <a:t>•</a:t>
            </a:r>
            <a:r>
              <a:rPr lang="pl-PL"/>
              <a:t>Hand-</a:t>
            </a:r>
            <a:r>
              <a:rPr lang="pl-PL" err="1"/>
              <a:t>held</a:t>
            </a:r>
            <a:r>
              <a:rPr lang="pl-PL"/>
              <a:t> UV Index </a:t>
            </a:r>
            <a:r>
              <a:rPr lang="pl-PL" err="1"/>
              <a:t>meters</a:t>
            </a:r>
            <a:r>
              <a:rPr lang="pl-PL"/>
              <a:t>;</a:t>
            </a:r>
            <a:endParaRPr/>
          </a:p>
          <a:p>
            <a:pPr marL="0" indent="0">
              <a:buNone/>
            </a:pPr>
            <a:r>
              <a:rPr lang="pl-PL">
                <a:latin typeface="Arial"/>
                <a:cs typeface="Arial"/>
              </a:rPr>
              <a:t>•</a:t>
            </a:r>
            <a:r>
              <a:rPr lang="pl-PL" err="1"/>
              <a:t>Measurements</a:t>
            </a:r>
            <a:r>
              <a:rPr lang="pl-PL"/>
              <a:t> from </a:t>
            </a:r>
            <a:r>
              <a:rPr lang="pl-PL" err="1"/>
              <a:t>nearby</a:t>
            </a:r>
            <a:r>
              <a:rPr lang="pl-PL"/>
              <a:t> </a:t>
            </a:r>
            <a:r>
              <a:rPr lang="pl-PL" err="1"/>
              <a:t>meteorological</a:t>
            </a:r>
            <a:r>
              <a:rPr lang="pl-PL"/>
              <a:t> </a:t>
            </a:r>
            <a:r>
              <a:rPr lang="pl-PL" err="1"/>
              <a:t>stations</a:t>
            </a:r>
            <a:r>
              <a:rPr lang="pl-PL"/>
              <a:t> </a:t>
            </a:r>
            <a:r>
              <a:rPr lang="pl-PL">
                <a:hlinkClick r:id="rId3"/>
              </a:rPr>
              <a:t>http://www.weatherlink.com/user/igfpan/</a:t>
            </a:r>
            <a:r>
              <a:rPr lang="pl-PL"/>
              <a:t>.</a:t>
            </a:r>
            <a:endParaRPr/>
          </a:p>
          <a:p>
            <a:endParaRPr lang="pl-PL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  <p:extLst/>
          </p:nvPr>
        </p:nvSpPr>
        <p:spPr/>
        <p:txBody>
          <a:bodyPr/>
          <a:lstStyle/>
          <a:p>
            <a:r>
              <a:rPr lang="pl-PL"/>
              <a:t>Hand-</a:t>
            </a:r>
            <a:r>
              <a:rPr lang="pl-PL" err="1"/>
              <a:t>held</a:t>
            </a:r>
            <a:r>
              <a:rPr lang="pl-PL"/>
              <a:t> UV Index </a:t>
            </a:r>
            <a:r>
              <a:rPr lang="pl-PL" err="1"/>
              <a:t>meters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419" y="2432645"/>
            <a:ext cx="4137025" cy="296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5878" y="1856695"/>
            <a:ext cx="3305175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pole tekstowe 6"/>
          <p:cNvSpPr txBox="1"/>
          <p:nvPr>
            <p:extLst/>
          </p:nvPr>
        </p:nvSpPr>
        <p:spPr>
          <a:xfrm>
            <a:off x="2220095" y="5572125"/>
            <a:ext cx="880562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pl-PL"/>
              <a:t>Oregon</a:t>
            </a:r>
          </a:p>
        </p:txBody>
      </p:sp>
      <p:sp>
        <p:nvSpPr>
          <p:cNvPr id="8" name="pole tekstowe 7"/>
          <p:cNvSpPr txBox="1"/>
          <p:nvPr>
            <p:extLst/>
          </p:nvPr>
        </p:nvSpPr>
        <p:spPr>
          <a:xfrm>
            <a:off x="6260096" y="5857875"/>
            <a:ext cx="1173911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pl-PL" err="1"/>
              <a:t>SilverCrest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8650" y="447188"/>
            <a:ext cx="7886700" cy="1325563"/>
          </a:xfrm>
        </p:spPr>
        <p:txBody>
          <a:bodyPr/>
          <a:lstStyle/>
          <a:p>
            <a:r>
              <a:rPr lang="pl-PL"/>
              <a:t>Kąty Rybackie 18.07.2016</a:t>
            </a:r>
            <a:br>
              <a:rPr lang="pl-PL"/>
            </a:b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4" name="Wykres 3"/>
          <p:cNvGraphicFramePr/>
          <p:nvPr/>
        </p:nvGraphicFramePr>
        <p:xfrm>
          <a:off x="1793630" y="2033954"/>
          <a:ext cx="5369169" cy="3159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pole tekstowe 4"/>
          <p:cNvSpPr txBox="1"/>
          <p:nvPr>
            <p:extLst/>
          </p:nvPr>
        </p:nvSpPr>
        <p:spPr>
          <a:xfrm>
            <a:off x="2277265" y="5295900"/>
            <a:ext cx="6752492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pl-PL" dirty="0"/>
              <a:t>UV index </a:t>
            </a:r>
            <a:r>
              <a:rPr lang="pl-PL" dirty="0" err="1"/>
              <a:t>recorded</a:t>
            </a:r>
            <a:r>
              <a:rPr lang="pl-PL" dirty="0"/>
              <a:t> in  Kątach Rybackich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  <p:extLst/>
          </p:nvPr>
        </p:nvSpPr>
        <p:spPr/>
        <p:txBody>
          <a:bodyPr/>
          <a:lstStyle/>
          <a:p>
            <a:r>
              <a:rPr lang="pl-PL" err="1"/>
              <a:t>What</a:t>
            </a:r>
            <a:r>
              <a:rPr lang="pl-PL"/>
              <a:t> </a:t>
            </a:r>
            <a:r>
              <a:rPr lang="pl-PL" err="1"/>
              <a:t>influences</a:t>
            </a:r>
            <a:r>
              <a:rPr lang="pl-PL"/>
              <a:t> UV Index?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  <p:extLst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pl-PL"/>
          </a:p>
          <a:p>
            <a:r>
              <a:rPr lang="pl-PL" err="1"/>
              <a:t>Seasons</a:t>
            </a:r>
            <a:r>
              <a:rPr lang="pl-PL"/>
              <a:t>;</a:t>
            </a:r>
            <a:endParaRPr/>
          </a:p>
          <a:p>
            <a:pPr marL="0" indent="0">
              <a:buNone/>
            </a:pPr>
            <a:r>
              <a:rPr lang="pl-PL">
                <a:latin typeface="Arial"/>
                <a:cs typeface="Arial"/>
              </a:rPr>
              <a:t>•</a:t>
            </a:r>
            <a:r>
              <a:rPr lang="pl-PL"/>
              <a:t>Time of </a:t>
            </a:r>
            <a:r>
              <a:rPr lang="pl-PL" err="1"/>
              <a:t>day</a:t>
            </a:r>
            <a:r>
              <a:rPr lang="pl-PL"/>
              <a:t>;</a:t>
            </a:r>
            <a:endParaRPr/>
          </a:p>
          <a:p>
            <a:pPr marL="0" indent="0">
              <a:buNone/>
            </a:pPr>
            <a:r>
              <a:rPr lang="pl-PL">
                <a:latin typeface="Arial"/>
                <a:cs typeface="Arial"/>
              </a:rPr>
              <a:t>•</a:t>
            </a:r>
            <a:r>
              <a:rPr lang="pl-PL" err="1"/>
              <a:t>Geographical</a:t>
            </a:r>
            <a:r>
              <a:rPr lang="pl-PL"/>
              <a:t> </a:t>
            </a:r>
            <a:r>
              <a:rPr lang="pl-PL" err="1"/>
              <a:t>location</a:t>
            </a:r>
            <a:r>
              <a:rPr lang="pl-PL"/>
              <a:t>;</a:t>
            </a:r>
            <a:endParaRPr/>
          </a:p>
          <a:p>
            <a:pPr marL="0" indent="0">
              <a:buNone/>
            </a:pPr>
            <a:r>
              <a:rPr lang="pl-PL">
                <a:latin typeface="Arial"/>
                <a:cs typeface="Arial"/>
              </a:rPr>
              <a:t>•</a:t>
            </a:r>
            <a:r>
              <a:rPr lang="pl-PL" err="1"/>
              <a:t>Altitude</a:t>
            </a:r>
            <a:r>
              <a:rPr lang="pl-PL"/>
              <a:t> </a:t>
            </a:r>
            <a:r>
              <a:rPr lang="pl-PL" err="1"/>
              <a:t>above</a:t>
            </a:r>
            <a:r>
              <a:rPr lang="pl-PL"/>
              <a:t> </a:t>
            </a:r>
            <a:r>
              <a:rPr lang="pl-PL" err="1"/>
              <a:t>sea</a:t>
            </a:r>
            <a:r>
              <a:rPr lang="pl-PL"/>
              <a:t> </a:t>
            </a:r>
            <a:r>
              <a:rPr lang="pl-PL" err="1"/>
              <a:t>level</a:t>
            </a:r>
            <a:r>
              <a:rPr lang="pl-PL"/>
              <a:t>;</a:t>
            </a:r>
            <a:endParaRPr/>
          </a:p>
          <a:p>
            <a:pPr marL="0" indent="0">
              <a:buNone/>
            </a:pPr>
            <a:r>
              <a:rPr lang="pl-PL">
                <a:latin typeface="Arial"/>
                <a:cs typeface="Arial"/>
              </a:rPr>
              <a:t>•</a:t>
            </a:r>
            <a:r>
              <a:rPr lang="pl-PL" err="1"/>
              <a:t>Current</a:t>
            </a:r>
            <a:r>
              <a:rPr lang="pl-PL"/>
              <a:t> </a:t>
            </a:r>
            <a:r>
              <a:rPr lang="pl-PL" err="1"/>
              <a:t>total</a:t>
            </a:r>
            <a:r>
              <a:rPr lang="pl-PL"/>
              <a:t> </a:t>
            </a:r>
            <a:r>
              <a:rPr lang="pl-PL" err="1"/>
              <a:t>ozone</a:t>
            </a:r>
            <a:r>
              <a:rPr lang="pl-PL"/>
              <a:t> </a:t>
            </a:r>
            <a:r>
              <a:rPr lang="pl-PL" err="1"/>
              <a:t>value</a:t>
            </a:r>
            <a:r>
              <a:rPr lang="pl-PL"/>
              <a:t>;</a:t>
            </a:r>
            <a:endParaRPr/>
          </a:p>
          <a:p>
            <a:pPr marL="0" indent="0">
              <a:buNone/>
            </a:pPr>
            <a:r>
              <a:rPr lang="pl-PL">
                <a:latin typeface="Arial"/>
                <a:cs typeface="Arial"/>
              </a:rPr>
              <a:t>•</a:t>
            </a:r>
            <a:r>
              <a:rPr lang="pl-PL" err="1"/>
              <a:t>Meteorological</a:t>
            </a:r>
            <a:r>
              <a:rPr lang="pl-PL"/>
              <a:t> </a:t>
            </a:r>
            <a:r>
              <a:rPr lang="pl-PL" err="1"/>
              <a:t>conditions</a:t>
            </a:r>
            <a:r>
              <a:rPr lang="pl-PL"/>
              <a:t>.</a:t>
            </a:r>
            <a:endParaRPr/>
          </a:p>
          <a:p>
            <a:endParaRPr lang="pl-PL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  <p:extLst/>
          </p:nvPr>
        </p:nvSpPr>
        <p:spPr>
          <a:xfrm>
            <a:off x="600942" y="0"/>
            <a:ext cx="7886700" cy="1325563"/>
          </a:xfrm>
        </p:spPr>
        <p:txBody>
          <a:bodyPr>
            <a:normAutofit/>
          </a:bodyPr>
          <a:lstStyle/>
          <a:p>
            <a:r>
              <a:rPr lang="en"/>
              <a:t>Factors affecting the weakening of solar radiation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  <p:extLst/>
          </p:nvPr>
        </p:nvSpPr>
        <p:spPr>
          <a:xfrm>
            <a:off x="490104" y="1437698"/>
            <a:ext cx="78867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"/>
              <a:t>Daily cycle</a:t>
            </a:r>
            <a:r>
              <a:rPr lang="pl-PL"/>
              <a:t> (</a:t>
            </a:r>
            <a:r>
              <a:rPr lang="pl-PL" err="1"/>
              <a:t>day</a:t>
            </a:r>
            <a:r>
              <a:rPr lang="pl-PL"/>
              <a:t> - </a:t>
            </a:r>
            <a:r>
              <a:rPr lang="pl-PL" err="1"/>
              <a:t>night</a:t>
            </a:r>
            <a:r>
              <a:rPr lang="pl-PL"/>
              <a:t>):</a:t>
            </a:r>
          </a:p>
          <a:p>
            <a:pPr lvl="1"/>
            <a:r>
              <a:rPr lang="en"/>
              <a:t>Rotational movement - rotation of the Earth around its axis, responsible for day and night cycles;</a:t>
            </a:r>
            <a:endParaRPr/>
          </a:p>
          <a:p>
            <a:pPr lvl="1"/>
            <a:endParaRPr lang="pl-PL"/>
          </a:p>
          <a:p>
            <a:r>
              <a:rPr lang="pl-PL" err="1"/>
              <a:t>Annual</a:t>
            </a:r>
            <a:r>
              <a:rPr lang="pl-PL"/>
              <a:t> </a:t>
            </a:r>
            <a:r>
              <a:rPr lang="pl-PL" err="1"/>
              <a:t>cycle</a:t>
            </a:r>
          </a:p>
          <a:p>
            <a:pPr lvl="1"/>
            <a:r>
              <a:rPr lang="en"/>
              <a:t>Circulation - Earth's motion around the Sun, the Earth moves at a speed of 113,000 km / h by elliptical orbit.</a:t>
            </a:r>
          </a:p>
          <a:p>
            <a:endParaRPr lang="pl-PL"/>
          </a:p>
          <a:p>
            <a:endParaRPr lang="pl-PL"/>
          </a:p>
        </p:txBody>
      </p:sp>
      <p:sp>
        <p:nvSpPr>
          <p:cNvPr id="4" name="pole tekstowe 3"/>
          <p:cNvSpPr txBox="1"/>
          <p:nvPr/>
        </p:nvSpPr>
        <p:spPr>
          <a:xfrm>
            <a:off x="0" y="6488668"/>
            <a:ext cx="2098430" cy="3693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pl-PL" err="1"/>
              <a:t>Additional</a:t>
            </a:r>
            <a:r>
              <a:rPr lang="pl-PL"/>
              <a:t> </a:t>
            </a:r>
            <a:r>
              <a:rPr lang="pl-PL" err="1"/>
              <a:t>material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  <p:extLst/>
          </p:nvPr>
        </p:nvSpPr>
        <p:spPr>
          <a:xfrm>
            <a:off x="571500" y="923925"/>
            <a:ext cx="78867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err="1"/>
              <a:t>Year</a:t>
            </a:r>
            <a:r>
              <a:rPr lang="pl-PL"/>
              <a:t> </a:t>
            </a:r>
            <a:r>
              <a:rPr lang="pl-PL" err="1"/>
              <a:t>cycle</a:t>
            </a:r>
            <a:r>
              <a:rPr lang="pl-PL"/>
              <a:t> (</a:t>
            </a:r>
            <a:r>
              <a:rPr lang="pl-PL" err="1"/>
              <a:t>length</a:t>
            </a:r>
            <a:r>
              <a:rPr lang="pl-PL"/>
              <a:t> of  </a:t>
            </a:r>
            <a:r>
              <a:rPr lang="pl-PL" err="1"/>
              <a:t>day</a:t>
            </a:r>
            <a:r>
              <a:rPr lang="pl-PL"/>
              <a:t> and </a:t>
            </a:r>
            <a:r>
              <a:rPr lang="pl-PL" err="1"/>
              <a:t>night</a:t>
            </a:r>
            <a:r>
              <a:rPr lang="pl-PL"/>
              <a:t>):</a:t>
            </a:r>
          </a:p>
          <a:p>
            <a:r>
              <a:rPr lang="en"/>
              <a:t>The greatest differences in length of the day occur between winter and summer</a:t>
            </a:r>
            <a:r>
              <a:rPr lang="pl-PL"/>
              <a:t>;</a:t>
            </a:r>
            <a:endParaRPr/>
          </a:p>
          <a:p>
            <a:r>
              <a:rPr lang="en"/>
              <a:t>Differences appear in changes in the sun's angle of sunrise over the horizon</a:t>
            </a:r>
            <a:r>
              <a:rPr lang="pl-PL"/>
              <a:t>;</a:t>
            </a:r>
          </a:p>
          <a:p>
            <a:r>
              <a:rPr lang="en"/>
              <a:t>During the summer when the days are the longest the angle is the largest about 70 degrees, in the winter when days are shortest about 26 degrees</a:t>
            </a:r>
            <a:r>
              <a:rPr lang="pl-PL"/>
              <a:t> </a:t>
            </a:r>
            <a:endParaRPr/>
          </a:p>
        </p:txBody>
      </p:sp>
      <p:sp>
        <p:nvSpPr>
          <p:cNvPr id="5" name="pole tekstowe 4"/>
          <p:cNvSpPr txBox="1"/>
          <p:nvPr/>
        </p:nvSpPr>
        <p:spPr>
          <a:xfrm>
            <a:off x="0" y="6488668"/>
            <a:ext cx="2098430" cy="3693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pl-PL" err="1"/>
              <a:t>Additional</a:t>
            </a:r>
            <a:r>
              <a:rPr lang="pl-PL"/>
              <a:t> </a:t>
            </a:r>
            <a:r>
              <a:rPr lang="pl-PL" err="1"/>
              <a:t>material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  <p:extLst/>
          </p:nvPr>
        </p:nvSpPr>
        <p:spPr/>
        <p:txBody>
          <a:bodyPr anchor="ctr"/>
          <a:lstStyle/>
          <a:p>
            <a:r>
              <a:rPr lang="en"/>
              <a:t>What is the main source of energy for the Earth</a:t>
            </a:r>
            <a:r>
              <a:rPr lang="pl-PL"/>
              <a:t>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120" y="722169"/>
            <a:ext cx="360045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9809" y="2897333"/>
            <a:ext cx="35718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8721" y="4657725"/>
            <a:ext cx="360045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Łącznik prosty ze strzałką 7"/>
          <p:cNvCxnSpPr/>
          <p:nvPr/>
        </p:nvCxnSpPr>
        <p:spPr>
          <a:xfrm>
            <a:off x="3629891" y="457200"/>
            <a:ext cx="4572000" cy="3241964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pole tekstowe 8"/>
          <p:cNvSpPr txBox="1"/>
          <p:nvPr>
            <p:extLst/>
          </p:nvPr>
        </p:nvSpPr>
        <p:spPr>
          <a:xfrm>
            <a:off x="390525" y="5068314"/>
            <a:ext cx="4253346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"/>
              <a:t>Values of different of the Sun's angle during the year. The red arrow indicates a decrease in the length of the day.</a:t>
            </a:r>
          </a:p>
          <a:p>
            <a:r>
              <a:rPr lang="pl-PL"/>
              <a:t>(</a:t>
            </a:r>
            <a:r>
              <a:rPr lang="pl-PL" err="1"/>
              <a:t>Lutgens</a:t>
            </a:r>
            <a:r>
              <a:rPr lang="pl-PL"/>
              <a:t> and </a:t>
            </a:r>
            <a:r>
              <a:rPr lang="pl-PL" err="1"/>
              <a:t>Tarbuck</a:t>
            </a:r>
            <a:r>
              <a:rPr lang="pl-PL"/>
              <a:t>, 2010)</a:t>
            </a:r>
          </a:p>
          <a:p>
            <a:endParaRPr lang="pl-PL"/>
          </a:p>
          <a:p>
            <a:endParaRPr lang="pl-PL"/>
          </a:p>
        </p:txBody>
      </p:sp>
      <p:sp>
        <p:nvSpPr>
          <p:cNvPr id="10" name="pole tekstowe 9"/>
          <p:cNvSpPr txBox="1"/>
          <p:nvPr>
            <p:extLst/>
          </p:nvPr>
        </p:nvSpPr>
        <p:spPr>
          <a:xfrm>
            <a:off x="304800" y="1066800"/>
            <a:ext cx="119575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pl-PL" err="1"/>
              <a:t>Summer</a:t>
            </a:r>
          </a:p>
        </p:txBody>
      </p:sp>
      <p:sp>
        <p:nvSpPr>
          <p:cNvPr id="11" name="pole tekstowe 10"/>
          <p:cNvSpPr txBox="1"/>
          <p:nvPr>
            <p:extLst/>
          </p:nvPr>
        </p:nvSpPr>
        <p:spPr>
          <a:xfrm>
            <a:off x="2719753" y="3364523"/>
            <a:ext cx="836447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pl-PL"/>
              <a:t>Spring,</a:t>
            </a:r>
          </a:p>
          <a:p>
            <a:r>
              <a:rPr lang="pl-PL" err="1"/>
              <a:t>Atumn</a:t>
            </a:r>
          </a:p>
        </p:txBody>
      </p:sp>
      <p:sp>
        <p:nvSpPr>
          <p:cNvPr id="12" name="pole tekstowe 11"/>
          <p:cNvSpPr txBox="1"/>
          <p:nvPr>
            <p:extLst/>
          </p:nvPr>
        </p:nvSpPr>
        <p:spPr>
          <a:xfrm>
            <a:off x="5591175" y="5076825"/>
            <a:ext cx="1178494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pl-PL"/>
              <a:t>Winter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0" y="6488668"/>
            <a:ext cx="2098430" cy="3693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pl-PL" err="1"/>
              <a:t>Additional</a:t>
            </a:r>
            <a:r>
              <a:rPr lang="pl-PL"/>
              <a:t> </a:t>
            </a:r>
            <a:r>
              <a:rPr lang="pl-PL" err="1"/>
              <a:t>material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  <p:extLst/>
          </p:nvPr>
        </p:nvSpPr>
        <p:spPr>
          <a:xfrm>
            <a:off x="725632" y="204644"/>
            <a:ext cx="78867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>
              <a:buNone/>
            </a:pPr>
            <a:r>
              <a:rPr lang="pl-PL"/>
              <a:t>  </a:t>
            </a:r>
            <a:r>
              <a:rPr lang="en"/>
              <a:t>The value of the angle, the sun's radiation through the atmosphere is longer. Because there is a greater chance that the rays will be absorbed, reflected or dispersed.</a:t>
            </a:r>
          </a:p>
          <a:p>
            <a:endParaRPr lang="pl-PL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164" y="2515804"/>
            <a:ext cx="8146473" cy="317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rostokąt 4"/>
          <p:cNvSpPr/>
          <p:nvPr/>
        </p:nvSpPr>
        <p:spPr>
          <a:xfrm>
            <a:off x="0" y="5594277"/>
            <a:ext cx="94788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/>
              <a:t>Kąt padania promieniowania słonecznego i jego droga przez atmosferę. (</a:t>
            </a:r>
            <a:r>
              <a:rPr lang="pl-PL" err="1"/>
              <a:t>Lutgens</a:t>
            </a:r>
            <a:r>
              <a:rPr lang="pl-PL"/>
              <a:t> and </a:t>
            </a:r>
            <a:r>
              <a:rPr lang="pl-PL" err="1"/>
              <a:t>Tarbuck</a:t>
            </a:r>
            <a:r>
              <a:rPr lang="pl-PL"/>
              <a:t>, 2010)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0" y="6488668"/>
            <a:ext cx="2098430" cy="64633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pl-PL" err="1"/>
              <a:t>Additional</a:t>
            </a:r>
            <a:r>
              <a:rPr lang="pl-PL"/>
              <a:t> </a:t>
            </a:r>
            <a:r>
              <a:rPr lang="pl-PL" err="1"/>
              <a:t>material</a:t>
            </a:r>
            <a:endParaRPr lang="en-US" err="1"/>
          </a:p>
          <a:p>
            <a:endParaRPr lang="pl-PL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  <p:extLst/>
          </p:nvPr>
        </p:nvSpPr>
        <p:spPr>
          <a:xfrm>
            <a:off x="587086" y="1354570"/>
            <a:ext cx="78867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pl-PL"/>
          </a:p>
          <a:p>
            <a:r>
              <a:rPr lang="pl-PL" err="1"/>
              <a:t>Stratospheric</a:t>
            </a:r>
            <a:r>
              <a:rPr lang="pl-PL"/>
              <a:t> </a:t>
            </a:r>
            <a:r>
              <a:rPr lang="pl-PL" err="1"/>
              <a:t>ozone</a:t>
            </a:r>
            <a:r>
              <a:rPr lang="pl-PL"/>
              <a:t> </a:t>
            </a:r>
            <a:r>
              <a:rPr lang="pl-PL" err="1"/>
              <a:t>is</a:t>
            </a:r>
            <a:r>
              <a:rPr lang="pl-PL"/>
              <a:t> </a:t>
            </a:r>
            <a:r>
              <a:rPr lang="pl-PL" err="1"/>
              <a:t>located</a:t>
            </a:r>
            <a:r>
              <a:rPr lang="pl-PL"/>
              <a:t> </a:t>
            </a:r>
            <a:r>
              <a:rPr lang="pl-PL" err="1"/>
              <a:t>between</a:t>
            </a:r>
            <a:r>
              <a:rPr lang="pl-PL"/>
              <a:t>  20 to 50 km </a:t>
            </a:r>
            <a:r>
              <a:rPr lang="pl-PL" err="1"/>
              <a:t>above</a:t>
            </a:r>
            <a:r>
              <a:rPr lang="pl-PL"/>
              <a:t> Earth </a:t>
            </a:r>
            <a:r>
              <a:rPr lang="pl-PL" err="1"/>
              <a:t>surface</a:t>
            </a:r>
            <a:r>
              <a:rPr lang="pl-PL"/>
              <a:t>;</a:t>
            </a:r>
          </a:p>
          <a:p>
            <a:r>
              <a:rPr lang="en"/>
              <a:t>Its average content in the atmosphere is </a:t>
            </a:r>
            <a:r>
              <a:rPr lang="pl-PL"/>
              <a:t>300 </a:t>
            </a:r>
            <a:r>
              <a:rPr lang="pl-PL" err="1"/>
              <a:t>Dobsons</a:t>
            </a:r>
            <a:r>
              <a:rPr lang="pl-PL"/>
              <a:t> (DU) ~ 3 mm;</a:t>
            </a:r>
          </a:p>
          <a:p>
            <a:r>
              <a:rPr lang="en"/>
              <a:t>The thicker the ozone layer, the more attenuation of solar radiation.</a:t>
            </a:r>
            <a:endParaRPr lang="pl-PL"/>
          </a:p>
          <a:p>
            <a:pPr>
              <a:buNone/>
            </a:pPr>
            <a:endParaRPr lang="pl-PL"/>
          </a:p>
        </p:txBody>
      </p:sp>
      <p:sp>
        <p:nvSpPr>
          <p:cNvPr id="4" name="Tytuł 1"/>
          <p:cNvSpPr>
            <a:spLocks noGrp="1"/>
          </p:cNvSpPr>
          <p:nvPr>
            <p:ph type="title"/>
            <p:extLst/>
          </p:nvPr>
        </p:nvSpPr>
        <p:spPr>
          <a:xfrm>
            <a:off x="587087" y="0"/>
            <a:ext cx="7886700" cy="1325563"/>
          </a:xfrm>
        </p:spPr>
        <p:txBody>
          <a:bodyPr/>
          <a:lstStyle/>
          <a:p>
            <a:r>
              <a:rPr lang="en"/>
              <a:t>Stratospheric ozone</a:t>
            </a:r>
            <a:endParaRPr lang="pl-PL"/>
          </a:p>
        </p:txBody>
      </p:sp>
      <p:sp>
        <p:nvSpPr>
          <p:cNvPr id="5" name="pole tekstowe 4"/>
          <p:cNvSpPr txBox="1"/>
          <p:nvPr/>
        </p:nvSpPr>
        <p:spPr>
          <a:xfrm>
            <a:off x="0" y="6488668"/>
            <a:ext cx="2098430" cy="3693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/>
              <a:t>Materiał dodatkowy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  <p:extLst/>
          </p:nvPr>
        </p:nvSpPr>
        <p:spPr/>
        <p:txBody>
          <a:bodyPr>
            <a:normAutofit fontScale="90000"/>
          </a:bodyPr>
          <a:lstStyle/>
          <a:p>
            <a:r>
              <a:rPr lang="pl-PL"/>
              <a:t>On </a:t>
            </a:r>
            <a:r>
              <a:rPr lang="pl-PL" err="1"/>
              <a:t>what</a:t>
            </a:r>
            <a:r>
              <a:rPr lang="pl-PL"/>
              <a:t> </a:t>
            </a:r>
            <a:r>
              <a:rPr lang="pl-PL" err="1"/>
              <a:t>depends</a:t>
            </a:r>
            <a:r>
              <a:rPr lang="pl-PL"/>
              <a:t> on duration of </a:t>
            </a:r>
            <a:r>
              <a:rPr lang="pl-PL" err="1"/>
              <a:t>sunbathing</a:t>
            </a:r>
            <a:r>
              <a:rPr lang="pl-PL"/>
              <a:t> </a:t>
            </a:r>
            <a:r>
              <a:rPr lang="pl-PL" err="1"/>
              <a:t>without</a:t>
            </a:r>
            <a:r>
              <a:rPr lang="pl-PL"/>
              <a:t> </a:t>
            </a:r>
            <a:r>
              <a:rPr lang="pl-PL" err="1"/>
              <a:t>sunburn</a:t>
            </a:r>
            <a:r>
              <a:rPr lang="pl-PL"/>
              <a:t> (</a:t>
            </a:r>
            <a:r>
              <a:rPr lang="pl-PL" err="1"/>
              <a:t>erythema</a:t>
            </a:r>
            <a:r>
              <a:rPr lang="pl-PL"/>
              <a:t>)?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pl-PL"/>
          </a:p>
          <a:p>
            <a:r>
              <a:rPr lang="en"/>
              <a:t>Current UV index;</a:t>
            </a:r>
            <a:endParaRPr lang="pl-PL"/>
          </a:p>
          <a:p>
            <a:r>
              <a:rPr lang="en"/>
              <a:t>Skin </a:t>
            </a:r>
            <a:r>
              <a:rPr lang="en" err="1"/>
              <a:t>phototype</a:t>
            </a:r>
            <a:r>
              <a:rPr lang="en"/>
              <a:t>, or rather individually individual sensitivity to sun rays</a:t>
            </a:r>
            <a:r>
              <a:rPr lang="pl-PL"/>
              <a:t>;</a:t>
            </a:r>
          </a:p>
          <a:p>
            <a:r>
              <a:rPr lang="pl-PL" err="1"/>
              <a:t>Used</a:t>
            </a:r>
            <a:r>
              <a:rPr lang="pl-PL"/>
              <a:t> </a:t>
            </a:r>
            <a:r>
              <a:rPr lang="pl-PL" err="1"/>
              <a:t>sun</a:t>
            </a:r>
            <a:r>
              <a:rPr lang="pl-PL"/>
              <a:t> </a:t>
            </a:r>
            <a:r>
              <a:rPr lang="pl-PL" err="1"/>
              <a:t>protection</a:t>
            </a:r>
            <a:r>
              <a:rPr lang="pl-PL"/>
              <a:t> </a:t>
            </a:r>
            <a:r>
              <a:rPr lang="pl-PL" err="1"/>
              <a:t>factor</a:t>
            </a:r>
            <a:r>
              <a:rPr lang="pl-PL"/>
              <a:t> (SPF).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  <p:extLst/>
          </p:nvPr>
        </p:nvSpPr>
        <p:spPr/>
        <p:txBody>
          <a:bodyPr/>
          <a:lstStyle/>
          <a:p>
            <a:r>
              <a:rPr lang="pl-PL"/>
              <a:t>Skin </a:t>
            </a:r>
            <a:r>
              <a:rPr lang="pl-PL" err="1"/>
              <a:t>phototypes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977" y="5724892"/>
            <a:ext cx="7593013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552575"/>
            <a:ext cx="6465635" cy="406907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5762" y="1124194"/>
            <a:ext cx="5846763" cy="438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pole tekstowe 4"/>
          <p:cNvSpPr txBox="1"/>
          <p:nvPr>
            <p:extLst/>
          </p:nvPr>
        </p:nvSpPr>
        <p:spPr>
          <a:xfrm>
            <a:off x="1594338" y="5732585"/>
            <a:ext cx="5556739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pl-PL" err="1"/>
              <a:t>source</a:t>
            </a:r>
            <a:r>
              <a:rPr lang="pl-PL"/>
              <a:t>: </a:t>
            </a:r>
            <a:r>
              <a:rPr lang="pl-PL" err="1"/>
              <a:t>internet</a:t>
            </a:r>
            <a:endParaRPr lang="pl-PL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  <p:extLst/>
          </p:nvPr>
        </p:nvSpPr>
        <p:spPr/>
        <p:txBody>
          <a:bodyPr>
            <a:normAutofit fontScale="90000"/>
          </a:bodyPr>
          <a:lstStyle/>
          <a:p>
            <a:r>
              <a:rPr lang="pl-PL" err="1"/>
              <a:t>Duration</a:t>
            </a:r>
            <a:r>
              <a:rPr lang="pl-PL"/>
              <a:t> of </a:t>
            </a:r>
            <a:r>
              <a:rPr lang="pl-PL" err="1"/>
              <a:t>sun</a:t>
            </a:r>
            <a:r>
              <a:rPr lang="pl-PL"/>
              <a:t> </a:t>
            </a:r>
            <a:r>
              <a:rPr lang="pl-PL" err="1"/>
              <a:t>exposure</a:t>
            </a:r>
            <a:r>
              <a:rPr lang="pl-PL"/>
              <a:t> </a:t>
            </a:r>
            <a:r>
              <a:rPr lang="pl-PL" err="1"/>
              <a:t>without</a:t>
            </a:r>
            <a:r>
              <a:rPr lang="pl-PL"/>
              <a:t> </a:t>
            </a:r>
            <a:r>
              <a:rPr lang="pl-PL" err="1"/>
              <a:t>sunburn</a:t>
            </a:r>
            <a:r>
              <a:rPr lang="pl-PL"/>
              <a:t> versus skin </a:t>
            </a:r>
            <a:r>
              <a:rPr lang="pl-PL" err="1"/>
              <a:t>phototype</a:t>
            </a:r>
            <a:r>
              <a:rPr lang="pl-PL"/>
              <a:t> and UV Index</a:t>
            </a:r>
          </a:p>
        </p:txBody>
      </p:sp>
      <p:sp>
        <p:nvSpPr>
          <p:cNvPr id="5" name="Prostokąt 4"/>
          <p:cNvSpPr/>
          <p:nvPr/>
        </p:nvSpPr>
        <p:spPr>
          <a:xfrm>
            <a:off x="6213231" y="2485292"/>
            <a:ext cx="679938" cy="140677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7" name="Łącznik prosty 6"/>
          <p:cNvCxnSpPr/>
          <p:nvPr/>
        </p:nvCxnSpPr>
        <p:spPr>
          <a:xfrm flipH="1" flipV="1">
            <a:off x="4021015" y="4724400"/>
            <a:ext cx="11723" cy="762000"/>
          </a:xfrm>
          <a:prstGeom prst="line">
            <a:avLst/>
          </a:prstGeom>
          <a:ln w="381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Łącznik prosty 7"/>
          <p:cNvCxnSpPr/>
          <p:nvPr/>
        </p:nvCxnSpPr>
        <p:spPr>
          <a:xfrm flipH="1" flipV="1">
            <a:off x="1828801" y="4607169"/>
            <a:ext cx="2133599" cy="117231"/>
          </a:xfrm>
          <a:prstGeom prst="line">
            <a:avLst/>
          </a:prstGeom>
          <a:ln w="381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Obraz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725" y="1637914"/>
            <a:ext cx="6616544" cy="440109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  <p:extLst/>
          </p:nvPr>
        </p:nvSpPr>
        <p:spPr/>
        <p:txBody>
          <a:bodyPr/>
          <a:lstStyle/>
          <a:p>
            <a:r>
              <a:rPr lang="pl-PL"/>
              <a:t>How do </a:t>
            </a:r>
            <a:r>
              <a:rPr lang="pl-PL" err="1"/>
              <a:t>sunscreens</a:t>
            </a:r>
            <a:r>
              <a:rPr lang="pl-PL"/>
              <a:t> </a:t>
            </a:r>
            <a:r>
              <a:rPr lang="pl-PL" err="1"/>
              <a:t>work</a:t>
            </a:r>
            <a:r>
              <a:rPr lang="pl-PL"/>
              <a:t>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  <p:extLst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pl-PL">
                <a:latin typeface="Arial"/>
                <a:cs typeface="Arial"/>
              </a:rPr>
              <a:t>•</a:t>
            </a:r>
            <a:r>
              <a:rPr lang="pl-PL" err="1"/>
              <a:t>Chemical</a:t>
            </a:r>
            <a:r>
              <a:rPr lang="pl-PL"/>
              <a:t> </a:t>
            </a:r>
            <a:r>
              <a:rPr lang="pl-PL" err="1"/>
              <a:t>filters</a:t>
            </a:r>
            <a:r>
              <a:rPr lang="pl-PL"/>
              <a:t> – </a:t>
            </a:r>
            <a:r>
              <a:rPr lang="pl-PL" err="1"/>
              <a:t>absorb</a:t>
            </a:r>
            <a:r>
              <a:rPr lang="pl-PL"/>
              <a:t> </a:t>
            </a:r>
            <a:r>
              <a:rPr lang="pl-PL" err="1"/>
              <a:t>energy</a:t>
            </a:r>
            <a:r>
              <a:rPr lang="pl-PL"/>
              <a:t> from the Sun;</a:t>
            </a:r>
          </a:p>
          <a:p>
            <a:pPr marL="0" indent="0">
              <a:buNone/>
            </a:pPr>
            <a:r>
              <a:rPr lang="pl-PL">
                <a:latin typeface="Arial"/>
                <a:cs typeface="Arial"/>
              </a:rPr>
              <a:t>•</a:t>
            </a:r>
            <a:r>
              <a:rPr lang="pl-PL" err="1"/>
              <a:t>Physical</a:t>
            </a:r>
            <a:r>
              <a:rPr lang="pl-PL"/>
              <a:t> </a:t>
            </a:r>
            <a:r>
              <a:rPr lang="pl-PL" err="1"/>
              <a:t>filters</a:t>
            </a:r>
            <a:r>
              <a:rPr lang="pl-PL"/>
              <a:t> – do not </a:t>
            </a:r>
            <a:r>
              <a:rPr lang="pl-PL" err="1"/>
              <a:t>let</a:t>
            </a:r>
            <a:r>
              <a:rPr lang="pl-PL"/>
              <a:t> UV </a:t>
            </a:r>
            <a:r>
              <a:rPr lang="pl-PL" err="1"/>
              <a:t>radiation</a:t>
            </a:r>
            <a:r>
              <a:rPr lang="pl-PL"/>
              <a:t> </a:t>
            </a:r>
            <a:r>
              <a:rPr lang="pl-PL" err="1"/>
              <a:t>through</a:t>
            </a:r>
            <a:r>
              <a:rPr lang="pl-PL"/>
              <a:t> (</a:t>
            </a:r>
            <a:r>
              <a:rPr lang="pl-PL" err="1"/>
              <a:t>they</a:t>
            </a:r>
            <a:r>
              <a:rPr lang="pl-PL"/>
              <a:t> </a:t>
            </a:r>
            <a:r>
              <a:rPr lang="pl-PL" err="1"/>
              <a:t>work</a:t>
            </a:r>
            <a:r>
              <a:rPr lang="pl-PL"/>
              <a:t> as micro-</a:t>
            </a:r>
            <a:r>
              <a:rPr lang="pl-PL" err="1"/>
              <a:t>mirrors</a:t>
            </a:r>
            <a:r>
              <a:rPr lang="pl-PL"/>
              <a:t>).</a:t>
            </a:r>
            <a:endParaRPr/>
          </a:p>
          <a:p>
            <a:endParaRPr lang="pl-PL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SPF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  <p:extLst/>
          </p:nvPr>
        </p:nvSpPr>
        <p:spPr/>
        <p:txBody>
          <a:bodyPr vert="horz" lIns="91440" tIns="45720" rIns="91440" bIns="45720" rtlCol="0" anchor="t">
            <a:normAutofit fontScale="92500" lnSpcReduction="10000"/>
          </a:bodyPr>
          <a:lstStyle/>
          <a:p>
            <a:pPr>
              <a:buNone/>
            </a:pPr>
            <a:endParaRPr lang="pl-PL"/>
          </a:p>
          <a:p>
            <a:r>
              <a:rPr lang="pl-PL"/>
              <a:t>Sun </a:t>
            </a:r>
            <a:r>
              <a:rPr lang="pl-PL" err="1"/>
              <a:t>protective</a:t>
            </a:r>
            <a:r>
              <a:rPr lang="pl-PL"/>
              <a:t> </a:t>
            </a:r>
            <a:r>
              <a:rPr lang="pl-PL" err="1"/>
              <a:t>factor</a:t>
            </a:r>
            <a:r>
              <a:rPr lang="pl-PL"/>
              <a:t> – </a:t>
            </a:r>
            <a:r>
              <a:rPr lang="pl-PL" err="1"/>
              <a:t>coefficient</a:t>
            </a:r>
            <a:r>
              <a:rPr lang="pl-PL"/>
              <a:t> </a:t>
            </a:r>
            <a:r>
              <a:rPr lang="pl-PL" err="1"/>
              <a:t>used</a:t>
            </a:r>
            <a:r>
              <a:rPr lang="pl-PL"/>
              <a:t> to </a:t>
            </a:r>
            <a:r>
              <a:rPr lang="pl-PL" err="1"/>
              <a:t>multiply</a:t>
            </a:r>
            <a:r>
              <a:rPr lang="pl-PL"/>
              <a:t> the </a:t>
            </a:r>
            <a:r>
              <a:rPr lang="pl-PL" err="1"/>
              <a:t>duration</a:t>
            </a:r>
            <a:r>
              <a:rPr lang="pl-PL"/>
              <a:t> of </a:t>
            </a:r>
            <a:r>
              <a:rPr lang="pl-PL" err="1"/>
              <a:t>sun</a:t>
            </a:r>
            <a:r>
              <a:rPr lang="pl-PL"/>
              <a:t> </a:t>
            </a:r>
            <a:r>
              <a:rPr lang="pl-PL" err="1"/>
              <a:t>exposure</a:t>
            </a:r>
            <a:r>
              <a:rPr lang="pl-PL"/>
              <a:t> </a:t>
            </a:r>
            <a:r>
              <a:rPr lang="pl-PL" err="1"/>
              <a:t>without</a:t>
            </a:r>
            <a:r>
              <a:rPr lang="pl-PL"/>
              <a:t> </a:t>
            </a:r>
            <a:r>
              <a:rPr lang="pl-PL" err="1"/>
              <a:t>sunburn</a:t>
            </a:r>
            <a:r>
              <a:rPr lang="pl-PL"/>
              <a:t>:</a:t>
            </a:r>
          </a:p>
          <a:p>
            <a:r>
              <a:rPr lang="pl-PL" err="1"/>
              <a:t>Example</a:t>
            </a:r>
            <a:endParaRPr err="1"/>
          </a:p>
          <a:p>
            <a:pPr lvl="1"/>
            <a:r>
              <a:rPr lang="pl-PL" err="1"/>
              <a:t>What</a:t>
            </a:r>
            <a:r>
              <a:rPr lang="pl-PL"/>
              <a:t> we </a:t>
            </a:r>
            <a:r>
              <a:rPr lang="pl-PL" err="1"/>
              <a:t>know</a:t>
            </a:r>
            <a:r>
              <a:rPr lang="pl-PL"/>
              <a:t>:</a:t>
            </a:r>
            <a:endParaRPr/>
          </a:p>
          <a:p>
            <a:pPr lvl="1"/>
            <a:r>
              <a:rPr lang="pl-PL"/>
              <a:t>SPF = 15, </a:t>
            </a:r>
            <a:endParaRPr/>
          </a:p>
          <a:p>
            <a:pPr lvl="1"/>
            <a:r>
              <a:rPr lang="pl-PL" err="1"/>
              <a:t>Duration</a:t>
            </a:r>
            <a:r>
              <a:rPr lang="pl-PL"/>
              <a:t> od </a:t>
            </a:r>
            <a:r>
              <a:rPr lang="pl-PL" err="1"/>
              <a:t>sun</a:t>
            </a:r>
            <a:r>
              <a:rPr lang="pl-PL"/>
              <a:t> </a:t>
            </a:r>
            <a:r>
              <a:rPr lang="pl-PL" err="1"/>
              <a:t>exposure</a:t>
            </a:r>
            <a:r>
              <a:rPr lang="pl-PL"/>
              <a:t> </a:t>
            </a:r>
            <a:r>
              <a:rPr lang="pl-PL" err="1"/>
              <a:t>without</a:t>
            </a:r>
            <a:r>
              <a:rPr lang="pl-PL"/>
              <a:t> </a:t>
            </a:r>
            <a:r>
              <a:rPr lang="pl-PL" err="1"/>
              <a:t>sunburn</a:t>
            </a:r>
            <a:r>
              <a:rPr lang="pl-PL"/>
              <a:t> = 30 min.</a:t>
            </a:r>
            <a:endParaRPr/>
          </a:p>
          <a:p>
            <a:r>
              <a:rPr lang="pl-PL" err="1"/>
              <a:t>What</a:t>
            </a:r>
            <a:r>
              <a:rPr lang="pl-PL"/>
              <a:t> we </a:t>
            </a:r>
            <a:r>
              <a:rPr lang="pl-PL" err="1"/>
              <a:t>get</a:t>
            </a:r>
            <a:r>
              <a:rPr lang="pl-PL"/>
              <a:t>: </a:t>
            </a:r>
            <a:endParaRPr/>
          </a:p>
          <a:p>
            <a:pPr lvl="1"/>
            <a:r>
              <a:rPr lang="pl-PL" err="1"/>
              <a:t>Duration</a:t>
            </a:r>
            <a:r>
              <a:rPr lang="pl-PL"/>
              <a:t> od </a:t>
            </a:r>
            <a:r>
              <a:rPr lang="pl-PL" err="1"/>
              <a:t>sun</a:t>
            </a:r>
            <a:r>
              <a:rPr lang="pl-PL"/>
              <a:t> </a:t>
            </a:r>
            <a:r>
              <a:rPr lang="pl-PL" err="1"/>
              <a:t>exposure</a:t>
            </a:r>
            <a:r>
              <a:rPr lang="pl-PL"/>
              <a:t> </a:t>
            </a:r>
            <a:r>
              <a:rPr lang="pl-PL" err="1"/>
              <a:t>without</a:t>
            </a:r>
            <a:r>
              <a:rPr lang="pl-PL"/>
              <a:t> </a:t>
            </a:r>
            <a:r>
              <a:rPr lang="pl-PL" err="1"/>
              <a:t>sunburn</a:t>
            </a:r>
            <a:r>
              <a:rPr lang="pl-PL"/>
              <a:t> with SPF 15 = 30 min x 15</a:t>
            </a:r>
            <a:endParaRPr/>
          </a:p>
          <a:p>
            <a:endParaRPr lang="pl-PL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  <p:extLst/>
          </p:nvPr>
        </p:nvSpPr>
        <p:spPr/>
        <p:txBody>
          <a:bodyPr/>
          <a:lstStyle/>
          <a:p>
            <a:r>
              <a:rPr lang="pl-PL" err="1"/>
              <a:t>What</a:t>
            </a:r>
            <a:r>
              <a:rPr lang="pl-PL"/>
              <a:t> </a:t>
            </a:r>
            <a:r>
              <a:rPr lang="pl-PL" err="1"/>
              <a:t>should</a:t>
            </a:r>
            <a:r>
              <a:rPr lang="pl-PL"/>
              <a:t> the </a:t>
            </a:r>
            <a:r>
              <a:rPr lang="pl-PL" err="1"/>
              <a:t>safe</a:t>
            </a:r>
            <a:r>
              <a:rPr lang="pl-PL"/>
              <a:t> </a:t>
            </a:r>
            <a:r>
              <a:rPr lang="pl-PL" err="1"/>
              <a:t>sunscreen</a:t>
            </a:r>
            <a:r>
              <a:rPr lang="pl-PL"/>
              <a:t> be?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  <p:extLst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pl-PL">
                <a:latin typeface="Arial"/>
                <a:cs typeface="Arial"/>
              </a:rPr>
              <a:t>•</a:t>
            </a:r>
            <a:r>
              <a:rPr lang="pl-PL"/>
              <a:t>It </a:t>
            </a:r>
            <a:r>
              <a:rPr lang="pl-PL" err="1"/>
              <a:t>should</a:t>
            </a:r>
            <a:r>
              <a:rPr lang="pl-PL"/>
              <a:t> </a:t>
            </a:r>
            <a:r>
              <a:rPr lang="pl-PL" err="1"/>
              <a:t>contain</a:t>
            </a:r>
            <a:r>
              <a:rPr lang="pl-PL"/>
              <a:t> </a:t>
            </a:r>
            <a:r>
              <a:rPr lang="pl-PL" err="1"/>
              <a:t>both</a:t>
            </a:r>
            <a:r>
              <a:rPr lang="pl-PL"/>
              <a:t> </a:t>
            </a:r>
            <a:r>
              <a:rPr lang="pl-PL" err="1"/>
              <a:t>filters</a:t>
            </a:r>
            <a:r>
              <a:rPr lang="pl-PL"/>
              <a:t> (</a:t>
            </a:r>
            <a:r>
              <a:rPr lang="pl-PL" err="1"/>
              <a:t>chemical</a:t>
            </a:r>
            <a:r>
              <a:rPr lang="pl-PL"/>
              <a:t> and </a:t>
            </a:r>
            <a:r>
              <a:rPr lang="pl-PL" err="1"/>
              <a:t>physical</a:t>
            </a:r>
            <a:r>
              <a:rPr lang="pl-PL"/>
              <a:t>);</a:t>
            </a:r>
          </a:p>
          <a:p>
            <a:pPr marL="0" indent="0">
              <a:buNone/>
            </a:pPr>
            <a:r>
              <a:rPr lang="pl-PL">
                <a:latin typeface="Arial"/>
                <a:cs typeface="Arial"/>
              </a:rPr>
              <a:t>•</a:t>
            </a:r>
            <a:r>
              <a:rPr lang="pl-PL"/>
              <a:t>Ir </a:t>
            </a:r>
            <a:r>
              <a:rPr lang="pl-PL" err="1"/>
              <a:t>should</a:t>
            </a:r>
            <a:r>
              <a:rPr lang="pl-PL"/>
              <a:t> </a:t>
            </a:r>
            <a:r>
              <a:rPr lang="pl-PL" err="1"/>
              <a:t>protect</a:t>
            </a:r>
            <a:r>
              <a:rPr lang="pl-PL"/>
              <a:t> </a:t>
            </a:r>
            <a:r>
              <a:rPr lang="pl-PL" err="1"/>
              <a:t>against</a:t>
            </a:r>
            <a:r>
              <a:rPr lang="pl-PL"/>
              <a:t> UV-A and UV-B</a:t>
            </a:r>
            <a:endParaRPr/>
          </a:p>
          <a:p>
            <a:pPr marL="0" indent="0">
              <a:buNone/>
            </a:pPr>
            <a:r>
              <a:rPr lang="pl-PL">
                <a:latin typeface="Arial"/>
                <a:cs typeface="Arial"/>
              </a:rPr>
              <a:t>•</a:t>
            </a:r>
            <a:r>
              <a:rPr lang="pl-PL"/>
              <a:t>It </a:t>
            </a:r>
            <a:r>
              <a:rPr lang="pl-PL" err="1"/>
              <a:t>is</a:t>
            </a:r>
            <a:r>
              <a:rPr lang="pl-PL"/>
              <a:t> </a:t>
            </a:r>
            <a:r>
              <a:rPr lang="pl-PL" err="1"/>
              <a:t>recommended</a:t>
            </a:r>
            <a:r>
              <a:rPr lang="pl-PL"/>
              <a:t> to </a:t>
            </a:r>
            <a:r>
              <a:rPr lang="pl-PL" err="1"/>
              <a:t>use</a:t>
            </a:r>
            <a:r>
              <a:rPr lang="pl-PL"/>
              <a:t> </a:t>
            </a:r>
            <a:r>
              <a:rPr lang="pl-PL" err="1"/>
              <a:t>at</a:t>
            </a:r>
            <a:r>
              <a:rPr lang="pl-PL"/>
              <a:t> </a:t>
            </a:r>
            <a:r>
              <a:rPr lang="pl-PL" err="1"/>
              <a:t>least</a:t>
            </a:r>
            <a:r>
              <a:rPr lang="pl-PL"/>
              <a:t> SPF 15.</a:t>
            </a:r>
            <a:endParaRPr/>
          </a:p>
          <a:p>
            <a:endParaRPr lang="pl-PL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  <p:extLst/>
          </p:nvPr>
        </p:nvSpPr>
        <p:spPr>
          <a:xfrm>
            <a:off x="587087" y="0"/>
            <a:ext cx="7886700" cy="1325563"/>
          </a:xfrm>
        </p:spPr>
        <p:txBody>
          <a:bodyPr/>
          <a:lstStyle/>
          <a:p>
            <a:r>
              <a:rPr lang="en"/>
              <a:t>Source (energy) of radiation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  <p:extLst/>
          </p:nvPr>
        </p:nvSpPr>
        <p:spPr>
          <a:xfrm>
            <a:off x="651030" y="5458185"/>
            <a:ext cx="78867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buNone/>
            </a:pPr>
            <a:r>
              <a:rPr lang="en"/>
              <a:t>The distance between the Sun and Earth is 150 million km.</a:t>
            </a:r>
          </a:p>
          <a:p>
            <a:endParaRPr lang="pl-PL"/>
          </a:p>
        </p:txBody>
      </p:sp>
      <p:sp>
        <p:nvSpPr>
          <p:cNvPr id="5" name="pole tekstowe 4"/>
          <p:cNvSpPr txBox="1"/>
          <p:nvPr/>
        </p:nvSpPr>
        <p:spPr>
          <a:xfrm>
            <a:off x="5063302" y="4937546"/>
            <a:ext cx="279281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pl-PL" dirty="0"/>
              <a:t>Solar system (youtube.com)</a:t>
            </a:r>
          </a:p>
        </p:txBody>
      </p:sp>
      <p:pic>
        <p:nvPicPr>
          <p:cNvPr id="8" name="Obraz 8">
            <a:extLst>
              <a:ext uri="{FF2B5EF4-FFF2-40B4-BE49-F238E27FC236}">
                <a16:creationId xmlns:a16="http://schemas.microsoft.com/office/drawing/2014/main" id="{DB6BB1F0-657F-40B1-9E74-5CA6039EE9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030" y="1162050"/>
            <a:ext cx="6294407" cy="3538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0816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  <p:extLst/>
          </p:nvPr>
        </p:nvSpPr>
        <p:spPr/>
        <p:txBody>
          <a:bodyPr/>
          <a:lstStyle/>
          <a:p>
            <a:r>
              <a:rPr lang="en"/>
              <a:t>How to use a filter cream to be effective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  <p:extLst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pl-PL"/>
          </a:p>
          <a:p>
            <a:r>
              <a:rPr lang="en"/>
              <a:t>Cream should be applied every 2 hours</a:t>
            </a:r>
            <a:r>
              <a:rPr lang="pl-PL"/>
              <a:t>;</a:t>
            </a:r>
          </a:p>
          <a:p>
            <a:r>
              <a:rPr lang="en"/>
              <a:t>Do not regret, lubricate thoroughly (do not forget about the ears, mouth and neck)</a:t>
            </a:r>
            <a:r>
              <a:rPr lang="pl-PL"/>
              <a:t>;</a:t>
            </a:r>
          </a:p>
          <a:p>
            <a:r>
              <a:rPr lang="en"/>
              <a:t>Re-apply the cream after each bath and excessive effort.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  <p:extLst/>
          </p:nvPr>
        </p:nvSpPr>
        <p:spPr/>
        <p:txBody>
          <a:bodyPr/>
          <a:lstStyle/>
          <a:p>
            <a:r>
              <a:rPr lang="en"/>
              <a:t>What should be the scenario of being in the sun?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  <p:extLst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"/>
              <a:t>The dose of vitamin D is faster than burns, it should be balanced accordingly;</a:t>
            </a:r>
          </a:p>
          <a:p>
            <a:r>
              <a:rPr lang="en"/>
              <a:t>It is recommended that from April to September in Poland expose 1/4 of the body directly to the sun for 10-15 minutes;</a:t>
            </a:r>
          </a:p>
          <a:p>
            <a:r>
              <a:rPr lang="en"/>
              <a:t>Only after this time apply a filter cream;</a:t>
            </a:r>
          </a:p>
          <a:p>
            <a:r>
              <a:rPr lang="en"/>
              <a:t>People with </a:t>
            </a:r>
            <a:r>
              <a:rPr lang="en" err="1"/>
              <a:t>phototype</a:t>
            </a:r>
            <a:r>
              <a:rPr lang="en"/>
              <a:t> I, sun allergy and signs should use a cream filter ALWAYS for immediate exposure.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  <p:extLst/>
          </p:nvPr>
        </p:nvSpPr>
        <p:spPr/>
        <p:txBody>
          <a:bodyPr/>
          <a:lstStyle/>
          <a:p>
            <a:r>
              <a:rPr lang="pl-PL" err="1"/>
              <a:t>Thank</a:t>
            </a:r>
            <a:r>
              <a:rPr lang="pl-PL"/>
              <a:t> </a:t>
            </a:r>
            <a:r>
              <a:rPr lang="pl-PL" err="1"/>
              <a:t>you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  <p:extLst/>
          </p:nvPr>
        </p:nvSpPr>
        <p:spPr>
          <a:xfrm>
            <a:off x="558311" y="-314812"/>
            <a:ext cx="7886700" cy="1325563"/>
          </a:xfrm>
        </p:spPr>
        <p:txBody>
          <a:bodyPr/>
          <a:lstStyle/>
          <a:p>
            <a:r>
              <a:rPr lang="pl-PL"/>
              <a:t>The Sun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  <p:extLst/>
          </p:nvPr>
        </p:nvSpPr>
        <p:spPr>
          <a:xfrm>
            <a:off x="523141" y="4049284"/>
            <a:ext cx="78867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pl-PL"/>
          </a:p>
          <a:p>
            <a:r>
              <a:rPr lang="en"/>
              <a:t>Thermo-nuclear reactions (proton-proton reactions) of 4 hydrogen nuclei, produce 1 helium nucleus.</a:t>
            </a:r>
          </a:p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527537" y="3962400"/>
            <a:ext cx="3892061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pl-PL"/>
              <a:t>The Sun (wikipedia.pl)</a:t>
            </a:r>
          </a:p>
        </p:txBody>
      </p:sp>
      <p:pic>
        <p:nvPicPr>
          <p:cNvPr id="4" name="Obraz 4">
            <a:extLst>
              <a:ext uri="{FF2B5EF4-FFF2-40B4-BE49-F238E27FC236}">
                <a16:creationId xmlns:a16="http://schemas.microsoft.com/office/drawing/2014/main" id="{7DBD4610-1515-4153-B645-DC7A24CFEF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03739"/>
            <a:ext cx="3540447" cy="2311459"/>
          </a:xfrm>
          <a:prstGeom prst="rect">
            <a:avLst/>
          </a:prstGeom>
        </p:spPr>
      </p:pic>
      <p:pic>
        <p:nvPicPr>
          <p:cNvPr id="10" name="Obraz 10">
            <a:extLst>
              <a:ext uri="{FF2B5EF4-FFF2-40B4-BE49-F238E27FC236}">
                <a16:creationId xmlns:a16="http://schemas.microsoft.com/office/drawing/2014/main" id="{8A47DF00-3683-49FC-A853-FAD1D4BDD2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6425" y="1000125"/>
            <a:ext cx="3404558" cy="241177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  <p:extLst/>
          </p:nvPr>
        </p:nvSpPr>
        <p:spPr>
          <a:xfrm>
            <a:off x="675542" y="3396517"/>
            <a:ext cx="78867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err="1"/>
              <a:t>Flares</a:t>
            </a:r>
            <a:r>
              <a:rPr lang="pl-PL"/>
              <a:t> </a:t>
            </a:r>
            <a:r>
              <a:rPr lang="en"/>
              <a:t>are solar explosions pointing into space</a:t>
            </a:r>
            <a:r>
              <a:rPr lang="pl-PL"/>
              <a:t>;</a:t>
            </a:r>
          </a:p>
          <a:p>
            <a:r>
              <a:rPr lang="en"/>
              <a:t>Protuberances are usually arcuate streams of gas that appear on the sun.</a:t>
            </a:r>
            <a:endParaRPr lang="pl-PL"/>
          </a:p>
          <a:p>
            <a:endParaRPr lang="pl-PL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363" y="766436"/>
            <a:ext cx="3707193" cy="2087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Znalezione obrazy dla zapytania prominence su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7794" y="210272"/>
            <a:ext cx="2671473" cy="2671474"/>
          </a:xfrm>
          <a:prstGeom prst="rect">
            <a:avLst/>
          </a:prstGeom>
          <a:noFill/>
        </p:spPr>
      </p:pic>
      <p:sp>
        <p:nvSpPr>
          <p:cNvPr id="6" name="pole tekstowe 5"/>
          <p:cNvSpPr txBox="1"/>
          <p:nvPr>
            <p:extLst/>
          </p:nvPr>
        </p:nvSpPr>
        <p:spPr>
          <a:xfrm>
            <a:off x="1288473" y="2867891"/>
            <a:ext cx="3228109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pl-PL" err="1"/>
              <a:t>Flare</a:t>
            </a:r>
            <a:r>
              <a:rPr lang="pl-PL"/>
              <a:t> (wikipedia.pl)</a:t>
            </a:r>
          </a:p>
        </p:txBody>
      </p:sp>
      <p:sp>
        <p:nvSpPr>
          <p:cNvPr id="7" name="pole tekstowe 6"/>
          <p:cNvSpPr txBox="1"/>
          <p:nvPr>
            <p:extLst/>
          </p:nvPr>
        </p:nvSpPr>
        <p:spPr>
          <a:xfrm>
            <a:off x="5112328" y="2964873"/>
            <a:ext cx="319933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pl-PL" err="1"/>
              <a:t>Protuberance</a:t>
            </a:r>
            <a:r>
              <a:rPr lang="pl-PL"/>
              <a:t> (wikipedia.pl)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8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42950" y="809625"/>
            <a:ext cx="7767564" cy="512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081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" y="723900"/>
            <a:ext cx="7851315" cy="535661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  <p:extLst/>
          </p:nvPr>
        </p:nvSpPr>
        <p:spPr>
          <a:xfrm>
            <a:off x="593481" y="0"/>
            <a:ext cx="7886700" cy="1325563"/>
          </a:xfrm>
        </p:spPr>
        <p:txBody>
          <a:bodyPr/>
          <a:lstStyle/>
          <a:p>
            <a:r>
              <a:rPr lang="en"/>
              <a:t>Attenuation of UV radiation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3958" y="689552"/>
            <a:ext cx="8335241" cy="5614266"/>
          </a:xfrm>
        </p:spPr>
        <p:txBody>
          <a:bodyPr>
            <a:normAutofit/>
          </a:bodyPr>
          <a:lstStyle/>
          <a:p>
            <a:endParaRPr lang="pl-PL"/>
          </a:p>
          <a:p>
            <a:endParaRPr lang="pl-PL"/>
          </a:p>
          <a:p>
            <a:endParaRPr lang="pl-PL"/>
          </a:p>
          <a:p>
            <a:endParaRPr lang="pl-PL"/>
          </a:p>
          <a:p>
            <a:endParaRPr lang="pl-PL"/>
          </a:p>
          <a:p>
            <a:endParaRPr lang="pl-PL"/>
          </a:p>
          <a:p>
            <a:endParaRPr lang="pl-PL"/>
          </a:p>
          <a:p>
            <a:endParaRPr lang="pl-PL"/>
          </a:p>
          <a:p>
            <a:endParaRPr lang="pl-PL"/>
          </a:p>
        </p:txBody>
      </p:sp>
      <p:pic>
        <p:nvPicPr>
          <p:cNvPr id="21508" name="Picture 4" descr="Znalezione obrazy dla zapytania ultraviolet radiation from the su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261" y="1552662"/>
            <a:ext cx="4648200" cy="3143250"/>
          </a:xfrm>
          <a:prstGeom prst="rect">
            <a:avLst/>
          </a:prstGeom>
          <a:noFill/>
        </p:spPr>
      </p:pic>
      <p:sp>
        <p:nvSpPr>
          <p:cNvPr id="6" name="pole tekstowe 5"/>
          <p:cNvSpPr txBox="1"/>
          <p:nvPr>
            <p:extLst/>
          </p:nvPr>
        </p:nvSpPr>
        <p:spPr>
          <a:xfrm>
            <a:off x="449738" y="4757438"/>
            <a:ext cx="3898118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pl-PL"/>
              <a:t>UV </a:t>
            </a:r>
            <a:r>
              <a:rPr lang="pl-PL" err="1"/>
              <a:t>radiation</a:t>
            </a:r>
            <a:r>
              <a:rPr lang="pl-PL"/>
              <a:t> spectrum (2015.igem.org) </a:t>
            </a:r>
          </a:p>
        </p:txBody>
      </p:sp>
      <p:pic>
        <p:nvPicPr>
          <p:cNvPr id="30722" name="Picture 2" descr="Znalezione obrazy dla zapytania UVA radiation eart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0960" y="1030775"/>
            <a:ext cx="2381250" cy="4352926"/>
          </a:xfrm>
          <a:prstGeom prst="rect">
            <a:avLst/>
          </a:prstGeom>
          <a:noFill/>
        </p:spPr>
      </p:pic>
      <p:sp>
        <p:nvSpPr>
          <p:cNvPr id="7" name="pole tekstowe 6"/>
          <p:cNvSpPr txBox="1"/>
          <p:nvPr>
            <p:extLst/>
          </p:nvPr>
        </p:nvSpPr>
        <p:spPr>
          <a:xfrm>
            <a:off x="5430960" y="5495925"/>
            <a:ext cx="3434861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pl-PL" err="1"/>
              <a:t>Attenuation</a:t>
            </a:r>
            <a:r>
              <a:rPr lang="pl-PL"/>
              <a:t> of UV </a:t>
            </a:r>
            <a:r>
              <a:rPr lang="pl-PL" err="1"/>
              <a:t>radiation</a:t>
            </a:r>
          </a:p>
          <a:p>
            <a:r>
              <a:rPr lang="pl-PL"/>
              <a:t>(http://www.who.int/uv)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8879" y="2831490"/>
            <a:ext cx="877887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ymbol zastępczy zawartości 4"/>
          <p:cNvSpPr>
            <a:spLocks noGrp="1"/>
          </p:cNvSpPr>
          <p:nvPr>
            <p:ph idx="1"/>
            <p:extLst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pl-PL">
                <a:latin typeface="Arial"/>
                <a:cs typeface="Arial"/>
              </a:rPr>
              <a:t>•</a:t>
            </a:r>
            <a:r>
              <a:rPr lang="pl-PL" err="1"/>
              <a:t>Photoaging</a:t>
            </a:r>
            <a:r>
              <a:rPr lang="pl-PL"/>
              <a:t> (</a:t>
            </a:r>
            <a:r>
              <a:rPr lang="pl-PL" err="1"/>
              <a:t>loss</a:t>
            </a:r>
            <a:r>
              <a:rPr lang="pl-PL"/>
              <a:t> of </a:t>
            </a:r>
            <a:r>
              <a:rPr lang="pl-PL" err="1"/>
              <a:t>firmness</a:t>
            </a:r>
            <a:r>
              <a:rPr lang="pl-PL"/>
              <a:t>, </a:t>
            </a:r>
            <a:r>
              <a:rPr lang="pl-PL" err="1"/>
              <a:t>wrinkles</a:t>
            </a:r>
            <a:r>
              <a:rPr lang="pl-PL"/>
              <a:t>) – UV-A;</a:t>
            </a:r>
          </a:p>
          <a:p>
            <a:r>
              <a:rPr lang="pl-PL">
                <a:latin typeface="Arial"/>
                <a:cs typeface="Arial"/>
              </a:rPr>
              <a:t>•</a:t>
            </a:r>
            <a:r>
              <a:rPr lang="pl-PL" err="1"/>
              <a:t>Allergy</a:t>
            </a:r>
            <a:r>
              <a:rPr lang="pl-PL"/>
              <a:t> to </a:t>
            </a:r>
            <a:r>
              <a:rPr lang="pl-PL" err="1"/>
              <a:t>sunrays</a:t>
            </a:r>
            <a:r>
              <a:rPr lang="pl-PL"/>
              <a:t>  – UV-A, UV-B;</a:t>
            </a:r>
          </a:p>
          <a:p>
            <a:r>
              <a:rPr lang="pl-PL">
                <a:latin typeface="Arial"/>
                <a:cs typeface="Arial"/>
              </a:rPr>
              <a:t>•</a:t>
            </a:r>
            <a:r>
              <a:rPr lang="pl-PL"/>
              <a:t>Spots on the skin  – UV-A;</a:t>
            </a:r>
          </a:p>
          <a:p>
            <a:r>
              <a:rPr lang="pl-PL">
                <a:latin typeface="Arial"/>
                <a:cs typeface="Arial"/>
              </a:rPr>
              <a:t>•</a:t>
            </a:r>
            <a:r>
              <a:rPr lang="pl-PL" err="1"/>
              <a:t>Cancer</a:t>
            </a:r>
            <a:r>
              <a:rPr lang="pl-PL"/>
              <a:t> development UV-A, UV-B;</a:t>
            </a:r>
          </a:p>
          <a:p>
            <a:r>
              <a:rPr lang="pl-PL">
                <a:latin typeface="Arial"/>
                <a:cs typeface="Arial"/>
              </a:rPr>
              <a:t>•</a:t>
            </a:r>
            <a:r>
              <a:rPr lang="pl-PL" err="1"/>
              <a:t>Sunburns</a:t>
            </a:r>
            <a:r>
              <a:rPr lang="pl-PL"/>
              <a:t> (</a:t>
            </a:r>
            <a:r>
              <a:rPr lang="pl-PL" err="1"/>
              <a:t>so-called</a:t>
            </a:r>
            <a:r>
              <a:rPr lang="pl-PL"/>
              <a:t> </a:t>
            </a:r>
            <a:r>
              <a:rPr lang="pl-PL" err="1"/>
              <a:t>erythema</a:t>
            </a:r>
            <a:r>
              <a:rPr lang="pl-PL"/>
              <a:t>) – UV-B;</a:t>
            </a:r>
          </a:p>
          <a:p>
            <a:r>
              <a:rPr lang="pl-PL">
                <a:latin typeface="Arial"/>
                <a:cs typeface="Arial"/>
              </a:rPr>
              <a:t>•</a:t>
            </a:r>
            <a:r>
              <a:rPr lang="pl-PL" err="1"/>
              <a:t>Destruction</a:t>
            </a:r>
            <a:r>
              <a:rPr lang="pl-PL"/>
              <a:t> of the DNA </a:t>
            </a:r>
            <a:r>
              <a:rPr lang="pl-PL" err="1"/>
              <a:t>structure</a:t>
            </a:r>
            <a:r>
              <a:rPr lang="pl-PL"/>
              <a:t> – UV-B.</a:t>
            </a:r>
          </a:p>
          <a:p>
            <a:endParaRPr lang="pl-PL"/>
          </a:p>
        </p:txBody>
      </p:sp>
      <p:sp>
        <p:nvSpPr>
          <p:cNvPr id="7" name="Tytuł 6"/>
          <p:cNvSpPr>
            <a:spLocks noGrp="1"/>
          </p:cNvSpPr>
          <p:nvPr>
            <p:ph type="title"/>
            <p:extLst/>
          </p:nvPr>
        </p:nvSpPr>
        <p:spPr/>
        <p:txBody>
          <a:bodyPr/>
          <a:lstStyle/>
          <a:p>
            <a:r>
              <a:rPr lang="pl-PL" err="1"/>
              <a:t>An</a:t>
            </a:r>
            <a:r>
              <a:rPr lang="pl-PL"/>
              <a:t> </a:t>
            </a:r>
            <a:r>
              <a:rPr lang="pl-PL" err="1"/>
              <a:t>excessive</a:t>
            </a:r>
            <a:r>
              <a:rPr lang="pl-PL"/>
              <a:t> </a:t>
            </a:r>
            <a:r>
              <a:rPr lang="pl-PL" err="1"/>
              <a:t>exposure</a:t>
            </a:r>
            <a:r>
              <a:rPr lang="pl-PL"/>
              <a:t> to UV </a:t>
            </a:r>
            <a:r>
              <a:rPr lang="pl-PL" err="1"/>
              <a:t>radiation</a:t>
            </a:r>
            <a:r>
              <a:rPr lang="pl-PL"/>
              <a:t> </a:t>
            </a:r>
            <a:r>
              <a:rPr lang="pl-PL" err="1"/>
              <a:t>can</a:t>
            </a:r>
            <a:r>
              <a:rPr lang="pl-PL"/>
              <a:t> </a:t>
            </a:r>
            <a:r>
              <a:rPr lang="pl-PL" err="1"/>
              <a:t>cause</a:t>
            </a:r>
            <a:r>
              <a:rPr lang="pl-PL"/>
              <a:t>: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rasmus+ 1" id="{2A0A69CC-89DD-4F94-ABED-2D6001A7ED1E}" vid="{F1460837-AC93-45CB-87ED-6CD45D1A847C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Pokaz na ekranie (4:3)</PresentationFormat>
  <Slides>32</Slides>
  <Notes>7</Notes>
  <HiddenSlides>0</HiddenSlide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32</vt:i4>
      </vt:variant>
    </vt:vector>
  </HeadingPairs>
  <TitlesOfParts>
    <vt:vector size="33" baseType="lpstr">
      <vt:lpstr>Motyw pakietu Office</vt:lpstr>
      <vt:lpstr>UV radiation from the sun – is it always an enemy? </vt:lpstr>
      <vt:lpstr>What is the main source of energy for the Earth?</vt:lpstr>
      <vt:lpstr>Source (energy) of radiation</vt:lpstr>
      <vt:lpstr>The Sun</vt:lpstr>
      <vt:lpstr>Prezentacja programu PowerPoint</vt:lpstr>
      <vt:lpstr>Prezentacja programu PowerPoint</vt:lpstr>
      <vt:lpstr>Prezentacja programu PowerPoint</vt:lpstr>
      <vt:lpstr>Attenuation of UV radiation</vt:lpstr>
      <vt:lpstr>An excessive exposure to UV radiation can cause:</vt:lpstr>
      <vt:lpstr>Photoaging</vt:lpstr>
      <vt:lpstr>What good the UV radiation gives us?</vt:lpstr>
      <vt:lpstr>UV Index</vt:lpstr>
      <vt:lpstr>Forms of protection recommended by WHO (World Health Organization)</vt:lpstr>
      <vt:lpstr>How can we know, what actual UV Index is?</vt:lpstr>
      <vt:lpstr>Hand-held UV Index meters</vt:lpstr>
      <vt:lpstr>Kąty Rybackie 18.07.2016 </vt:lpstr>
      <vt:lpstr>What influences UV Index?</vt:lpstr>
      <vt:lpstr>Factors affecting the weakening of solar radiation</vt:lpstr>
      <vt:lpstr>Prezentacja programu PowerPoint</vt:lpstr>
      <vt:lpstr>Prezentacja programu PowerPoint</vt:lpstr>
      <vt:lpstr>Prezentacja programu PowerPoint</vt:lpstr>
      <vt:lpstr>Stratospheric ozone</vt:lpstr>
      <vt:lpstr>On what depends on duration of sunbathing without sunburn (erythema)?</vt:lpstr>
      <vt:lpstr>Skin phototypes</vt:lpstr>
      <vt:lpstr>Prezentacja programu PowerPoint</vt:lpstr>
      <vt:lpstr>Duration of sun exposure without sunburn versus skin phototype and UV Index</vt:lpstr>
      <vt:lpstr>How do sunscreens work?</vt:lpstr>
      <vt:lpstr>SPF</vt:lpstr>
      <vt:lpstr>What should the safe sunscreen be?</vt:lpstr>
      <vt:lpstr>How to use a filter cream to be effective</vt:lpstr>
      <vt:lpstr>What should be the scenario of being in the sun?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UV radiation from the sun – is it always an enemy? </dc:title>
  <cp:revision>2</cp:revision>
  <dcterms:modified xsi:type="dcterms:W3CDTF">2017-09-07T11:33:03Z</dcterms:modified>
</cp:coreProperties>
</file>