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sldIdLst>
    <p:sldId id="353" r:id="rId3"/>
    <p:sldId id="389" r:id="rId4"/>
    <p:sldId id="390" r:id="rId5"/>
    <p:sldId id="391" r:id="rId6"/>
    <p:sldId id="392" r:id="rId7"/>
    <p:sldId id="407" r:id="rId8"/>
    <p:sldId id="408" r:id="rId9"/>
    <p:sldId id="394" r:id="rId10"/>
    <p:sldId id="395" r:id="rId11"/>
    <p:sldId id="396" r:id="rId12"/>
    <p:sldId id="397" r:id="rId13"/>
    <p:sldId id="398" r:id="rId14"/>
    <p:sldId id="399" r:id="rId15"/>
    <p:sldId id="400" r:id="rId16"/>
    <p:sldId id="401" r:id="rId17"/>
    <p:sldId id="402" r:id="rId18"/>
    <p:sldId id="414" r:id="rId19"/>
    <p:sldId id="403" r:id="rId20"/>
    <p:sldId id="409" r:id="rId21"/>
    <p:sldId id="405" r:id="rId22"/>
    <p:sldId id="329" r:id="rId23"/>
    <p:sldId id="339" r:id="rId24"/>
    <p:sldId id="341" r:id="rId25"/>
    <p:sldId id="415" r:id="rId26"/>
    <p:sldId id="373" r:id="rId27"/>
    <p:sldId id="374" r:id="rId28"/>
    <p:sldId id="375" r:id="rId29"/>
    <p:sldId id="376" r:id="rId30"/>
    <p:sldId id="377" r:id="rId31"/>
    <p:sldId id="378" r:id="rId32"/>
    <p:sldId id="379" r:id="rId33"/>
    <p:sldId id="303" r:id="rId34"/>
    <p:sldId id="304" r:id="rId35"/>
    <p:sldId id="380" r:id="rId36"/>
    <p:sldId id="381" r:id="rId37"/>
    <p:sldId id="382" r:id="rId38"/>
    <p:sldId id="383" r:id="rId39"/>
    <p:sldId id="417" r:id="rId40"/>
    <p:sldId id="418" r:id="rId41"/>
    <p:sldId id="419" r:id="rId42"/>
    <p:sldId id="420" r:id="rId43"/>
    <p:sldId id="421" r:id="rId44"/>
    <p:sldId id="422" r:id="rId45"/>
    <p:sldId id="423" r:id="rId46"/>
    <p:sldId id="410" r:id="rId47"/>
  </p:sldIdLst>
  <p:sldSz cx="12192000" cy="6858000"/>
  <p:notesSz cx="7559675" cy="10691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53" autoAdjust="0"/>
    <p:restoredTop sz="94660"/>
  </p:normalViewPr>
  <p:slideViewPr>
    <p:cSldViewPr>
      <p:cViewPr varScale="1">
        <p:scale>
          <a:sx n="69" d="100"/>
          <a:sy n="69" d="100"/>
        </p:scale>
        <p:origin x="-720" y="-108"/>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36" name="PlaceHolder 2"/>
          <p:cNvSpPr>
            <a:spLocks noGrp="1"/>
          </p:cNvSpPr>
          <p:nvPr>
            <p:ph type="body"/>
          </p:nvPr>
        </p:nvSpPr>
        <p:spPr>
          <a:xfrm>
            <a:off x="609480" y="160452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7" name="PlaceHolder 3"/>
          <p:cNvSpPr>
            <a:spLocks noGrp="1"/>
          </p:cNvSpPr>
          <p:nvPr>
            <p:ph type="body"/>
          </p:nvPr>
        </p:nvSpPr>
        <p:spPr>
          <a:xfrm>
            <a:off x="609480" y="368208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39"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0"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1" name="PlaceHolder 4"/>
          <p:cNvSpPr>
            <a:spLocks noGrp="1"/>
          </p:cNvSpPr>
          <p:nvPr>
            <p:ph type="body"/>
          </p:nvPr>
        </p:nvSpPr>
        <p:spPr>
          <a:xfrm>
            <a:off x="623196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2" name="PlaceHolder 5"/>
          <p:cNvSpPr>
            <a:spLocks noGrp="1"/>
          </p:cNvSpPr>
          <p:nvPr>
            <p:ph type="body"/>
          </p:nvPr>
        </p:nvSpPr>
        <p:spPr>
          <a:xfrm>
            <a:off x="60948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3"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44" name="PlaceHolder 2"/>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5" name="PlaceHolder 3"/>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pic>
        <p:nvPicPr>
          <p:cNvPr id="46" name="Picture 45"/>
          <p:cNvPicPr/>
          <p:nvPr/>
        </p:nvPicPr>
        <p:blipFill>
          <a:blip r:embed="rId2"/>
          <a:stretch/>
        </p:blipFill>
        <p:spPr>
          <a:xfrm>
            <a:off x="3602880" y="1604520"/>
            <a:ext cx="4984920" cy="3977280"/>
          </a:xfrm>
          <a:prstGeom prst="rect">
            <a:avLst/>
          </a:prstGeom>
          <a:ln>
            <a:noFill/>
          </a:ln>
        </p:spPr>
      </p:pic>
      <p:pic>
        <p:nvPicPr>
          <p:cNvPr id="47" name="Picture 46"/>
          <p:cNvPicPr/>
          <p:nvPr/>
        </p:nvPicPr>
        <p:blipFill>
          <a:blip r:embed="rId2"/>
          <a:stretch/>
        </p:blipFill>
        <p:spPr>
          <a:xfrm>
            <a:off x="3602880" y="1604520"/>
            <a:ext cx="4984920" cy="3977280"/>
          </a:xfrm>
          <a:prstGeom prst="rect">
            <a:avLst/>
          </a:prstGeom>
          <a:ln>
            <a:noFill/>
          </a:ln>
        </p:spPr>
      </p:pic>
    </p:spTree>
  </p:cSld>
  <p:clrMapOvr>
    <a:masterClrMapping/>
  </p:clrMapOvr>
  <p:transition>
    <p:dissolv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3"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54" name="PlaceHolder 2"/>
          <p:cNvSpPr>
            <a:spLocks noGrp="1"/>
          </p:cNvSpPr>
          <p:nvPr>
            <p:ph type="subTitle"/>
          </p:nvPr>
        </p:nvSpPr>
        <p:spPr>
          <a:xfrm>
            <a:off x="609480" y="1604520"/>
            <a:ext cx="10972440" cy="39772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56" name="PlaceHolder 2"/>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58" name="PlaceHolder 2"/>
          <p:cNvSpPr>
            <a:spLocks noGrp="1"/>
          </p:cNvSpPr>
          <p:nvPr>
            <p:ph type="body"/>
          </p:nvPr>
        </p:nvSpPr>
        <p:spPr>
          <a:xfrm>
            <a:off x="60948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9" name="PlaceHolder 3"/>
          <p:cNvSpPr>
            <a:spLocks noGrp="1"/>
          </p:cNvSpPr>
          <p:nvPr>
            <p:ph type="body"/>
          </p:nvPr>
        </p:nvSpPr>
        <p:spPr>
          <a:xfrm>
            <a:off x="623196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0"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1" name="PlaceHolder 1"/>
          <p:cNvSpPr>
            <a:spLocks noGrp="1"/>
          </p:cNvSpPr>
          <p:nvPr>
            <p:ph type="subTitle"/>
          </p:nvPr>
        </p:nvSpPr>
        <p:spPr>
          <a:xfrm>
            <a:off x="1523880" y="1122480"/>
            <a:ext cx="9143640" cy="11066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transition>
    <p:dissolv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63"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4" name="PlaceHolder 3"/>
          <p:cNvSpPr>
            <a:spLocks noGrp="1"/>
          </p:cNvSpPr>
          <p:nvPr>
            <p:ph type="body"/>
          </p:nvPr>
        </p:nvSpPr>
        <p:spPr>
          <a:xfrm>
            <a:off x="60948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5" name="PlaceHolder 4"/>
          <p:cNvSpPr>
            <a:spLocks noGrp="1"/>
          </p:cNvSpPr>
          <p:nvPr>
            <p:ph type="body"/>
          </p:nvPr>
        </p:nvSpPr>
        <p:spPr>
          <a:xfrm>
            <a:off x="623196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4"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15" name="PlaceHolder 2"/>
          <p:cNvSpPr>
            <a:spLocks noGrp="1"/>
          </p:cNvSpPr>
          <p:nvPr>
            <p:ph type="subTitle"/>
          </p:nvPr>
        </p:nvSpPr>
        <p:spPr>
          <a:xfrm>
            <a:off x="609480" y="1604520"/>
            <a:ext cx="10972440" cy="39772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transition>
    <p:dissolv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67" name="PlaceHolder 2"/>
          <p:cNvSpPr>
            <a:spLocks noGrp="1"/>
          </p:cNvSpPr>
          <p:nvPr>
            <p:ph type="body"/>
          </p:nvPr>
        </p:nvSpPr>
        <p:spPr>
          <a:xfrm>
            <a:off x="60948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8"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9" name="PlaceHolder 4"/>
          <p:cNvSpPr>
            <a:spLocks noGrp="1"/>
          </p:cNvSpPr>
          <p:nvPr>
            <p:ph type="body"/>
          </p:nvPr>
        </p:nvSpPr>
        <p:spPr>
          <a:xfrm>
            <a:off x="623196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71"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2"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3" name="PlaceHolder 4"/>
          <p:cNvSpPr>
            <a:spLocks noGrp="1"/>
          </p:cNvSpPr>
          <p:nvPr>
            <p:ph type="body"/>
          </p:nvPr>
        </p:nvSpPr>
        <p:spPr>
          <a:xfrm>
            <a:off x="609480" y="368208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75" name="PlaceHolder 2"/>
          <p:cNvSpPr>
            <a:spLocks noGrp="1"/>
          </p:cNvSpPr>
          <p:nvPr>
            <p:ph type="body"/>
          </p:nvPr>
        </p:nvSpPr>
        <p:spPr>
          <a:xfrm>
            <a:off x="609480" y="160452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6" name="PlaceHolder 3"/>
          <p:cNvSpPr>
            <a:spLocks noGrp="1"/>
          </p:cNvSpPr>
          <p:nvPr>
            <p:ph type="body"/>
          </p:nvPr>
        </p:nvSpPr>
        <p:spPr>
          <a:xfrm>
            <a:off x="609480" y="368208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7"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78"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9"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0" name="PlaceHolder 4"/>
          <p:cNvSpPr>
            <a:spLocks noGrp="1"/>
          </p:cNvSpPr>
          <p:nvPr>
            <p:ph type="body"/>
          </p:nvPr>
        </p:nvSpPr>
        <p:spPr>
          <a:xfrm>
            <a:off x="623196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1" name="PlaceHolder 5"/>
          <p:cNvSpPr>
            <a:spLocks noGrp="1"/>
          </p:cNvSpPr>
          <p:nvPr>
            <p:ph type="body"/>
          </p:nvPr>
        </p:nvSpPr>
        <p:spPr>
          <a:xfrm>
            <a:off x="60948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83" name="PlaceHolder 2"/>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4" name="PlaceHolder 3"/>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pic>
        <p:nvPicPr>
          <p:cNvPr id="85" name="Picture 84"/>
          <p:cNvPicPr/>
          <p:nvPr/>
        </p:nvPicPr>
        <p:blipFill>
          <a:blip r:embed="rId2"/>
          <a:stretch/>
        </p:blipFill>
        <p:spPr>
          <a:xfrm>
            <a:off x="3602880" y="1604520"/>
            <a:ext cx="4984920" cy="3977280"/>
          </a:xfrm>
          <a:prstGeom prst="rect">
            <a:avLst/>
          </a:prstGeom>
          <a:ln>
            <a:noFill/>
          </a:ln>
        </p:spPr>
      </p:pic>
      <p:pic>
        <p:nvPicPr>
          <p:cNvPr id="86" name="Picture 85"/>
          <p:cNvPicPr/>
          <p:nvPr/>
        </p:nvPicPr>
        <p:blipFill>
          <a:blip r:embed="rId2"/>
          <a:stretch/>
        </p:blipFill>
        <p:spPr>
          <a:xfrm>
            <a:off x="3602880" y="1604520"/>
            <a:ext cx="4984920" cy="3977280"/>
          </a:xfrm>
          <a:prstGeom prst="rect">
            <a:avLst/>
          </a:prstGeom>
          <a:ln>
            <a:noFill/>
          </a:ln>
        </p:spPr>
      </p:pic>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17" name="PlaceHolder 2"/>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19" name="PlaceHolder 2"/>
          <p:cNvSpPr>
            <a:spLocks noGrp="1"/>
          </p:cNvSpPr>
          <p:nvPr>
            <p:ph type="body"/>
          </p:nvPr>
        </p:nvSpPr>
        <p:spPr>
          <a:xfrm>
            <a:off x="60948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0" name="PlaceHolder 3"/>
          <p:cNvSpPr>
            <a:spLocks noGrp="1"/>
          </p:cNvSpPr>
          <p:nvPr>
            <p:ph type="body"/>
          </p:nvPr>
        </p:nvSpPr>
        <p:spPr>
          <a:xfrm>
            <a:off x="623196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1"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2" name="PlaceHolder 1"/>
          <p:cNvSpPr>
            <a:spLocks noGrp="1"/>
          </p:cNvSpPr>
          <p:nvPr>
            <p:ph type="subTitle"/>
          </p:nvPr>
        </p:nvSpPr>
        <p:spPr>
          <a:xfrm>
            <a:off x="1523880" y="1122480"/>
            <a:ext cx="9143640" cy="11066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24"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5" name="PlaceHolder 3"/>
          <p:cNvSpPr>
            <a:spLocks noGrp="1"/>
          </p:cNvSpPr>
          <p:nvPr>
            <p:ph type="body"/>
          </p:nvPr>
        </p:nvSpPr>
        <p:spPr>
          <a:xfrm>
            <a:off x="60948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6" name="PlaceHolder 4"/>
          <p:cNvSpPr>
            <a:spLocks noGrp="1"/>
          </p:cNvSpPr>
          <p:nvPr>
            <p:ph type="body"/>
          </p:nvPr>
        </p:nvSpPr>
        <p:spPr>
          <a:xfrm>
            <a:off x="623196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28" name="PlaceHolder 2"/>
          <p:cNvSpPr>
            <a:spLocks noGrp="1"/>
          </p:cNvSpPr>
          <p:nvPr>
            <p:ph type="body"/>
          </p:nvPr>
        </p:nvSpPr>
        <p:spPr>
          <a:xfrm>
            <a:off x="60948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9"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0" name="PlaceHolder 4"/>
          <p:cNvSpPr>
            <a:spLocks noGrp="1"/>
          </p:cNvSpPr>
          <p:nvPr>
            <p:ph type="body"/>
          </p:nvPr>
        </p:nvSpPr>
        <p:spPr>
          <a:xfrm>
            <a:off x="623196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32"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3"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4" name="PlaceHolder 4"/>
          <p:cNvSpPr>
            <a:spLocks noGrp="1"/>
          </p:cNvSpPr>
          <p:nvPr>
            <p:ph type="body"/>
          </p:nvPr>
        </p:nvSpPr>
        <p:spPr>
          <a:xfrm>
            <a:off x="609480" y="368208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21" Type="http://schemas.openxmlformats.org/officeDocument/2006/relationships/image" Target="../media/image8.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 Id="rId22" Type="http://schemas.openxmlformats.org/officeDocument/2006/relationships/image" Target="../media/image9.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4" name="Obraz 8"/>
          <p:cNvPicPr/>
          <p:nvPr/>
        </p:nvPicPr>
        <p:blipFill>
          <a:blip r:embed="rId14"/>
          <a:stretch/>
        </p:blipFill>
        <p:spPr>
          <a:xfrm>
            <a:off x="0" y="0"/>
            <a:ext cx="12191760" cy="6857640"/>
          </a:xfrm>
          <a:prstGeom prst="rect">
            <a:avLst/>
          </a:prstGeom>
          <a:ln>
            <a:noFill/>
          </a:ln>
        </p:spPr>
      </p:pic>
      <p:pic>
        <p:nvPicPr>
          <p:cNvPr id="15" name="Obraz 9"/>
          <p:cNvPicPr/>
          <p:nvPr/>
        </p:nvPicPr>
        <p:blipFill>
          <a:blip r:embed="rId15"/>
          <a:stretch/>
        </p:blipFill>
        <p:spPr>
          <a:xfrm>
            <a:off x="245520" y="115920"/>
            <a:ext cx="962640" cy="442440"/>
          </a:xfrm>
          <a:prstGeom prst="rect">
            <a:avLst/>
          </a:prstGeom>
          <a:ln>
            <a:noFill/>
          </a:ln>
        </p:spPr>
      </p:pic>
      <p:pic>
        <p:nvPicPr>
          <p:cNvPr id="2" name="Obraz 10"/>
          <p:cNvPicPr/>
          <p:nvPr/>
        </p:nvPicPr>
        <p:blipFill>
          <a:blip r:embed="rId16"/>
          <a:stretch/>
        </p:blipFill>
        <p:spPr>
          <a:xfrm>
            <a:off x="9707040" y="6454800"/>
            <a:ext cx="1855800" cy="396360"/>
          </a:xfrm>
          <a:prstGeom prst="rect">
            <a:avLst/>
          </a:prstGeom>
          <a:ln>
            <a:noFill/>
          </a:ln>
        </p:spPr>
      </p:pic>
      <p:sp>
        <p:nvSpPr>
          <p:cNvPr id="3" name="CustomShape 1"/>
          <p:cNvSpPr/>
          <p:nvPr/>
        </p:nvSpPr>
        <p:spPr>
          <a:xfrm>
            <a:off x="0" y="6627960"/>
            <a:ext cx="9706680" cy="173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r">
              <a:lnSpc>
                <a:spcPct val="100000"/>
              </a:lnSpc>
            </a:pPr>
            <a:r>
              <a:rPr lang="en-US" sz="550" b="0" strike="noStrike" spc="-1">
                <a:solidFill>
                  <a:srgbClr val="A6A6A6"/>
                </a:solidFill>
                <a:uFill>
                  <a:solidFill>
                    <a:srgbClr val="FFFFFF"/>
                  </a:solidFill>
                </a:uFill>
                <a:latin typeface="Verdana"/>
              </a:rPr>
              <a:t>The project has been funded with support from the European Commission within ERASMUS+ Programme (grant agreement no. 2015-1-PL01-KA201-016622) </a:t>
            </a:r>
            <a:endParaRPr lang="en-US" sz="1800" b="0" strike="noStrike" spc="-1">
              <a:solidFill>
                <a:srgbClr val="000000"/>
              </a:solidFill>
              <a:uFill>
                <a:solidFill>
                  <a:srgbClr val="FFFFFF"/>
                </a:solidFill>
              </a:uFill>
              <a:latin typeface="Arial"/>
            </a:endParaRPr>
          </a:p>
        </p:txBody>
      </p:sp>
      <p:pic>
        <p:nvPicPr>
          <p:cNvPr id="4" name="Obraz 10"/>
          <p:cNvPicPr/>
          <p:nvPr/>
        </p:nvPicPr>
        <p:blipFill>
          <a:blip r:embed="rId17"/>
          <a:stretch/>
        </p:blipFill>
        <p:spPr>
          <a:xfrm>
            <a:off x="2160" y="0"/>
            <a:ext cx="12187440" cy="6857640"/>
          </a:xfrm>
          <a:prstGeom prst="rect">
            <a:avLst/>
          </a:prstGeom>
          <a:ln>
            <a:noFill/>
          </a:ln>
        </p:spPr>
      </p:pic>
      <p:pic>
        <p:nvPicPr>
          <p:cNvPr id="5" name="Obraz 17"/>
          <p:cNvPicPr/>
          <p:nvPr/>
        </p:nvPicPr>
        <p:blipFill>
          <a:blip r:embed="rId18"/>
          <a:stretch/>
        </p:blipFill>
        <p:spPr>
          <a:xfrm>
            <a:off x="575640" y="5884920"/>
            <a:ext cx="2997000" cy="577440"/>
          </a:xfrm>
          <a:prstGeom prst="rect">
            <a:avLst/>
          </a:prstGeom>
          <a:ln>
            <a:noFill/>
          </a:ln>
        </p:spPr>
      </p:pic>
      <p:pic>
        <p:nvPicPr>
          <p:cNvPr id="6" name="Obraz 18"/>
          <p:cNvPicPr/>
          <p:nvPr/>
        </p:nvPicPr>
        <p:blipFill>
          <a:blip r:embed="rId19"/>
          <a:stretch/>
        </p:blipFill>
        <p:spPr>
          <a:xfrm>
            <a:off x="9379080" y="436680"/>
            <a:ext cx="2317320" cy="495000"/>
          </a:xfrm>
          <a:prstGeom prst="rect">
            <a:avLst/>
          </a:prstGeom>
          <a:ln>
            <a:noFill/>
          </a:ln>
        </p:spPr>
      </p:pic>
      <p:pic>
        <p:nvPicPr>
          <p:cNvPr id="7" name="Obraz 19"/>
          <p:cNvPicPr/>
          <p:nvPr/>
        </p:nvPicPr>
        <p:blipFill>
          <a:blip r:embed="rId20"/>
          <a:stretch/>
        </p:blipFill>
        <p:spPr>
          <a:xfrm>
            <a:off x="4663080" y="5657760"/>
            <a:ext cx="2300400" cy="1034640"/>
          </a:xfrm>
          <a:prstGeom prst="rect">
            <a:avLst/>
          </a:prstGeom>
          <a:ln>
            <a:noFill/>
          </a:ln>
        </p:spPr>
      </p:pic>
      <p:pic>
        <p:nvPicPr>
          <p:cNvPr id="8" name="Obraz 21"/>
          <p:cNvPicPr/>
          <p:nvPr/>
        </p:nvPicPr>
        <p:blipFill>
          <a:blip r:embed="rId21"/>
          <a:stretch/>
        </p:blipFill>
        <p:spPr>
          <a:xfrm>
            <a:off x="4791960" y="168120"/>
            <a:ext cx="2008440" cy="920520"/>
          </a:xfrm>
          <a:prstGeom prst="rect">
            <a:avLst/>
          </a:prstGeom>
          <a:ln>
            <a:noFill/>
          </a:ln>
        </p:spPr>
      </p:pic>
      <p:sp>
        <p:nvSpPr>
          <p:cNvPr id="9" name="CustomShape 2"/>
          <p:cNvSpPr/>
          <p:nvPr/>
        </p:nvSpPr>
        <p:spPr>
          <a:xfrm>
            <a:off x="1794600" y="1089000"/>
            <a:ext cx="5986080" cy="3646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1800" b="1" strike="noStrike" spc="-1">
                <a:solidFill>
                  <a:srgbClr val="3B3838"/>
                </a:solidFill>
                <a:uFill>
                  <a:solidFill>
                    <a:srgbClr val="FFFFFF"/>
                  </a:solidFill>
                </a:uFill>
                <a:latin typeface="Verdana"/>
                <a:ea typeface="Verdana"/>
              </a:rPr>
              <a:t>E</a:t>
            </a:r>
            <a:r>
              <a:rPr lang="en-US" sz="1800" b="0" strike="noStrike" spc="-1">
                <a:solidFill>
                  <a:srgbClr val="3B3838"/>
                </a:solidFill>
                <a:uFill>
                  <a:solidFill>
                    <a:srgbClr val="FFFFFF"/>
                  </a:solidFill>
                </a:uFill>
                <a:latin typeface="Verdana"/>
                <a:ea typeface="Verdana"/>
              </a:rPr>
              <a:t>xploitation of </a:t>
            </a:r>
            <a:r>
              <a:rPr lang="en-US" sz="1800" b="1" strike="noStrike" spc="-1">
                <a:solidFill>
                  <a:srgbClr val="3B3838"/>
                </a:solidFill>
                <a:uFill>
                  <a:solidFill>
                    <a:srgbClr val="FFFFFF"/>
                  </a:solidFill>
                </a:uFill>
                <a:latin typeface="Verdana"/>
                <a:ea typeface="Verdana"/>
              </a:rPr>
              <a:t>R</a:t>
            </a:r>
            <a:r>
              <a:rPr lang="en-US" sz="1800" b="0" strike="noStrike" spc="-1">
                <a:solidFill>
                  <a:srgbClr val="3B3838"/>
                </a:solidFill>
                <a:uFill>
                  <a:solidFill>
                    <a:srgbClr val="FFFFFF"/>
                  </a:solidFill>
                </a:uFill>
                <a:latin typeface="Verdana"/>
                <a:ea typeface="Verdana"/>
              </a:rPr>
              <a:t>esearch results </a:t>
            </a:r>
            <a:r>
              <a:rPr lang="en-US" sz="1800" b="1" strike="noStrike" spc="-1">
                <a:solidFill>
                  <a:srgbClr val="3B3838"/>
                </a:solidFill>
                <a:uFill>
                  <a:solidFill>
                    <a:srgbClr val="FFFFFF"/>
                  </a:solidFill>
                </a:uFill>
                <a:latin typeface="Verdana"/>
                <a:ea typeface="Verdana"/>
              </a:rPr>
              <a:t>I</a:t>
            </a:r>
            <a:r>
              <a:rPr lang="en-US" sz="1800" b="0" strike="noStrike" spc="-1">
                <a:solidFill>
                  <a:srgbClr val="3B3838"/>
                </a:solidFill>
                <a:uFill>
                  <a:solidFill>
                    <a:srgbClr val="FFFFFF"/>
                  </a:solidFill>
                </a:uFill>
                <a:latin typeface="Verdana"/>
                <a:ea typeface="Verdana"/>
              </a:rPr>
              <a:t>n </a:t>
            </a:r>
            <a:r>
              <a:rPr lang="en-US" sz="1800" b="1" strike="noStrike" spc="-1">
                <a:solidFill>
                  <a:srgbClr val="3B3838"/>
                </a:solidFill>
                <a:uFill>
                  <a:solidFill>
                    <a:srgbClr val="FFFFFF"/>
                  </a:solidFill>
                </a:uFill>
                <a:latin typeface="Verdana"/>
                <a:ea typeface="Verdana"/>
              </a:rPr>
              <a:t>S</a:t>
            </a:r>
            <a:r>
              <a:rPr lang="en-US" sz="1800" b="0" strike="noStrike" spc="-1">
                <a:solidFill>
                  <a:srgbClr val="3B3838"/>
                </a:solidFill>
                <a:uFill>
                  <a:solidFill>
                    <a:srgbClr val="FFFFFF"/>
                  </a:solidFill>
                </a:uFill>
                <a:latin typeface="Verdana"/>
                <a:ea typeface="Verdana"/>
              </a:rPr>
              <a:t>chool practice</a:t>
            </a:r>
            <a:endParaRPr lang="en-US" sz="1800" b="0" strike="noStrike" spc="-1">
              <a:solidFill>
                <a:srgbClr val="000000"/>
              </a:solidFill>
              <a:uFill>
                <a:solidFill>
                  <a:srgbClr val="FFFFFF"/>
                </a:solidFill>
              </a:uFill>
              <a:latin typeface="Arial"/>
            </a:endParaRPr>
          </a:p>
        </p:txBody>
      </p:sp>
      <p:sp>
        <p:nvSpPr>
          <p:cNvPr id="10" name="CustomShape 3"/>
          <p:cNvSpPr/>
          <p:nvPr/>
        </p:nvSpPr>
        <p:spPr>
          <a:xfrm>
            <a:off x="604080" y="1389240"/>
            <a:ext cx="8209440" cy="21204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800" b="0" strike="noStrike" spc="-1">
                <a:solidFill>
                  <a:srgbClr val="7F7F7F"/>
                </a:solidFill>
                <a:uFill>
                  <a:solidFill>
                    <a:srgbClr val="FFFFFF"/>
                  </a:solidFill>
                </a:uFill>
                <a:latin typeface="Verdana"/>
                <a:ea typeface="Verdana"/>
              </a:rPr>
              <a:t>The project has been funded with support from the European Commission within ERASMUS+ Programme (grant agreement no. 2015-1-PL01-KA201-016622) </a:t>
            </a:r>
            <a:endParaRPr lang="en-US" sz="1800" b="0" strike="noStrike" spc="-1">
              <a:solidFill>
                <a:srgbClr val="000000"/>
              </a:solidFill>
              <a:uFill>
                <a:solidFill>
                  <a:srgbClr val="FFFFFF"/>
                </a:solidFill>
              </a:uFill>
              <a:latin typeface="Arial"/>
            </a:endParaRPr>
          </a:p>
        </p:txBody>
      </p:sp>
      <p:pic>
        <p:nvPicPr>
          <p:cNvPr id="11" name="Obraz 2"/>
          <p:cNvPicPr/>
          <p:nvPr/>
        </p:nvPicPr>
        <p:blipFill>
          <a:blip r:embed="rId22"/>
          <a:stretch/>
        </p:blipFill>
        <p:spPr>
          <a:xfrm>
            <a:off x="7823160" y="5884920"/>
            <a:ext cx="3472920" cy="577440"/>
          </a:xfrm>
          <a:prstGeom prst="rect">
            <a:avLst/>
          </a:prstGeom>
          <a:ln>
            <a:noFill/>
          </a:ln>
        </p:spPr>
      </p:pic>
      <p:sp>
        <p:nvSpPr>
          <p:cNvPr id="12" name="PlaceHolder 4"/>
          <p:cNvSpPr>
            <a:spLocks noGrp="1"/>
          </p:cNvSpPr>
          <p:nvPr>
            <p:ph type="title"/>
          </p:nvPr>
        </p:nvSpPr>
        <p:spPr>
          <a:xfrm>
            <a:off x="783720" y="2283120"/>
            <a:ext cx="10362960" cy="1489320"/>
          </a:xfrm>
          <a:prstGeom prst="rect">
            <a:avLst/>
          </a:prstGeom>
        </p:spPr>
        <p:txBody>
          <a:bodyPr anchor="b"/>
          <a:lstStyle/>
          <a:p>
            <a:pPr algn="ctr">
              <a:lnSpc>
                <a:spcPct val="100000"/>
              </a:lnSpc>
            </a:pPr>
            <a:r>
              <a:rPr lang="en-US" sz="4400" b="0" strike="noStrike" spc="-1">
                <a:solidFill>
                  <a:srgbClr val="000000"/>
                </a:solidFill>
                <a:uFill>
                  <a:solidFill>
                    <a:srgbClr val="FFFFFF"/>
                  </a:solidFill>
                </a:uFill>
                <a:latin typeface="Calibri Light"/>
              </a:rPr>
              <a:t>Kliknij, aby edytować styl</a:t>
            </a:r>
            <a:endParaRPr lang="en-US" sz="1800" b="0" strike="noStrike" spc="-1">
              <a:solidFill>
                <a:srgbClr val="000000"/>
              </a:solidFill>
              <a:uFill>
                <a:solidFill>
                  <a:srgbClr val="FFFFFF"/>
                </a:solidFill>
              </a:uFill>
              <a:latin typeface="Calibri"/>
            </a:endParaRPr>
          </a:p>
        </p:txBody>
      </p:sp>
      <p:sp>
        <p:nvSpPr>
          <p:cNvPr id="13" name="PlaceHolder 5"/>
          <p:cNvSpPr>
            <a:spLocks noGrp="1"/>
          </p:cNvSpPr>
          <p:nvPr>
            <p:ph type="body"/>
          </p:nvPr>
        </p:nvSpPr>
        <p:spPr>
          <a:xfrm>
            <a:off x="609480" y="1604520"/>
            <a:ext cx="10972440" cy="3977280"/>
          </a:xfrm>
          <a:prstGeom prst="rect">
            <a:avLst/>
          </a:prstGeom>
        </p:spPr>
        <p:txBody>
          <a:bodyPr lIns="0" tIns="0" rIns="0" bIns="0"/>
          <a:lstStyle/>
          <a:p>
            <a:pPr marL="432000" indent="-324000">
              <a:buClr>
                <a:srgbClr val="000000"/>
              </a:buClr>
              <a:buSzPct val="45000"/>
              <a:buFont typeface="Wingdings" charset="2"/>
              <a:buChar char=""/>
            </a:pPr>
            <a:r>
              <a:rPr lang="en-US"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8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8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dissolve/>
  </p:transition>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 name="PlaceHolder 1"/>
          <p:cNvSpPr>
            <a:spLocks noGrp="1"/>
          </p:cNvSpPr>
          <p:nvPr>
            <p:ph type="title"/>
          </p:nvPr>
        </p:nvSpPr>
        <p:spPr>
          <a:xfrm>
            <a:off x="1523880" y="1122480"/>
            <a:ext cx="9143640" cy="2387160"/>
          </a:xfrm>
          <a:prstGeom prst="rect">
            <a:avLst/>
          </a:prstGeom>
        </p:spPr>
        <p:txBody>
          <a:bodyPr anchor="b"/>
          <a:lstStyle/>
          <a:p>
            <a:pPr algn="ctr">
              <a:lnSpc>
                <a:spcPct val="100000"/>
              </a:lnSpc>
            </a:pPr>
            <a:r>
              <a:rPr lang="en-US" sz="6000" b="0" strike="noStrike" spc="-1">
                <a:solidFill>
                  <a:srgbClr val="000000"/>
                </a:solidFill>
                <a:uFill>
                  <a:solidFill>
                    <a:srgbClr val="FFFFFF"/>
                  </a:solidFill>
                </a:uFill>
                <a:latin typeface="Calibri Light"/>
              </a:rPr>
              <a:t>Click to edit Master title style</a:t>
            </a:r>
            <a:endParaRPr lang="en-US" sz="1800" b="0" strike="noStrike" spc="-1">
              <a:solidFill>
                <a:srgbClr val="000000"/>
              </a:solidFill>
              <a:uFill>
                <a:solidFill>
                  <a:srgbClr val="FFFFFF"/>
                </a:solidFill>
              </a:uFill>
              <a:latin typeface="Calibri"/>
            </a:endParaRPr>
          </a:p>
        </p:txBody>
      </p:sp>
      <p:sp>
        <p:nvSpPr>
          <p:cNvPr id="49" name="PlaceHolder 2"/>
          <p:cNvSpPr>
            <a:spLocks noGrp="1"/>
          </p:cNvSpPr>
          <p:nvPr>
            <p:ph type="dt"/>
          </p:nvPr>
        </p:nvSpPr>
        <p:spPr>
          <a:xfrm>
            <a:off x="838080" y="6356520"/>
            <a:ext cx="2742840" cy="364680"/>
          </a:xfrm>
          <a:prstGeom prst="rect">
            <a:avLst/>
          </a:prstGeom>
        </p:spPr>
        <p:txBody>
          <a:bodyPr anchor="ctr"/>
          <a:lstStyle/>
          <a:p>
            <a:pPr>
              <a:lnSpc>
                <a:spcPct val="100000"/>
              </a:lnSpc>
            </a:pPr>
            <a:r>
              <a:rPr lang="en-US" sz="1200" b="0" strike="noStrike" spc="-1">
                <a:solidFill>
                  <a:srgbClr val="8B8B8B"/>
                </a:solidFill>
                <a:uFill>
                  <a:solidFill>
                    <a:srgbClr val="FFFFFF"/>
                  </a:solidFill>
                </a:uFill>
                <a:latin typeface="Calibri"/>
              </a:rPr>
              <a:t>3/7/17</a:t>
            </a:r>
            <a:endParaRPr lang="en-US" sz="1400" b="0" strike="noStrike" spc="-1">
              <a:solidFill>
                <a:srgbClr val="000000"/>
              </a:solidFill>
              <a:uFill>
                <a:solidFill>
                  <a:srgbClr val="FFFFFF"/>
                </a:solidFill>
              </a:uFill>
              <a:latin typeface="Times New Roman"/>
            </a:endParaRPr>
          </a:p>
        </p:txBody>
      </p:sp>
      <p:sp>
        <p:nvSpPr>
          <p:cNvPr id="50" name="PlaceHolder 3"/>
          <p:cNvSpPr>
            <a:spLocks noGrp="1"/>
          </p:cNvSpPr>
          <p:nvPr>
            <p:ph type="ftr"/>
          </p:nvPr>
        </p:nvSpPr>
        <p:spPr>
          <a:xfrm>
            <a:off x="4038480" y="6356520"/>
            <a:ext cx="4114440" cy="364680"/>
          </a:xfrm>
          <a:prstGeom prst="rect">
            <a:avLst/>
          </a:prstGeom>
        </p:spPr>
        <p:txBody>
          <a:bodyPr anchor="ctr"/>
          <a:lstStyle/>
          <a:p>
            <a:endParaRPr lang="en-US" sz="2400" b="0" strike="noStrike" spc="-1">
              <a:solidFill>
                <a:srgbClr val="000000"/>
              </a:solidFill>
              <a:uFill>
                <a:solidFill>
                  <a:srgbClr val="FFFFFF"/>
                </a:solidFill>
              </a:uFill>
              <a:latin typeface="Times New Roman"/>
            </a:endParaRPr>
          </a:p>
        </p:txBody>
      </p:sp>
      <p:sp>
        <p:nvSpPr>
          <p:cNvPr id="51" name="PlaceHolder 4"/>
          <p:cNvSpPr>
            <a:spLocks noGrp="1"/>
          </p:cNvSpPr>
          <p:nvPr>
            <p:ph type="sldNum"/>
          </p:nvPr>
        </p:nvSpPr>
        <p:spPr>
          <a:xfrm>
            <a:off x="8610480" y="6356520"/>
            <a:ext cx="2742840" cy="364680"/>
          </a:xfrm>
          <a:prstGeom prst="rect">
            <a:avLst/>
          </a:prstGeom>
        </p:spPr>
        <p:txBody>
          <a:bodyPr anchor="ctr"/>
          <a:lstStyle/>
          <a:p>
            <a:pPr algn="r">
              <a:lnSpc>
                <a:spcPct val="100000"/>
              </a:lnSpc>
            </a:pPr>
            <a:fld id="{E24B7CA6-D990-4B10-B85F-5F98437E5EEA}" type="slidenum">
              <a:rPr lang="en-US" sz="1200" b="0" strike="noStrike" spc="-1">
                <a:solidFill>
                  <a:srgbClr val="8B8B8B"/>
                </a:solidFill>
                <a:uFill>
                  <a:solidFill>
                    <a:srgbClr val="FFFFFF"/>
                  </a:solidFill>
                </a:uFill>
                <a:latin typeface="Calibri"/>
              </a:rPr>
              <a:pPr algn="r">
                <a:lnSpc>
                  <a:spcPct val="100000"/>
                </a:lnSpc>
              </a:pPr>
              <a:t>‹#›</a:t>
            </a:fld>
            <a:endParaRPr lang="en-US" sz="1400" b="0" strike="noStrike" spc="-1">
              <a:solidFill>
                <a:srgbClr val="000000"/>
              </a:solidFill>
              <a:uFill>
                <a:solidFill>
                  <a:srgbClr val="FFFFFF"/>
                </a:solidFill>
              </a:uFill>
              <a:latin typeface="Times New Roman"/>
            </a:endParaRPr>
          </a:p>
        </p:txBody>
      </p:sp>
      <p:sp>
        <p:nvSpPr>
          <p:cNvPr id="52" name="PlaceHolder 5"/>
          <p:cNvSpPr>
            <a:spLocks noGrp="1"/>
          </p:cNvSpPr>
          <p:nvPr>
            <p:ph type="body"/>
          </p:nvPr>
        </p:nvSpPr>
        <p:spPr>
          <a:xfrm>
            <a:off x="609480" y="1604520"/>
            <a:ext cx="10972440" cy="3977280"/>
          </a:xfrm>
          <a:prstGeom prst="rect">
            <a:avLst/>
          </a:prstGeom>
        </p:spPr>
        <p:txBody>
          <a:bodyPr lIns="0" tIns="0" rIns="0" bIns="0"/>
          <a:lstStyle/>
          <a:p>
            <a:pPr marL="432000" indent="-324000">
              <a:buClr>
                <a:srgbClr val="000000"/>
              </a:buClr>
              <a:buSzPct val="45000"/>
              <a:buFont typeface="Wingdings" charset="2"/>
              <a:buChar char=""/>
            </a:pPr>
            <a:r>
              <a:rPr lang="en-US"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8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8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dissolve/>
  </p:transition>
  <p:txStyles>
    <p:titleStyle/>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26.gif"/><Relationship Id="rId5" Type="http://schemas.openxmlformats.org/officeDocument/2006/relationships/image" Target="../media/image25.pn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image" Target="../media/image27.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image" Target="../media/image27.pn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image" Target="../media/image28.pn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hyperlink" Target="https://create.kahoot.it/" TargetMode="External"/><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hyperlink" Target="http://andrew.hedges.name/experiments/convert_lat_long/" TargetMode="Externa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hyperlink" Target="https://create.kahoot.it/" TargetMode="External"/><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hyperlink" Target="http://andrew.hedges.name/experiments/convert_lat_long/" TargetMode="Externa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hyperlink" Target="http://www.open.edu/openlearn/society/politics-policy-people/geography/diy-measuring-latitude-and-longitude" TargetMode="Externa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image" Target="../media/image30.pn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5.png"/><Relationship Id="rId7" Type="http://schemas.openxmlformats.org/officeDocument/2006/relationships/image" Target="../media/image17.gif"/><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hyperlink" Target="http://www.cimec.ro/" TargetMode="External"/><Relationship Id="rId5" Type="http://schemas.openxmlformats.org/officeDocument/2006/relationships/hyperlink" Target="http://www.ancpi.ro/" TargetMode="External"/><Relationship Id="rId4" Type="http://schemas.openxmlformats.org/officeDocument/2006/relationships/image" Target="../media/image16.jpeg"/></Relationships>
</file>

<file path=ppt/slides/_rels/slide20.xml.rels><?xml version="1.0" encoding="UTF-8" standalone="yes"?>
<Relationships xmlns="http://schemas.openxmlformats.org/package/2006/relationships"><Relationship Id="rId8" Type="http://schemas.openxmlformats.org/officeDocument/2006/relationships/hyperlink" Target="https://en.wikipedia.org/wiki/Haversine_formula" TargetMode="External"/><Relationship Id="rId3" Type="http://schemas.openxmlformats.org/officeDocument/2006/relationships/image" Target="../media/image15.png"/><Relationship Id="rId7" Type="http://schemas.openxmlformats.org/officeDocument/2006/relationships/image" Target="../media/image32.pn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3.png"/><Relationship Id="rId4" Type="http://schemas.openxmlformats.org/officeDocument/2006/relationships/image" Target="../media/image16.jpeg"/><Relationship Id="rId9" Type="http://schemas.openxmlformats.org/officeDocument/2006/relationships/hyperlink" Target="http://www.intmath.com/vectors/3d-earth-geometry.php"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image" Target="../media/image30.pn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30.pn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hyperlink" Target="https://create.kahoot.it/" TargetMode="External"/><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image" Target="../media/image30.png"/><Relationship Id="rId4"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hyperlink" Target="https://create.kahoot.it/" TargetMode="External"/><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image" Target="../media/image30.png"/><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hyperlink" Target="http://demonstrations.wolfram.com/LatitudeAndLongitudeOfAPointOnASphere/" TargetMode="External"/><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hyperlink" Target="https://www.google.com/maps" TargetMode="External"/><Relationship Id="rId5" Type="http://schemas.openxmlformats.org/officeDocument/2006/relationships/hyperlink" Target="http://astro.unl.edu/classaction/animations/coordsmotion/longlat.html" TargetMode="Externa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34.gif"/><Relationship Id="rId5" Type="http://schemas.openxmlformats.org/officeDocument/2006/relationships/hyperlink" Target="https://en.wikipedia.org/wiki/Universal_Transverse_Mercator_coordinate_system" TargetMode="Externa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8" Type="http://schemas.openxmlformats.org/officeDocument/2006/relationships/image" Target="../media/image37.gif"/><Relationship Id="rId3" Type="http://schemas.openxmlformats.org/officeDocument/2006/relationships/image" Target="../media/image15.png"/><Relationship Id="rId7" Type="http://schemas.openxmlformats.org/officeDocument/2006/relationships/hyperlink" Target="http://www.pbcgis.com/projection_fundamentals/" TargetMode="External"/><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6.jpe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jpeg"/><Relationship Id="rId1" Type="http://schemas.openxmlformats.org/officeDocument/2006/relationships/slideLayout" Target="../slideLayouts/slideLayout14.xml"/><Relationship Id="rId5" Type="http://schemas.openxmlformats.org/officeDocument/2006/relationships/image" Target="../media/image16.jpeg"/><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hyperlink" Target="https://www.britannica.com/science/geoid" TargetMode="External"/><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38.jpeg"/><Relationship Id="rId5" Type="http://schemas.openxmlformats.org/officeDocument/2006/relationships/hyperlink" Target="https://en.wikipedia.org/wiki/Geoid" TargetMode="Externa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4" Type="http://schemas.openxmlformats.org/officeDocument/2006/relationships/image" Target="../media/image16.jpe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9.jpe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hyperlink" Target="https://earthobservatory.nasa.gov/Features/GRACE/page3.php" TargetMode="External"/><Relationship Id="rId5" Type="http://schemas.openxmlformats.org/officeDocument/2006/relationships/hyperlink" Target="http://www.gfz-potsdam.de/en/section/earth-system-modelling/topics/density-structure-of-the-earth/integrative-gravity-and-isostatic-models/" TargetMode="External"/><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8" Type="http://schemas.openxmlformats.org/officeDocument/2006/relationships/hyperlink" Target="https://www.freemaptools.com/elevation-finder.htm" TargetMode="External"/><Relationship Id="rId3" Type="http://schemas.openxmlformats.org/officeDocument/2006/relationships/image" Target="../media/image14.png"/><Relationship Id="rId7" Type="http://schemas.openxmlformats.org/officeDocument/2006/relationships/hyperlink" Target="https://www.freemaptools.com/area-calculator.htm" TargetMode="External"/><Relationship Id="rId2" Type="http://schemas.openxmlformats.org/officeDocument/2006/relationships/image" Target="../media/image40.png"/><Relationship Id="rId1" Type="http://schemas.openxmlformats.org/officeDocument/2006/relationships/slideLayout" Target="../slideLayouts/slideLayout14.xml"/><Relationship Id="rId6" Type="http://schemas.openxmlformats.org/officeDocument/2006/relationships/hyperlink" Target="https://www.freemaptools.com/measure-distance.htm" TargetMode="External"/><Relationship Id="rId5" Type="http://schemas.openxmlformats.org/officeDocument/2006/relationships/image" Target="../media/image16.jpe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1.png"/><Relationship Id="rId1" Type="http://schemas.openxmlformats.org/officeDocument/2006/relationships/slideLayout" Target="../slideLayouts/slideLayout14.xml"/><Relationship Id="rId5" Type="http://schemas.openxmlformats.org/officeDocument/2006/relationships/image" Target="../media/image16.jpeg"/><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image" Target="../media/image42.png"/><Relationship Id="rId4" Type="http://schemas.openxmlformats.org/officeDocument/2006/relationships/image" Target="../media/image16.jpeg"/></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4" Type="http://schemas.openxmlformats.org/officeDocument/2006/relationships/image" Target="../media/image16.jpeg"/></Relationships>
</file>

<file path=ppt/slides/_rels/slide3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44.png"/><Relationship Id="rId7" Type="http://schemas.openxmlformats.org/officeDocument/2006/relationships/image" Target="../media/image15.png"/><Relationship Id="rId2" Type="http://schemas.openxmlformats.org/officeDocument/2006/relationships/image" Target="../media/image43.jpeg"/><Relationship Id="rId1" Type="http://schemas.openxmlformats.org/officeDocument/2006/relationships/slideLayout" Target="../slideLayouts/slideLayout14.xml"/><Relationship Id="rId6" Type="http://schemas.openxmlformats.org/officeDocument/2006/relationships/image" Target="../media/image14.png"/><Relationship Id="rId5" Type="http://schemas.openxmlformats.org/officeDocument/2006/relationships/image" Target="../media/image46.jpeg"/><Relationship Id="rId4" Type="http://schemas.openxmlformats.org/officeDocument/2006/relationships/image" Target="../media/image45.jpeg"/></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hyperlink" Target="https://eu.mio.com/ro_ro/expicatii-sistem-gps_cum-functioneaza-sistemul-gps.htm" TargetMode="External"/><Relationship Id="rId4" Type="http://schemas.openxmlformats.org/officeDocument/2006/relationships/image" Target="../media/image16.jpeg"/></Relationships>
</file>

<file path=ppt/slides/_rels/slide3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5.png"/><Relationship Id="rId7" Type="http://schemas.openxmlformats.org/officeDocument/2006/relationships/image" Target="../media/image49.pn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16.jpeg"/><Relationship Id="rId9"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hyperlink" Target="http://geoportal.ancpi.ro/" TargetMode="External"/><Relationship Id="rId5" Type="http://schemas.openxmlformats.org/officeDocument/2006/relationships/hyperlink" Target="http://www.ancpi.ro/" TargetMode="External"/><Relationship Id="rId4" Type="http://schemas.openxmlformats.org/officeDocument/2006/relationships/image" Target="../media/image16.jpeg"/></Relationships>
</file>

<file path=ppt/slides/_rels/slide3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4.png"/><Relationship Id="rId7" Type="http://schemas.openxmlformats.org/officeDocument/2006/relationships/hyperlink" Target="http://geoportal.ancpi.ro/" TargetMode="External"/><Relationship Id="rId2" Type="http://schemas.openxmlformats.org/officeDocument/2006/relationships/image" Target="../media/image52.png"/><Relationship Id="rId1" Type="http://schemas.openxmlformats.org/officeDocument/2006/relationships/slideLayout" Target="../slideLayouts/slideLayout14.xml"/><Relationship Id="rId6" Type="http://schemas.openxmlformats.org/officeDocument/2006/relationships/hyperlink" Target="http://www.ancpi.ro/" TargetMode="External"/><Relationship Id="rId5" Type="http://schemas.openxmlformats.org/officeDocument/2006/relationships/image" Target="../media/image16.jpeg"/><Relationship Id="rId10" Type="http://schemas.openxmlformats.org/officeDocument/2006/relationships/image" Target="../media/image55.png"/><Relationship Id="rId4" Type="http://schemas.openxmlformats.org/officeDocument/2006/relationships/image" Target="../media/image15.png"/><Relationship Id="rId9"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image" Target="../media/image19.png"/><Relationship Id="rId4" Type="http://schemas.openxmlformats.org/officeDocument/2006/relationships/image" Target="../media/image16.jpeg"/></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58.jpeg"/><Relationship Id="rId2" Type="http://schemas.openxmlformats.org/officeDocument/2006/relationships/image" Target="../media/image56.png"/><Relationship Id="rId1" Type="http://schemas.openxmlformats.org/officeDocument/2006/relationships/slideLayout" Target="../slideLayouts/slideLayout14.xml"/><Relationship Id="rId6" Type="http://schemas.openxmlformats.org/officeDocument/2006/relationships/image" Target="../media/image57.jpeg"/><Relationship Id="rId5" Type="http://schemas.openxmlformats.org/officeDocument/2006/relationships/image" Target="../media/image16.jpeg"/><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8" Type="http://schemas.openxmlformats.org/officeDocument/2006/relationships/hyperlink" Target="http://patrimoniu.gov.ro/ro/" TargetMode="External"/><Relationship Id="rId3" Type="http://schemas.openxmlformats.org/officeDocument/2006/relationships/image" Target="../media/image15.png"/><Relationship Id="rId7" Type="http://schemas.openxmlformats.org/officeDocument/2006/relationships/hyperlink" Target="http://www.cimec.ro/" TargetMode="External"/><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16.jpeg"/><Relationship Id="rId9" Type="http://schemas.openxmlformats.org/officeDocument/2006/relationships/image" Target="../media/image55.png"/></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3.jpeg"/><Relationship Id="rId2" Type="http://schemas.openxmlformats.org/officeDocument/2006/relationships/image" Target="../media/image61.jpeg"/><Relationship Id="rId1" Type="http://schemas.openxmlformats.org/officeDocument/2006/relationships/slideLayout" Target="../slideLayouts/slideLayout14.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16.jpeg"/></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16.jpeg"/></Relationships>
</file>

<file path=ppt/slides/_rels/slide4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image" Target="../media/image20.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2.jpe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image" Target="../media/image23.pn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image" Target="../media/image24.pn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 Id="rId5" Type="http://schemas.openxmlformats.org/officeDocument/2006/relationships/image" Target="../media/image25.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CustomShape 1"/>
          <p:cNvSpPr/>
          <p:nvPr/>
        </p:nvSpPr>
        <p:spPr>
          <a:xfrm>
            <a:off x="1761840" y="1722600"/>
            <a:ext cx="181080" cy="8218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2400" b="0" strike="noStrike" spc="-1">
                <a:solidFill>
                  <a:srgbClr val="000000"/>
                </a:solidFill>
                <a:uFill>
                  <a:solidFill>
                    <a:srgbClr val="FFFFFF"/>
                  </a:solidFill>
                </a:uFill>
                <a:latin typeface="Verdana"/>
                <a:ea typeface="Verdana"/>
              </a:rPr>
              <a:t>
</a:t>
            </a:r>
            <a:endParaRPr lang="en-US" sz="1800" b="0" strike="noStrike" spc="-1">
              <a:solidFill>
                <a:srgbClr val="000000"/>
              </a:solidFill>
              <a:uFill>
                <a:solidFill>
                  <a:srgbClr val="FFFFFF"/>
                </a:solidFill>
              </a:uFill>
              <a:latin typeface="Arial"/>
            </a:endParaRPr>
          </a:p>
        </p:txBody>
      </p:sp>
      <p:sp>
        <p:nvSpPr>
          <p:cNvPr id="88" name="CustomShape 2"/>
          <p:cNvSpPr/>
          <p:nvPr/>
        </p:nvSpPr>
        <p:spPr>
          <a:xfrm>
            <a:off x="360" y="1295400"/>
            <a:ext cx="9372240" cy="1107000"/>
          </a:xfrm>
          <a:prstGeom prst="rect">
            <a:avLst/>
          </a:prstGeom>
          <a:noFill/>
          <a:ln w="9360">
            <a:noFill/>
          </a:ln>
        </p:spPr>
        <p:style>
          <a:lnRef idx="0">
            <a:scrgbClr r="0" g="0" b="0"/>
          </a:lnRef>
          <a:fillRef idx="0">
            <a:scrgbClr r="0" g="0" b="0"/>
          </a:fillRef>
          <a:effectRef idx="0">
            <a:scrgbClr r="0" g="0" b="0"/>
          </a:effectRef>
          <a:fontRef idx="minor"/>
        </p:style>
        <p:txBody>
          <a:bodyPr lIns="100800" tIns="50400" rIns="100800" bIns="50400"/>
          <a:lstStyle/>
          <a:p>
            <a:pPr>
              <a:lnSpc>
                <a:spcPct val="100000"/>
              </a:lnSpc>
            </a:pPr>
            <a:endParaRPr lang="en-US" sz="1800" b="0" strike="noStrike" spc="-1" dirty="0">
              <a:solidFill>
                <a:srgbClr val="000000"/>
              </a:solidFill>
              <a:uFill>
                <a:solidFill>
                  <a:srgbClr val="FFFFFF"/>
                </a:solidFill>
              </a:uFill>
              <a:latin typeface="Arial"/>
            </a:endParaRPr>
          </a:p>
          <a:p>
            <a:pPr algn="ctr">
              <a:lnSpc>
                <a:spcPct val="100000"/>
              </a:lnSpc>
            </a:pPr>
            <a:r>
              <a:rPr lang="en-US" sz="3200" b="1" dirty="0" smtClean="0">
                <a:solidFill>
                  <a:srgbClr val="00B0F0"/>
                </a:solidFill>
              </a:rPr>
              <a:t>Digital Maps and Geographical Coordinates</a:t>
            </a:r>
            <a:endParaRPr lang="en-US" sz="1800" b="0" strike="noStrike" spc="-1" dirty="0">
              <a:solidFill>
                <a:srgbClr val="000000"/>
              </a:solidFill>
              <a:uFill>
                <a:solidFill>
                  <a:srgbClr val="FFFFFF"/>
                </a:solidFill>
              </a:uFill>
              <a:latin typeface="Arial"/>
            </a:endParaRPr>
          </a:p>
        </p:txBody>
      </p:sp>
      <p:pic>
        <p:nvPicPr>
          <p:cNvPr id="7" name="Picture 6" descr="harta.jpg"/>
          <p:cNvPicPr>
            <a:picLocks noChangeAspect="1"/>
          </p:cNvPicPr>
          <p:nvPr/>
        </p:nvPicPr>
        <p:blipFill>
          <a:blip r:embed="rId2"/>
          <a:stretch>
            <a:fillRect/>
          </a:stretch>
        </p:blipFill>
        <p:spPr>
          <a:xfrm>
            <a:off x="2971800" y="2514600"/>
            <a:ext cx="3810000" cy="2061148"/>
          </a:xfrm>
          <a:prstGeom prst="rect">
            <a:avLst/>
          </a:prstGeom>
        </p:spPr>
      </p:pic>
      <p:pic>
        <p:nvPicPr>
          <p:cNvPr id="8" name="Picture 7" descr="24satellite.jpg"/>
          <p:cNvPicPr>
            <a:picLocks noChangeAspect="1"/>
          </p:cNvPicPr>
          <p:nvPr/>
        </p:nvPicPr>
        <p:blipFill>
          <a:blip r:embed="rId3"/>
          <a:stretch>
            <a:fillRect/>
          </a:stretch>
        </p:blipFill>
        <p:spPr>
          <a:xfrm>
            <a:off x="7162800" y="2362200"/>
            <a:ext cx="2381250" cy="2333625"/>
          </a:xfrm>
          <a:prstGeom prst="rect">
            <a:avLst/>
          </a:prstGeom>
        </p:spPr>
      </p:pic>
      <p:sp>
        <p:nvSpPr>
          <p:cNvPr id="11" name="TextBox 10"/>
          <p:cNvSpPr txBox="1"/>
          <p:nvPr/>
        </p:nvSpPr>
        <p:spPr>
          <a:xfrm>
            <a:off x="8901450" y="5117068"/>
            <a:ext cx="2223750" cy="369332"/>
          </a:xfrm>
          <a:prstGeom prst="rect">
            <a:avLst/>
          </a:prstGeom>
          <a:noFill/>
        </p:spPr>
        <p:txBody>
          <a:bodyPr wrap="none" rtlCol="0">
            <a:spAutoFit/>
          </a:bodyPr>
          <a:lstStyle/>
          <a:p>
            <a:r>
              <a:rPr lang="en-US" b="1" i="1" dirty="0" smtClean="0"/>
              <a:t>dr. </a:t>
            </a:r>
            <a:r>
              <a:rPr lang="en-US" b="1" i="1" dirty="0" err="1" smtClean="0"/>
              <a:t>Mircea</a:t>
            </a:r>
            <a:r>
              <a:rPr lang="en-US" b="1" i="1" dirty="0" smtClean="0"/>
              <a:t> </a:t>
            </a:r>
            <a:r>
              <a:rPr lang="en-US" b="1" i="1" dirty="0" err="1" smtClean="0"/>
              <a:t>Bulinski</a:t>
            </a:r>
            <a:endParaRPr lang="en-US" b="1" i="1" dirty="0"/>
          </a:p>
        </p:txBody>
      </p:sp>
      <p:pic>
        <p:nvPicPr>
          <p:cNvPr id="12" name="Picture 4"/>
          <p:cNvPicPr>
            <a:picLocks noChangeAspect="1" noChangeArrowheads="1"/>
          </p:cNvPicPr>
          <p:nvPr/>
        </p:nvPicPr>
        <p:blipFill>
          <a:blip r:embed="rId4" cstate="print"/>
          <a:srcRect/>
          <a:stretch>
            <a:fillRect/>
          </a:stretch>
        </p:blipFill>
        <p:spPr bwMode="auto">
          <a:xfrm>
            <a:off x="609600" y="3352800"/>
            <a:ext cx="1524000" cy="1863318"/>
          </a:xfrm>
          <a:prstGeom prst="rect">
            <a:avLst/>
          </a:prstGeom>
          <a:noFill/>
          <a:ln w="9525">
            <a:noFill/>
            <a:round/>
            <a:headEnd/>
            <a:tailEnd/>
          </a:ln>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6" name="Rounded Rectangle 5"/>
          <p:cNvSpPr/>
          <p:nvPr/>
        </p:nvSpPr>
        <p:spPr>
          <a:xfrm>
            <a:off x="3276600" y="838200"/>
            <a:ext cx="84582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sz="3175" b="1" dirty="0" smtClean="0">
                <a:solidFill>
                  <a:srgbClr val="C00000"/>
                </a:solidFill>
              </a:rPr>
              <a:t>INTRODUCTION </a:t>
            </a:r>
            <a:r>
              <a:rPr lang="en-US" b="1" dirty="0" smtClean="0">
                <a:solidFill>
                  <a:srgbClr val="00B0F0"/>
                </a:solidFill>
              </a:rPr>
              <a:t>Digital Maps and Geographical Coordinates</a:t>
            </a:r>
            <a:endParaRPr lang="ro-RO" b="1" dirty="0">
              <a:solidFill>
                <a:srgbClr val="C00000"/>
              </a:solidFill>
            </a:endParaRPr>
          </a:p>
          <a:p>
            <a:pPr>
              <a:defRPr/>
            </a:pPr>
            <a:endParaRPr lang="en-US" sz="2993" dirty="0">
              <a:solidFill>
                <a:srgbClr val="C00000"/>
              </a:solidFill>
            </a:endParaRPr>
          </a:p>
        </p:txBody>
      </p:sp>
      <p:pic>
        <p:nvPicPr>
          <p:cNvPr id="10" name="Picture 18"/>
          <p:cNvPicPr>
            <a:picLocks noChangeAspect="1" noChangeArrowheads="1"/>
          </p:cNvPicPr>
          <p:nvPr/>
        </p:nvPicPr>
        <p:blipFill>
          <a:blip r:embed="rId5"/>
          <a:srcRect/>
          <a:stretch>
            <a:fillRect/>
          </a:stretch>
        </p:blipFill>
        <p:spPr bwMode="auto">
          <a:xfrm>
            <a:off x="1600200" y="2895600"/>
            <a:ext cx="3248025" cy="3276600"/>
          </a:xfrm>
          <a:prstGeom prst="rect">
            <a:avLst/>
          </a:prstGeom>
          <a:noFill/>
          <a:ln w="9525">
            <a:noFill/>
            <a:miter lim="800000"/>
            <a:headEnd/>
            <a:tailEnd/>
          </a:ln>
          <a:effectLst/>
        </p:spPr>
      </p:pic>
      <p:pic>
        <p:nvPicPr>
          <p:cNvPr id="11" name="Picture 2" descr="C:\Users\Mircea\Desktop\Untitled.gif"/>
          <p:cNvPicPr>
            <a:picLocks noChangeAspect="1" noChangeArrowheads="1" noCrop="1"/>
          </p:cNvPicPr>
          <p:nvPr/>
        </p:nvPicPr>
        <p:blipFill>
          <a:blip r:embed="rId6"/>
          <a:srcRect/>
          <a:stretch>
            <a:fillRect/>
          </a:stretch>
        </p:blipFill>
        <p:spPr bwMode="auto">
          <a:xfrm>
            <a:off x="5867400" y="1828800"/>
            <a:ext cx="5952217" cy="4459186"/>
          </a:xfrm>
          <a:prstGeom prst="rect">
            <a:avLst/>
          </a:prstGeom>
          <a:noFill/>
        </p:spPr>
      </p:pic>
      <p:sp>
        <p:nvSpPr>
          <p:cNvPr id="12" name="Rectangle 11"/>
          <p:cNvSpPr/>
          <p:nvPr/>
        </p:nvSpPr>
        <p:spPr>
          <a:xfrm>
            <a:off x="5638800" y="1676400"/>
            <a:ext cx="685800" cy="480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1353800" y="1676400"/>
            <a:ext cx="685800" cy="480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33400" y="1828800"/>
            <a:ext cx="5105400" cy="1477328"/>
          </a:xfrm>
          <a:prstGeom prst="rect">
            <a:avLst/>
          </a:prstGeom>
        </p:spPr>
        <p:txBody>
          <a:bodyPr wrap="square">
            <a:spAutoFit/>
          </a:bodyPr>
          <a:lstStyle/>
          <a:p>
            <a:pPr algn="just"/>
            <a:r>
              <a:rPr lang="en-US" i="1" dirty="0" smtClean="0">
                <a:solidFill>
                  <a:srgbClr val="7030A0"/>
                </a:solidFill>
                <a:latin typeface="Times New Roman"/>
              </a:rPr>
              <a:t>The </a:t>
            </a:r>
            <a:r>
              <a:rPr lang="en-US" b="1" i="1" dirty="0" smtClean="0">
                <a:solidFill>
                  <a:srgbClr val="7030A0"/>
                </a:solidFill>
                <a:latin typeface="Times New Roman"/>
              </a:rPr>
              <a:t>trajectory</a:t>
            </a:r>
            <a:r>
              <a:rPr lang="en-US" i="1" dirty="0" smtClean="0">
                <a:solidFill>
                  <a:srgbClr val="7030A0"/>
                </a:solidFill>
                <a:latin typeface="Times New Roman"/>
              </a:rPr>
              <a:t> of a point in time, P(t) can be described by the function P(x(t),y(t),z(t)). </a:t>
            </a:r>
          </a:p>
          <a:p>
            <a:pPr algn="just"/>
            <a:r>
              <a:rPr lang="en-US" i="1" dirty="0" smtClean="0">
                <a:solidFill>
                  <a:srgbClr val="7030A0"/>
                </a:solidFill>
                <a:latin typeface="Times New Roman"/>
              </a:rPr>
              <a:t>x (t) - </a:t>
            </a:r>
            <a:r>
              <a:rPr lang="en-US" b="1" i="1" dirty="0" smtClean="0">
                <a:solidFill>
                  <a:srgbClr val="7030A0"/>
                </a:solidFill>
                <a:latin typeface="Times New Roman"/>
              </a:rPr>
              <a:t>time series (…phase space)</a:t>
            </a:r>
          </a:p>
          <a:p>
            <a:pPr algn="just"/>
            <a:endParaRPr lang="en-US" b="1" i="1" dirty="0" smtClean="0">
              <a:solidFill>
                <a:srgbClr val="FF0000"/>
              </a:solidFill>
              <a:latin typeface="Times New Roman"/>
            </a:endParaRPr>
          </a:p>
          <a:p>
            <a:pPr algn="just"/>
            <a:endParaRPr lang="en-US" b="1" i="1" dirty="0" smtClean="0">
              <a:solidFill>
                <a:srgbClr val="FF0000"/>
              </a:solidFill>
              <a:latin typeface="Times New Roman"/>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pic>
        <p:nvPicPr>
          <p:cNvPr id="6" name="Picture 5"/>
          <p:cNvPicPr>
            <a:picLocks noChangeAspect="1" noChangeArrowheads="1"/>
          </p:cNvPicPr>
          <p:nvPr/>
        </p:nvPicPr>
        <p:blipFill>
          <a:blip r:embed="rId5"/>
          <a:srcRect/>
          <a:stretch>
            <a:fillRect/>
          </a:stretch>
        </p:blipFill>
        <p:spPr bwMode="auto">
          <a:xfrm>
            <a:off x="1657350" y="2971800"/>
            <a:ext cx="8705850" cy="3658771"/>
          </a:xfrm>
          <a:prstGeom prst="rect">
            <a:avLst/>
          </a:prstGeom>
          <a:noFill/>
          <a:ln w="9525">
            <a:noFill/>
            <a:miter lim="800000"/>
            <a:headEnd/>
            <a:tailEnd/>
          </a:ln>
          <a:effectLst/>
        </p:spPr>
      </p:pic>
      <p:sp>
        <p:nvSpPr>
          <p:cNvPr id="7" name="Rectangle 6"/>
          <p:cNvSpPr/>
          <p:nvPr/>
        </p:nvSpPr>
        <p:spPr>
          <a:xfrm>
            <a:off x="533400" y="1771471"/>
            <a:ext cx="10972800" cy="1200329"/>
          </a:xfrm>
          <a:prstGeom prst="rect">
            <a:avLst/>
          </a:prstGeom>
        </p:spPr>
        <p:txBody>
          <a:bodyPr wrap="square">
            <a:spAutoFit/>
          </a:bodyPr>
          <a:lstStyle/>
          <a:p>
            <a:pPr algn="just"/>
            <a:r>
              <a:rPr lang="en-US" dirty="0" smtClean="0">
                <a:latin typeface="Times New Roman"/>
              </a:rPr>
              <a:t>	For bodies (</a:t>
            </a:r>
            <a:r>
              <a:rPr lang="en-US" b="1" i="1" dirty="0" smtClean="0">
                <a:latin typeface="Times New Roman"/>
              </a:rPr>
              <a:t>points of interest</a:t>
            </a:r>
            <a:r>
              <a:rPr lang="en-US" dirty="0" smtClean="0">
                <a:latin typeface="Times New Roman"/>
              </a:rPr>
              <a:t>) that are on the earth's surface we use a </a:t>
            </a:r>
            <a:r>
              <a:rPr lang="en-US" b="1" dirty="0" smtClean="0">
                <a:solidFill>
                  <a:srgbClr val="FF0000"/>
                </a:solidFill>
                <a:latin typeface="Times New Roman"/>
              </a:rPr>
              <a:t>geographical coordinate system</a:t>
            </a:r>
            <a:r>
              <a:rPr lang="en-US" dirty="0" smtClean="0">
                <a:latin typeface="Times New Roman"/>
              </a:rPr>
              <a:t>, </a:t>
            </a:r>
            <a:r>
              <a:rPr lang="en-US" i="1" dirty="0" smtClean="0">
                <a:solidFill>
                  <a:srgbClr val="FF0000"/>
                </a:solidFill>
                <a:latin typeface="Times New Roman"/>
              </a:rPr>
              <a:t>using angular coordinates</a:t>
            </a:r>
            <a:r>
              <a:rPr lang="en-US" dirty="0" smtClean="0">
                <a:latin typeface="Times New Roman"/>
              </a:rPr>
              <a:t>, </a:t>
            </a:r>
            <a:r>
              <a:rPr lang="en-US" b="1" dirty="0" smtClean="0">
                <a:solidFill>
                  <a:srgbClr val="0070C0"/>
                </a:solidFill>
                <a:latin typeface="Times New Roman"/>
              </a:rPr>
              <a:t>latitude</a:t>
            </a:r>
            <a:r>
              <a:rPr lang="en-US" dirty="0" smtClean="0">
                <a:latin typeface="Times New Roman"/>
              </a:rPr>
              <a:t> (</a:t>
            </a:r>
            <a:r>
              <a:rPr lang="vi-VN" b="1" i="1" dirty="0" smtClean="0">
                <a:solidFill>
                  <a:srgbClr val="C00000"/>
                </a:solidFill>
                <a:latin typeface="Times New Roman"/>
                <a:sym typeface="Symbol"/>
              </a:rPr>
              <a:t></a:t>
            </a:r>
            <a:r>
              <a:rPr lang="en-US" b="1" dirty="0" smtClean="0">
                <a:solidFill>
                  <a:srgbClr val="C00000"/>
                </a:solidFill>
                <a:latin typeface="Times New Roman"/>
              </a:rPr>
              <a:t> - North or South</a:t>
            </a:r>
            <a:r>
              <a:rPr lang="en-US" dirty="0" smtClean="0">
                <a:latin typeface="Times New Roman"/>
              </a:rPr>
              <a:t>) and </a:t>
            </a:r>
            <a:r>
              <a:rPr lang="en-US" b="1" dirty="0" smtClean="0">
                <a:solidFill>
                  <a:srgbClr val="0070C0"/>
                </a:solidFill>
                <a:latin typeface="Times New Roman"/>
              </a:rPr>
              <a:t>longitude</a:t>
            </a:r>
            <a:r>
              <a:rPr lang="en-US" dirty="0" smtClean="0">
                <a:latin typeface="Times New Roman"/>
              </a:rPr>
              <a:t> (</a:t>
            </a:r>
            <a:r>
              <a:rPr lang="vi-VN" b="1" i="1" dirty="0" smtClean="0">
                <a:solidFill>
                  <a:srgbClr val="C00000"/>
                </a:solidFill>
                <a:latin typeface="Times New Roman"/>
                <a:sym typeface="Symbol"/>
              </a:rPr>
              <a:t></a:t>
            </a:r>
            <a:r>
              <a:rPr lang="en-US" b="1" dirty="0" smtClean="0">
                <a:solidFill>
                  <a:srgbClr val="C00000"/>
                </a:solidFill>
                <a:latin typeface="Times New Roman"/>
              </a:rPr>
              <a:t> - East or West</a:t>
            </a:r>
            <a:r>
              <a:rPr lang="en-US" dirty="0" smtClean="0">
                <a:latin typeface="Times New Roman"/>
              </a:rPr>
              <a:t>) and the </a:t>
            </a:r>
            <a:r>
              <a:rPr lang="en-US" b="1" dirty="0" smtClean="0">
                <a:solidFill>
                  <a:srgbClr val="0070C0"/>
                </a:solidFill>
                <a:latin typeface="Times New Roman"/>
              </a:rPr>
              <a:t>height</a:t>
            </a:r>
            <a:r>
              <a:rPr lang="en-US" dirty="0" smtClean="0">
                <a:latin typeface="Times New Roman"/>
              </a:rPr>
              <a:t> </a:t>
            </a:r>
            <a:r>
              <a:rPr lang="en-US" b="1" i="1" dirty="0" smtClean="0">
                <a:solidFill>
                  <a:srgbClr val="C00000"/>
                </a:solidFill>
                <a:latin typeface="Times New Roman"/>
              </a:rPr>
              <a:t>h</a:t>
            </a:r>
            <a:r>
              <a:rPr lang="en-US" dirty="0" smtClean="0">
                <a:latin typeface="Times New Roman"/>
              </a:rPr>
              <a:t> from the </a:t>
            </a:r>
            <a:r>
              <a:rPr lang="en-US" b="1" i="1" dirty="0" smtClean="0">
                <a:solidFill>
                  <a:srgbClr val="FF0000"/>
                </a:solidFill>
                <a:latin typeface="Times New Roman"/>
              </a:rPr>
              <a:t>reference globe surfaces </a:t>
            </a:r>
            <a:r>
              <a:rPr lang="en-US" i="1" dirty="0" smtClean="0">
                <a:solidFill>
                  <a:srgbClr val="FF0000"/>
                </a:solidFill>
                <a:latin typeface="Times New Roman"/>
              </a:rPr>
              <a:t>(the abstract body which by convention defines the surface of the Earth with zero height, elevation - more generally a spheroid)</a:t>
            </a:r>
            <a:r>
              <a:rPr lang="en-US" dirty="0" smtClean="0">
                <a:latin typeface="Times New Roman"/>
              </a:rPr>
              <a:t>. </a:t>
            </a:r>
          </a:p>
        </p:txBody>
      </p:sp>
      <p:sp>
        <p:nvSpPr>
          <p:cNvPr id="8" name="Rectangle 7"/>
          <p:cNvSpPr/>
          <p:nvPr/>
        </p:nvSpPr>
        <p:spPr>
          <a:xfrm>
            <a:off x="838200" y="3124200"/>
            <a:ext cx="1601721" cy="369332"/>
          </a:xfrm>
          <a:prstGeom prst="rect">
            <a:avLst/>
          </a:prstGeom>
        </p:spPr>
        <p:txBody>
          <a:bodyPr wrap="none">
            <a:spAutoFit/>
          </a:bodyPr>
          <a:lstStyle/>
          <a:p>
            <a:r>
              <a:rPr lang="vi-VN" b="1" i="1" dirty="0" smtClean="0">
                <a:solidFill>
                  <a:srgbClr val="7030A0"/>
                </a:solidFill>
                <a:latin typeface="Times New Roman"/>
                <a:sym typeface="Symbol"/>
              </a:rPr>
              <a:t>LONGITUDE </a:t>
            </a:r>
            <a:endParaRPr lang="en-US" dirty="0"/>
          </a:p>
        </p:txBody>
      </p:sp>
      <p:sp>
        <p:nvSpPr>
          <p:cNvPr id="9" name="Rectangle 8"/>
          <p:cNvSpPr/>
          <p:nvPr/>
        </p:nvSpPr>
        <p:spPr>
          <a:xfrm>
            <a:off x="9601200" y="3124200"/>
            <a:ext cx="1383777" cy="369332"/>
          </a:xfrm>
          <a:prstGeom prst="rect">
            <a:avLst/>
          </a:prstGeom>
        </p:spPr>
        <p:txBody>
          <a:bodyPr wrap="none">
            <a:spAutoFit/>
          </a:bodyPr>
          <a:lstStyle/>
          <a:p>
            <a:r>
              <a:rPr lang="vi-VN" b="1" i="1" dirty="0" smtClean="0">
                <a:solidFill>
                  <a:srgbClr val="7030A0"/>
                </a:solidFill>
                <a:latin typeface="Times New Roman"/>
              </a:rPr>
              <a:t>LATITUDE </a:t>
            </a:r>
            <a:endParaRPr lang="en-US" dirty="0"/>
          </a:p>
        </p:txBody>
      </p:sp>
      <p:sp>
        <p:nvSpPr>
          <p:cNvPr id="10" name="Rounded Rectangle 9"/>
          <p:cNvSpPr/>
          <p:nvPr/>
        </p:nvSpPr>
        <p:spPr>
          <a:xfrm>
            <a:off x="5181600" y="914400"/>
            <a:ext cx="65532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Geographical Coordinates </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pic>
        <p:nvPicPr>
          <p:cNvPr id="6" name="Picture 5"/>
          <p:cNvPicPr>
            <a:picLocks noChangeAspect="1" noChangeArrowheads="1"/>
          </p:cNvPicPr>
          <p:nvPr/>
        </p:nvPicPr>
        <p:blipFill>
          <a:blip r:embed="rId5"/>
          <a:srcRect/>
          <a:stretch>
            <a:fillRect/>
          </a:stretch>
        </p:blipFill>
        <p:spPr bwMode="auto">
          <a:xfrm>
            <a:off x="1657350" y="2971800"/>
            <a:ext cx="8705850" cy="3658771"/>
          </a:xfrm>
          <a:prstGeom prst="rect">
            <a:avLst/>
          </a:prstGeom>
          <a:noFill/>
          <a:ln w="9525">
            <a:noFill/>
            <a:miter lim="800000"/>
            <a:headEnd/>
            <a:tailEnd/>
          </a:ln>
          <a:effectLst/>
        </p:spPr>
      </p:pic>
      <p:sp>
        <p:nvSpPr>
          <p:cNvPr id="7" name="Rectangle 6"/>
          <p:cNvSpPr/>
          <p:nvPr/>
        </p:nvSpPr>
        <p:spPr>
          <a:xfrm>
            <a:off x="533400" y="1600201"/>
            <a:ext cx="11201400" cy="1446550"/>
          </a:xfrm>
          <a:prstGeom prst="rect">
            <a:avLst/>
          </a:prstGeom>
        </p:spPr>
        <p:txBody>
          <a:bodyPr wrap="square">
            <a:spAutoFit/>
          </a:bodyPr>
          <a:lstStyle/>
          <a:p>
            <a:pPr algn="just"/>
            <a:r>
              <a:rPr lang="en-US" b="1" i="1" dirty="0" smtClean="0">
                <a:latin typeface="Times New Roman"/>
              </a:rPr>
              <a:t>Angular coordinates are actually the </a:t>
            </a:r>
            <a:r>
              <a:rPr lang="en-US" b="1" i="1" dirty="0" smtClean="0">
                <a:solidFill>
                  <a:srgbClr val="FF0000"/>
                </a:solidFill>
                <a:latin typeface="Times New Roman"/>
              </a:rPr>
              <a:t>angles</a:t>
            </a:r>
            <a:r>
              <a:rPr lang="en-US" b="1" i="1" dirty="0" smtClean="0">
                <a:latin typeface="Times New Roman"/>
              </a:rPr>
              <a:t> (</a:t>
            </a:r>
            <a:r>
              <a:rPr lang="en-US" b="1" i="1" dirty="0" smtClean="0">
                <a:solidFill>
                  <a:srgbClr val="C00000"/>
                </a:solidFill>
                <a:latin typeface="Times New Roman"/>
              </a:rPr>
              <a:t>measured in degrees</a:t>
            </a:r>
            <a:r>
              <a:rPr lang="en-US" b="1" i="1" dirty="0" smtClean="0">
                <a:latin typeface="Times New Roman"/>
              </a:rPr>
              <a:t>) that make the ray (vector) originated in the center of the frame of reference (the center of the Earth) pointing to the P point with the two planes: </a:t>
            </a:r>
            <a:r>
              <a:rPr lang="en-US" b="1" i="1" dirty="0" smtClean="0">
                <a:solidFill>
                  <a:srgbClr val="0070C0"/>
                </a:solidFill>
                <a:latin typeface="Times New Roman"/>
              </a:rPr>
              <a:t>with the plane of the equator</a:t>
            </a:r>
            <a:r>
              <a:rPr lang="en-US" b="1" i="1" dirty="0" smtClean="0">
                <a:latin typeface="Times New Roman"/>
              </a:rPr>
              <a:t> - defining the </a:t>
            </a:r>
            <a:r>
              <a:rPr lang="vi-VN" b="1" i="1" dirty="0" smtClean="0">
                <a:solidFill>
                  <a:srgbClr val="C00000"/>
                </a:solidFill>
                <a:latin typeface="Times New Roman"/>
              </a:rPr>
              <a:t>latitud</a:t>
            </a:r>
            <a:r>
              <a:rPr lang="en-US" b="1" i="1" dirty="0" smtClean="0">
                <a:solidFill>
                  <a:srgbClr val="C00000"/>
                </a:solidFill>
                <a:latin typeface="Times New Roman"/>
              </a:rPr>
              <a:t>e</a:t>
            </a:r>
            <a:r>
              <a:rPr lang="vi-VN" b="1" i="1" dirty="0" smtClean="0">
                <a:solidFill>
                  <a:srgbClr val="C00000"/>
                </a:solidFill>
                <a:latin typeface="Times New Roman"/>
              </a:rPr>
              <a:t> (</a:t>
            </a:r>
            <a:r>
              <a:rPr lang="vi-VN" b="1" i="1" dirty="0" smtClean="0">
                <a:solidFill>
                  <a:srgbClr val="C00000"/>
                </a:solidFill>
                <a:latin typeface="Times New Roman"/>
                <a:sym typeface="Symbol"/>
              </a:rPr>
              <a:t>), </a:t>
            </a:r>
            <a:r>
              <a:rPr lang="en-US" b="1" i="1" dirty="0" smtClean="0">
                <a:latin typeface="Times New Roman"/>
              </a:rPr>
              <a:t>), and the Greenwich plane (! ...) defining the </a:t>
            </a:r>
            <a:r>
              <a:rPr lang="vi-VN" b="1" i="1" dirty="0" smtClean="0">
                <a:solidFill>
                  <a:srgbClr val="C00000"/>
                </a:solidFill>
                <a:latin typeface="Times New Roman"/>
                <a:sym typeface="Symbol"/>
              </a:rPr>
              <a:t>longitude ()</a:t>
            </a:r>
            <a:r>
              <a:rPr lang="en-US" b="1" i="1" dirty="0" smtClean="0">
                <a:latin typeface="Times New Roman"/>
              </a:rPr>
              <a:t>. </a:t>
            </a:r>
            <a:r>
              <a:rPr lang="en-US" b="1" i="1" dirty="0" smtClean="0">
                <a:solidFill>
                  <a:srgbClr val="FF0000"/>
                </a:solidFill>
                <a:latin typeface="Times New Roman"/>
              </a:rPr>
              <a:t>The globe is divided into 180° latitude (between 0° and </a:t>
            </a:r>
            <a:r>
              <a:rPr lang="vi-VN" b="1" i="1" dirty="0" smtClean="0">
                <a:solidFill>
                  <a:srgbClr val="FF0000"/>
                </a:solidFill>
                <a:latin typeface="Times New Roman"/>
                <a:sym typeface="Symbol"/>
              </a:rPr>
              <a:t>(N/S) 90°)</a:t>
            </a:r>
            <a:r>
              <a:rPr lang="en-US" b="1" i="1" dirty="0" smtClean="0">
                <a:solidFill>
                  <a:srgbClr val="FF0000"/>
                </a:solidFill>
                <a:latin typeface="Times New Roman"/>
              </a:rPr>
              <a:t>) and 360° longitude (between 0° and </a:t>
            </a:r>
            <a:r>
              <a:rPr lang="vi-VN" b="1" i="1" dirty="0" smtClean="0">
                <a:solidFill>
                  <a:srgbClr val="FF0000"/>
                </a:solidFill>
                <a:latin typeface="Times New Roman"/>
                <a:sym typeface="Symbol"/>
              </a:rPr>
              <a:t>(E/V) 180°). </a:t>
            </a:r>
            <a:r>
              <a:rPr lang="vi-VN" b="1" i="1" dirty="0" smtClean="0">
                <a:solidFill>
                  <a:srgbClr val="FF0000"/>
                </a:solidFill>
                <a:latin typeface="Times New Roman"/>
              </a:rPr>
              <a:t>	</a:t>
            </a:r>
            <a:endParaRPr lang="en-US" b="1" i="1" dirty="0" smtClean="0">
              <a:solidFill>
                <a:srgbClr val="FF0000"/>
              </a:solidFill>
              <a:latin typeface="Times New Roman"/>
            </a:endParaRPr>
          </a:p>
          <a:p>
            <a:pPr algn="ctr"/>
            <a:r>
              <a:rPr lang="en-US" sz="1600" dirty="0" smtClean="0">
                <a:latin typeface="Times New Roman"/>
              </a:rPr>
              <a:t>Angular coordinates can also be given in different formats more or less used over time.</a:t>
            </a:r>
            <a:endParaRPr lang="ro-RO" sz="1600" dirty="0" smtClean="0">
              <a:solidFill>
                <a:srgbClr val="FF0000"/>
              </a:solidFill>
              <a:latin typeface="Times New Roman"/>
            </a:endParaRPr>
          </a:p>
        </p:txBody>
      </p:sp>
      <p:sp>
        <p:nvSpPr>
          <p:cNvPr id="8" name="Rectangle 7"/>
          <p:cNvSpPr/>
          <p:nvPr/>
        </p:nvSpPr>
        <p:spPr>
          <a:xfrm>
            <a:off x="838200" y="3124200"/>
            <a:ext cx="1601721" cy="369332"/>
          </a:xfrm>
          <a:prstGeom prst="rect">
            <a:avLst/>
          </a:prstGeom>
        </p:spPr>
        <p:txBody>
          <a:bodyPr wrap="none">
            <a:spAutoFit/>
          </a:bodyPr>
          <a:lstStyle/>
          <a:p>
            <a:r>
              <a:rPr lang="vi-VN" b="1" i="1" dirty="0" smtClean="0">
                <a:solidFill>
                  <a:srgbClr val="7030A0"/>
                </a:solidFill>
                <a:latin typeface="Times New Roman"/>
                <a:sym typeface="Symbol"/>
              </a:rPr>
              <a:t>LONGITUDE </a:t>
            </a:r>
            <a:endParaRPr lang="en-US" dirty="0"/>
          </a:p>
        </p:txBody>
      </p:sp>
      <p:sp>
        <p:nvSpPr>
          <p:cNvPr id="9" name="Rectangle 8"/>
          <p:cNvSpPr/>
          <p:nvPr/>
        </p:nvSpPr>
        <p:spPr>
          <a:xfrm>
            <a:off x="9601200" y="3124200"/>
            <a:ext cx="1383777" cy="369332"/>
          </a:xfrm>
          <a:prstGeom prst="rect">
            <a:avLst/>
          </a:prstGeom>
        </p:spPr>
        <p:txBody>
          <a:bodyPr wrap="none">
            <a:spAutoFit/>
          </a:bodyPr>
          <a:lstStyle/>
          <a:p>
            <a:r>
              <a:rPr lang="vi-VN" b="1" i="1" dirty="0" smtClean="0">
                <a:solidFill>
                  <a:srgbClr val="7030A0"/>
                </a:solidFill>
                <a:latin typeface="Times New Roman"/>
              </a:rPr>
              <a:t>LATITUDE </a:t>
            </a:r>
            <a:endParaRPr lang="en-US" dirty="0"/>
          </a:p>
        </p:txBody>
      </p:sp>
      <p:sp>
        <p:nvSpPr>
          <p:cNvPr id="10" name="Rounded Rectangle 9"/>
          <p:cNvSpPr/>
          <p:nvPr/>
        </p:nvSpPr>
        <p:spPr>
          <a:xfrm>
            <a:off x="5181600" y="914400"/>
            <a:ext cx="65532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Geographical Coordinates </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pic>
        <p:nvPicPr>
          <p:cNvPr id="6" name="Picture 2"/>
          <p:cNvPicPr>
            <a:picLocks noChangeAspect="1" noChangeArrowheads="1"/>
          </p:cNvPicPr>
          <p:nvPr/>
        </p:nvPicPr>
        <p:blipFill>
          <a:blip r:embed="rId5"/>
          <a:srcRect/>
          <a:stretch>
            <a:fillRect/>
          </a:stretch>
        </p:blipFill>
        <p:spPr bwMode="auto">
          <a:xfrm>
            <a:off x="2057400" y="1828800"/>
            <a:ext cx="8048625" cy="4067175"/>
          </a:xfrm>
          <a:prstGeom prst="rect">
            <a:avLst/>
          </a:prstGeom>
          <a:noFill/>
          <a:ln w="9525">
            <a:noFill/>
            <a:miter lim="800000"/>
            <a:headEnd/>
            <a:tailEnd/>
          </a:ln>
          <a:effectLst/>
        </p:spPr>
      </p:pic>
      <p:sp>
        <p:nvSpPr>
          <p:cNvPr id="7" name="Rectangle 6"/>
          <p:cNvSpPr/>
          <p:nvPr/>
        </p:nvSpPr>
        <p:spPr>
          <a:xfrm>
            <a:off x="381000" y="1916668"/>
            <a:ext cx="1383777" cy="369332"/>
          </a:xfrm>
          <a:prstGeom prst="rect">
            <a:avLst/>
          </a:prstGeom>
        </p:spPr>
        <p:txBody>
          <a:bodyPr wrap="none">
            <a:spAutoFit/>
          </a:bodyPr>
          <a:lstStyle/>
          <a:p>
            <a:r>
              <a:rPr lang="vi-VN" b="1" i="1" dirty="0" smtClean="0">
                <a:solidFill>
                  <a:srgbClr val="7030A0"/>
                </a:solidFill>
                <a:latin typeface="Times New Roman"/>
              </a:rPr>
              <a:t>LATITUDE </a:t>
            </a:r>
            <a:endParaRPr lang="en-US" dirty="0"/>
          </a:p>
        </p:txBody>
      </p:sp>
      <p:sp>
        <p:nvSpPr>
          <p:cNvPr id="8" name="Rectangle 7"/>
          <p:cNvSpPr/>
          <p:nvPr/>
        </p:nvSpPr>
        <p:spPr>
          <a:xfrm>
            <a:off x="1143000" y="2754868"/>
            <a:ext cx="838691" cy="369332"/>
          </a:xfrm>
          <a:prstGeom prst="rect">
            <a:avLst/>
          </a:prstGeom>
        </p:spPr>
        <p:txBody>
          <a:bodyPr wrap="none">
            <a:spAutoFit/>
          </a:bodyPr>
          <a:lstStyle/>
          <a:p>
            <a:r>
              <a:rPr lang="en-US" b="1" i="1" dirty="0" smtClean="0">
                <a:solidFill>
                  <a:srgbClr val="0070C0"/>
                </a:solidFill>
                <a:latin typeface="Times New Roman"/>
              </a:rPr>
              <a:t>NORD</a:t>
            </a:r>
            <a:endParaRPr lang="en-US" dirty="0">
              <a:solidFill>
                <a:srgbClr val="0070C0"/>
              </a:solidFill>
            </a:endParaRPr>
          </a:p>
        </p:txBody>
      </p:sp>
      <p:sp>
        <p:nvSpPr>
          <p:cNvPr id="9" name="Rectangle 8"/>
          <p:cNvSpPr/>
          <p:nvPr/>
        </p:nvSpPr>
        <p:spPr>
          <a:xfrm>
            <a:off x="1295400" y="4507468"/>
            <a:ext cx="646331" cy="369332"/>
          </a:xfrm>
          <a:prstGeom prst="rect">
            <a:avLst/>
          </a:prstGeom>
        </p:spPr>
        <p:txBody>
          <a:bodyPr wrap="none">
            <a:spAutoFit/>
          </a:bodyPr>
          <a:lstStyle/>
          <a:p>
            <a:r>
              <a:rPr lang="en-US" b="1" i="1" dirty="0" smtClean="0">
                <a:solidFill>
                  <a:srgbClr val="0070C0"/>
                </a:solidFill>
                <a:latin typeface="Times New Roman"/>
              </a:rPr>
              <a:t>SUD</a:t>
            </a:r>
            <a:endParaRPr lang="en-US" dirty="0">
              <a:solidFill>
                <a:srgbClr val="0070C0"/>
              </a:solidFill>
            </a:endParaRPr>
          </a:p>
        </p:txBody>
      </p:sp>
      <p:sp>
        <p:nvSpPr>
          <p:cNvPr id="10" name="Rectangle 9"/>
          <p:cNvSpPr/>
          <p:nvPr/>
        </p:nvSpPr>
        <p:spPr>
          <a:xfrm>
            <a:off x="10058400" y="3059668"/>
            <a:ext cx="1922321" cy="646331"/>
          </a:xfrm>
          <a:prstGeom prst="rect">
            <a:avLst/>
          </a:prstGeom>
        </p:spPr>
        <p:txBody>
          <a:bodyPr wrap="none">
            <a:spAutoFit/>
          </a:bodyPr>
          <a:lstStyle/>
          <a:p>
            <a:pPr algn="ctr"/>
            <a:r>
              <a:rPr lang="en-US" b="1" i="1" dirty="0" smtClean="0">
                <a:solidFill>
                  <a:srgbClr val="FF0000"/>
                </a:solidFill>
                <a:latin typeface="Times New Roman"/>
              </a:rPr>
              <a:t>PARALLELS</a:t>
            </a:r>
          </a:p>
          <a:p>
            <a:pPr algn="ctr"/>
            <a:r>
              <a:rPr lang="en-US" b="1" i="1" dirty="0" smtClean="0">
                <a:solidFill>
                  <a:srgbClr val="FF0000"/>
                </a:solidFill>
                <a:latin typeface="Times New Roman"/>
              </a:rPr>
              <a:t>(constant latitude)</a:t>
            </a:r>
            <a:endParaRPr lang="en-US" dirty="0">
              <a:solidFill>
                <a:srgbClr val="FF0000"/>
              </a:solidFill>
            </a:endParaRPr>
          </a:p>
        </p:txBody>
      </p:sp>
      <p:cxnSp>
        <p:nvCxnSpPr>
          <p:cNvPr id="11" name="Straight Arrow Connector 10"/>
          <p:cNvCxnSpPr/>
          <p:nvPr/>
        </p:nvCxnSpPr>
        <p:spPr>
          <a:xfrm rot="10800000">
            <a:off x="9296400" y="3048001"/>
            <a:ext cx="1143000"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286000" y="6031468"/>
            <a:ext cx="2101857" cy="646331"/>
          </a:xfrm>
          <a:prstGeom prst="rect">
            <a:avLst/>
          </a:prstGeom>
        </p:spPr>
        <p:txBody>
          <a:bodyPr wrap="none">
            <a:spAutoFit/>
          </a:bodyPr>
          <a:lstStyle/>
          <a:p>
            <a:pPr algn="ctr"/>
            <a:r>
              <a:rPr lang="en-US" b="1" i="1" dirty="0" smtClean="0">
                <a:solidFill>
                  <a:srgbClr val="FF0000"/>
                </a:solidFill>
                <a:latin typeface="Times New Roman"/>
              </a:rPr>
              <a:t>MERIDIANS</a:t>
            </a:r>
          </a:p>
          <a:p>
            <a:pPr algn="ctr"/>
            <a:r>
              <a:rPr lang="en-US" b="1" i="1" dirty="0" smtClean="0">
                <a:solidFill>
                  <a:srgbClr val="FF0000"/>
                </a:solidFill>
                <a:latin typeface="Times New Roman"/>
              </a:rPr>
              <a:t>(constant longitude)</a:t>
            </a:r>
            <a:endParaRPr lang="en-US" dirty="0" smtClean="0">
              <a:solidFill>
                <a:srgbClr val="FF0000"/>
              </a:solidFill>
            </a:endParaRPr>
          </a:p>
        </p:txBody>
      </p:sp>
      <p:cxnSp>
        <p:nvCxnSpPr>
          <p:cNvPr id="13" name="Straight Arrow Connector 12"/>
          <p:cNvCxnSpPr/>
          <p:nvPr/>
        </p:nvCxnSpPr>
        <p:spPr>
          <a:xfrm rot="5400000" flipH="1" flipV="1">
            <a:off x="3009900" y="5523706"/>
            <a:ext cx="990600"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a:off x="9677400" y="6019800"/>
            <a:ext cx="1143000" cy="1588"/>
          </a:xfrm>
          <a:prstGeom prst="straightConnector1">
            <a:avLst/>
          </a:prstGeom>
          <a:ln w="3810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a:off x="1449388" y="2284412"/>
            <a:ext cx="760412" cy="1588"/>
          </a:xfrm>
          <a:prstGeom prst="straightConnector1">
            <a:avLst/>
          </a:prstGeom>
          <a:ln w="3810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5181600" y="914400"/>
            <a:ext cx="65532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Geographical Coordinates </a:t>
            </a:r>
            <a:endParaRPr lang="ro-RO" altLang="en-US" sz="2540" b="1" dirty="0">
              <a:solidFill>
                <a:srgbClr val="0070C0"/>
              </a:solidFill>
            </a:endParaRPr>
          </a:p>
          <a:p>
            <a:pPr>
              <a:defRPr/>
            </a:pPr>
            <a:endParaRPr lang="en-US" sz="2993" dirty="0">
              <a:solidFill>
                <a:srgbClr val="C00000"/>
              </a:solidFill>
            </a:endParaRPr>
          </a:p>
        </p:txBody>
      </p:sp>
      <p:sp>
        <p:nvSpPr>
          <p:cNvPr id="17" name="Rectangle 16"/>
          <p:cNvSpPr/>
          <p:nvPr/>
        </p:nvSpPr>
        <p:spPr>
          <a:xfrm>
            <a:off x="9601200" y="6031468"/>
            <a:ext cx="1601721" cy="369332"/>
          </a:xfrm>
          <a:prstGeom prst="rect">
            <a:avLst/>
          </a:prstGeom>
        </p:spPr>
        <p:txBody>
          <a:bodyPr wrap="none">
            <a:spAutoFit/>
          </a:bodyPr>
          <a:lstStyle/>
          <a:p>
            <a:r>
              <a:rPr lang="vi-VN" b="1" i="1" dirty="0" smtClean="0">
                <a:solidFill>
                  <a:srgbClr val="7030A0"/>
                </a:solidFill>
                <a:latin typeface="Times New Roman"/>
                <a:sym typeface="Symbol"/>
              </a:rPr>
              <a:t>LONGITUDE </a:t>
            </a:r>
            <a:endParaRPr lang="en-US" dirty="0"/>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6" name="Rectangle 5"/>
          <p:cNvSpPr/>
          <p:nvPr/>
        </p:nvSpPr>
        <p:spPr>
          <a:xfrm>
            <a:off x="762000" y="1848683"/>
            <a:ext cx="10972800" cy="1754326"/>
          </a:xfrm>
          <a:prstGeom prst="rect">
            <a:avLst/>
          </a:prstGeom>
        </p:spPr>
        <p:txBody>
          <a:bodyPr wrap="square">
            <a:spAutoFit/>
          </a:bodyPr>
          <a:lstStyle/>
          <a:p>
            <a:pPr algn="just"/>
            <a:r>
              <a:rPr lang="en-US" dirty="0" smtClean="0">
                <a:solidFill>
                  <a:srgbClr val="C00000"/>
                </a:solidFill>
                <a:latin typeface="Times New Roman"/>
              </a:rPr>
              <a:t>Angular coordinates can also be given in different formats </a:t>
            </a:r>
            <a:r>
              <a:rPr lang="en-US" dirty="0" smtClean="0">
                <a:latin typeface="Times New Roman"/>
              </a:rPr>
              <a:t>more or less used over time.</a:t>
            </a:r>
          </a:p>
          <a:p>
            <a:pPr algn="just"/>
            <a:endParaRPr lang="en-US" dirty="0" smtClean="0">
              <a:solidFill>
                <a:srgbClr val="C00000"/>
              </a:solidFill>
              <a:latin typeface="Times New Roman"/>
            </a:endParaRPr>
          </a:p>
          <a:p>
            <a:pPr algn="just"/>
            <a:r>
              <a:rPr lang="en-US" dirty="0" smtClean="0">
                <a:solidFill>
                  <a:srgbClr val="7030A0"/>
                </a:solidFill>
                <a:latin typeface="Times New Roman"/>
              </a:rPr>
              <a:t>The transformation of geographical coordinates expressed as </a:t>
            </a:r>
            <a:r>
              <a:rPr lang="en-US" b="1" dirty="0" smtClean="0">
                <a:solidFill>
                  <a:srgbClr val="7030A0"/>
                </a:solidFill>
                <a:latin typeface="Times New Roman"/>
              </a:rPr>
              <a:t>decimals degrades (DD) </a:t>
            </a:r>
            <a:r>
              <a:rPr lang="en-US" dirty="0" smtClean="0">
                <a:solidFill>
                  <a:srgbClr val="7030A0"/>
                </a:solidFill>
                <a:latin typeface="Times New Roman"/>
              </a:rPr>
              <a:t>into geographic coordinates expressed in </a:t>
            </a:r>
            <a:r>
              <a:rPr lang="en-US" b="1" dirty="0" smtClean="0">
                <a:solidFill>
                  <a:srgbClr val="7030A0"/>
                </a:solidFill>
                <a:latin typeface="Times New Roman"/>
              </a:rPr>
              <a:t>degrees, minutes and seconds (DMS) </a:t>
            </a:r>
            <a:r>
              <a:rPr lang="en-US" dirty="0" smtClean="0">
                <a:solidFill>
                  <a:srgbClr val="7030A0"/>
                </a:solidFill>
                <a:latin typeface="Times New Roman"/>
              </a:rPr>
              <a:t>is very simple. </a:t>
            </a:r>
            <a:r>
              <a:rPr lang="en-US" b="1" i="1" dirty="0" smtClean="0">
                <a:solidFill>
                  <a:srgbClr val="7030A0"/>
                </a:solidFill>
                <a:latin typeface="Times New Roman"/>
              </a:rPr>
              <a:t>Keep in mind that a degree has 60 minutes and a minute has 60 seconds.</a:t>
            </a:r>
          </a:p>
          <a:p>
            <a:pPr algn="just"/>
            <a:endParaRPr lang="en-US" dirty="0" smtClean="0">
              <a:solidFill>
                <a:srgbClr val="C00000"/>
              </a:solidFill>
              <a:latin typeface="Times New Roman"/>
            </a:endParaRPr>
          </a:p>
        </p:txBody>
      </p:sp>
      <p:sp>
        <p:nvSpPr>
          <p:cNvPr id="7" name="Rectangle 1"/>
          <p:cNvSpPr>
            <a:spLocks noChangeArrowheads="1"/>
          </p:cNvSpPr>
          <p:nvPr/>
        </p:nvSpPr>
        <p:spPr bwMode="auto">
          <a:xfrm>
            <a:off x="1066800" y="3505200"/>
            <a:ext cx="1005840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sz="2800" b="1" dirty="0" smtClean="0">
                <a:solidFill>
                  <a:srgbClr val="FF0000"/>
                </a:solidFill>
                <a:latin typeface="Times New Roman" pitchFamily="18" charset="0"/>
                <a:cs typeface="Times New Roman" pitchFamily="18" charset="0"/>
              </a:rPr>
              <a:t>Decimals Degrades  = </a:t>
            </a:r>
            <a:r>
              <a:rPr kumimoji="0" lang="en-US" sz="2800" b="1" i="0" u="none" strike="noStrike" cap="none" normalizeH="0" baseline="0" dirty="0" smtClean="0">
                <a:ln>
                  <a:noFill/>
                </a:ln>
                <a:solidFill>
                  <a:srgbClr val="FF0000"/>
                </a:solidFill>
                <a:effectLst/>
                <a:latin typeface="Times New Roman" pitchFamily="18" charset="0"/>
                <a:cs typeface="Times New Roman" pitchFamily="18" charset="0"/>
              </a:rPr>
              <a:t>Grades + Minutes</a:t>
            </a:r>
            <a:r>
              <a:rPr kumimoji="0" lang="en-US" sz="2800" b="1" i="0" u="none" strike="noStrike" cap="none" normalizeH="0" dirty="0" smtClean="0">
                <a:ln>
                  <a:noFill/>
                </a:ln>
                <a:solidFill>
                  <a:srgbClr val="FF0000"/>
                </a:solidFill>
                <a:effectLst/>
                <a:latin typeface="Times New Roman" pitchFamily="18" charset="0"/>
                <a:cs typeface="Times New Roman" pitchFamily="18" charset="0"/>
              </a:rPr>
              <a:t> </a:t>
            </a:r>
            <a:r>
              <a:rPr kumimoji="0" lang="en-US" sz="2800" b="1" i="0" u="none" strike="noStrike" cap="none" normalizeH="0" baseline="0" dirty="0" smtClean="0">
                <a:ln>
                  <a:noFill/>
                </a:ln>
                <a:solidFill>
                  <a:srgbClr val="FF0000"/>
                </a:solidFill>
                <a:effectLst/>
                <a:latin typeface="Times New Roman" pitchFamily="18" charset="0"/>
                <a:cs typeface="Times New Roman" pitchFamily="18" charset="0"/>
              </a:rPr>
              <a:t>/ 60 + </a:t>
            </a:r>
            <a:r>
              <a:rPr kumimoji="0" lang="en-US" sz="2800" b="1" i="0" u="none" strike="noStrike" cap="none" normalizeH="0" baseline="0" dirty="0" err="1" smtClean="0">
                <a:ln>
                  <a:noFill/>
                </a:ln>
                <a:solidFill>
                  <a:srgbClr val="FF0000"/>
                </a:solidFill>
                <a:effectLst/>
                <a:latin typeface="Times New Roman" pitchFamily="18" charset="0"/>
                <a:cs typeface="Times New Roman" pitchFamily="18" charset="0"/>
              </a:rPr>
              <a:t>Secunds</a:t>
            </a:r>
            <a:r>
              <a:rPr kumimoji="0" lang="en-US" sz="2800" b="1" i="0" u="none" strike="noStrike" cap="none" normalizeH="0" dirty="0" smtClean="0">
                <a:ln>
                  <a:noFill/>
                </a:ln>
                <a:solidFill>
                  <a:srgbClr val="FF0000"/>
                </a:solidFill>
                <a:effectLst/>
                <a:latin typeface="Times New Roman" pitchFamily="18" charset="0"/>
                <a:cs typeface="Times New Roman" pitchFamily="18" charset="0"/>
              </a:rPr>
              <a:t> / </a:t>
            </a:r>
            <a:r>
              <a:rPr kumimoji="0" lang="en-US" sz="2800" b="1" i="0" u="none" strike="noStrike" cap="none" normalizeH="0" baseline="0" dirty="0" smtClean="0">
                <a:ln>
                  <a:noFill/>
                </a:ln>
                <a:solidFill>
                  <a:srgbClr val="FF0000"/>
                </a:solidFill>
                <a:effectLst/>
                <a:latin typeface="Times New Roman" pitchFamily="18" charset="0"/>
                <a:cs typeface="Times New Roman" pitchFamily="18" charset="0"/>
              </a:rPr>
              <a:t>3600 </a:t>
            </a:r>
          </a:p>
        </p:txBody>
      </p:sp>
      <p:sp>
        <p:nvSpPr>
          <p:cNvPr id="8" name="Rectangle 7"/>
          <p:cNvSpPr/>
          <p:nvPr/>
        </p:nvSpPr>
        <p:spPr>
          <a:xfrm>
            <a:off x="533400" y="4648200"/>
            <a:ext cx="10972800" cy="1446550"/>
          </a:xfrm>
          <a:prstGeom prst="rect">
            <a:avLst/>
          </a:prstGeom>
        </p:spPr>
        <p:txBody>
          <a:bodyPr wrap="square">
            <a:spAutoFit/>
          </a:bodyPr>
          <a:lstStyle/>
          <a:p>
            <a:pPr algn="ctr"/>
            <a:r>
              <a:rPr lang="en-US" sz="3200" dirty="0" smtClean="0">
                <a:latin typeface="Times New Roman"/>
              </a:rPr>
              <a:t>For example transformation of a </a:t>
            </a:r>
          </a:p>
          <a:p>
            <a:pPr algn="ctr"/>
            <a:r>
              <a:rPr lang="en-US" sz="3200" b="1" i="1" dirty="0" smtClean="0">
                <a:latin typeface="Times New Roman"/>
              </a:rPr>
              <a:t>Latitude  </a:t>
            </a:r>
            <a:r>
              <a:rPr lang="it-IT" sz="3200" dirty="0" smtClean="0">
                <a:latin typeface="Times New Roman"/>
              </a:rPr>
              <a:t>45,587962º   (</a:t>
            </a:r>
            <a:r>
              <a:rPr lang="en-US" sz="3200" b="1" i="1" dirty="0" err="1" smtClean="0">
                <a:latin typeface="Times New Roman"/>
              </a:rPr>
              <a:t>expresed</a:t>
            </a:r>
            <a:r>
              <a:rPr lang="en-US" sz="3200" b="1" i="1" dirty="0" smtClean="0">
                <a:latin typeface="Times New Roman"/>
              </a:rPr>
              <a:t> in </a:t>
            </a:r>
            <a:r>
              <a:rPr lang="en-US" sz="3200" b="1" i="1" dirty="0" smtClean="0">
                <a:solidFill>
                  <a:srgbClr val="7030A0"/>
                </a:solidFill>
                <a:latin typeface="Times New Roman"/>
              </a:rPr>
              <a:t>decimals degrades</a:t>
            </a:r>
            <a:r>
              <a:rPr lang="en-US" sz="3200" b="1" i="1" dirty="0" smtClean="0">
                <a:latin typeface="Times New Roman"/>
              </a:rPr>
              <a:t>) </a:t>
            </a:r>
          </a:p>
          <a:p>
            <a:pPr algn="ctr"/>
            <a:r>
              <a:rPr lang="it-IT" sz="2400" b="1" i="1" dirty="0" smtClean="0">
                <a:latin typeface="Times New Roman"/>
              </a:rPr>
              <a:t>in </a:t>
            </a:r>
            <a:r>
              <a:rPr lang="en-US" sz="2400" b="1" i="1" dirty="0" smtClean="0">
                <a:solidFill>
                  <a:srgbClr val="7030A0"/>
                </a:solidFill>
                <a:latin typeface="Times New Roman"/>
              </a:rPr>
              <a:t>grades, minutes and seconds </a:t>
            </a:r>
            <a:r>
              <a:rPr lang="en-US" sz="2400" dirty="0" smtClean="0">
                <a:latin typeface="Times New Roman"/>
              </a:rPr>
              <a:t>	</a:t>
            </a:r>
            <a:endParaRPr lang="en-US" sz="2400" i="1" dirty="0" smtClean="0">
              <a:solidFill>
                <a:srgbClr val="7030A0"/>
              </a:solidFill>
              <a:latin typeface="Times New Roman"/>
            </a:endParaRPr>
          </a:p>
        </p:txBody>
      </p:sp>
      <p:sp>
        <p:nvSpPr>
          <p:cNvPr id="9" name="Rounded Rectangle 8"/>
          <p:cNvSpPr/>
          <p:nvPr/>
        </p:nvSpPr>
        <p:spPr>
          <a:xfrm>
            <a:off x="2362200" y="914400"/>
            <a:ext cx="93726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Transformation of Geographical Coordinates </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6" name="Rectangle 5"/>
          <p:cNvSpPr/>
          <p:nvPr/>
        </p:nvSpPr>
        <p:spPr>
          <a:xfrm>
            <a:off x="457200" y="4724400"/>
            <a:ext cx="10972800" cy="1631216"/>
          </a:xfrm>
          <a:prstGeom prst="rect">
            <a:avLst/>
          </a:prstGeom>
        </p:spPr>
        <p:txBody>
          <a:bodyPr wrap="square">
            <a:spAutoFit/>
          </a:bodyPr>
          <a:lstStyle/>
          <a:p>
            <a:pPr algn="just"/>
            <a:r>
              <a:rPr lang="it-IT" dirty="0" smtClean="0">
                <a:latin typeface="Times New Roman"/>
              </a:rPr>
              <a:t>So,  </a:t>
            </a:r>
            <a:r>
              <a:rPr lang="it-IT" sz="2800" b="1" i="1" dirty="0" smtClean="0">
                <a:latin typeface="Times New Roman"/>
              </a:rPr>
              <a:t>Latitude </a:t>
            </a:r>
            <a:r>
              <a:rPr lang="en-US" sz="2800" b="1" i="1" dirty="0" smtClean="0">
                <a:latin typeface="Times New Roman"/>
              </a:rPr>
              <a:t>in grades, minutes and seconds </a:t>
            </a:r>
            <a:r>
              <a:rPr lang="it-IT" dirty="0" smtClean="0">
                <a:latin typeface="Times New Roman"/>
              </a:rPr>
              <a:t>is: </a:t>
            </a:r>
          </a:p>
          <a:p>
            <a:pPr algn="just"/>
            <a:endParaRPr lang="it-IT" dirty="0" smtClean="0">
              <a:latin typeface="Times New Roman"/>
            </a:endParaRPr>
          </a:p>
          <a:p>
            <a:pPr algn="just"/>
            <a:endParaRPr lang="it-IT" dirty="0" smtClean="0">
              <a:latin typeface="Times New Roman"/>
            </a:endParaRPr>
          </a:p>
          <a:p>
            <a:pPr algn="just"/>
            <a:r>
              <a:rPr lang="it-IT" dirty="0" smtClean="0">
                <a:latin typeface="Times New Roman"/>
              </a:rPr>
              <a:t>	</a:t>
            </a:r>
          </a:p>
          <a:p>
            <a:pPr algn="just"/>
            <a:r>
              <a:rPr lang="en-US" i="1" dirty="0" smtClean="0">
                <a:solidFill>
                  <a:srgbClr val="7030A0"/>
                </a:solidFill>
                <a:latin typeface="Times New Roman"/>
              </a:rPr>
              <a:t>Similar to Longitude coordinates of a POI</a:t>
            </a:r>
          </a:p>
        </p:txBody>
      </p:sp>
      <p:sp>
        <p:nvSpPr>
          <p:cNvPr id="7" name="Rectangle 6"/>
          <p:cNvSpPr/>
          <p:nvPr/>
        </p:nvSpPr>
        <p:spPr>
          <a:xfrm>
            <a:off x="2971800" y="2286000"/>
            <a:ext cx="5979521" cy="646331"/>
          </a:xfrm>
          <a:prstGeom prst="rect">
            <a:avLst/>
          </a:prstGeom>
        </p:spPr>
        <p:txBody>
          <a:bodyPr wrap="none">
            <a:spAutoFit/>
          </a:bodyPr>
          <a:lstStyle/>
          <a:p>
            <a:pPr algn="ctr"/>
            <a:r>
              <a:rPr lang="it-IT" sz="3600" dirty="0" smtClean="0">
                <a:latin typeface="Times New Roman"/>
              </a:rPr>
              <a:t>45, 587962º = 45º + 0, 587962º</a:t>
            </a:r>
            <a:endParaRPr lang="en-US" sz="3600" dirty="0"/>
          </a:p>
        </p:txBody>
      </p:sp>
      <p:sp>
        <p:nvSpPr>
          <p:cNvPr id="8"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sp>
        <p:nvSpPr>
          <p:cNvPr id="9" name="Rounded Rectangle 8"/>
          <p:cNvSpPr/>
          <p:nvPr/>
        </p:nvSpPr>
        <p:spPr>
          <a:xfrm>
            <a:off x="6781800" y="2362200"/>
            <a:ext cx="2133600"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362200" y="2895600"/>
            <a:ext cx="7310014" cy="646331"/>
          </a:xfrm>
          <a:prstGeom prst="rect">
            <a:avLst/>
          </a:prstGeom>
        </p:spPr>
        <p:txBody>
          <a:bodyPr wrap="none">
            <a:spAutoFit/>
          </a:bodyPr>
          <a:lstStyle/>
          <a:p>
            <a:pPr algn="ctr"/>
            <a:r>
              <a:rPr lang="it-IT" sz="3600" dirty="0" smtClean="0">
                <a:latin typeface="Times New Roman"/>
              </a:rPr>
              <a:t>0, 587962º = 60×0, 587962’=35,2777’</a:t>
            </a:r>
          </a:p>
        </p:txBody>
      </p:sp>
      <p:sp>
        <p:nvSpPr>
          <p:cNvPr id="11" name="Rectangle 10"/>
          <p:cNvSpPr/>
          <p:nvPr/>
        </p:nvSpPr>
        <p:spPr>
          <a:xfrm>
            <a:off x="3505200" y="3429000"/>
            <a:ext cx="4905958" cy="646331"/>
          </a:xfrm>
          <a:prstGeom prst="rect">
            <a:avLst/>
          </a:prstGeom>
        </p:spPr>
        <p:txBody>
          <a:bodyPr wrap="none">
            <a:spAutoFit/>
          </a:bodyPr>
          <a:lstStyle/>
          <a:p>
            <a:pPr algn="ctr"/>
            <a:r>
              <a:rPr lang="it-IT" sz="3600" dirty="0" smtClean="0">
                <a:latin typeface="Times New Roman"/>
              </a:rPr>
              <a:t>35,2777’ = 35’ + 0, 2777’</a:t>
            </a:r>
          </a:p>
        </p:txBody>
      </p:sp>
      <p:sp>
        <p:nvSpPr>
          <p:cNvPr id="12" name="Rectangle 11"/>
          <p:cNvSpPr/>
          <p:nvPr/>
        </p:nvSpPr>
        <p:spPr>
          <a:xfrm>
            <a:off x="2590800" y="4001869"/>
            <a:ext cx="6718378" cy="646331"/>
          </a:xfrm>
          <a:prstGeom prst="rect">
            <a:avLst/>
          </a:prstGeom>
        </p:spPr>
        <p:txBody>
          <a:bodyPr wrap="none">
            <a:spAutoFit/>
          </a:bodyPr>
          <a:lstStyle/>
          <a:p>
            <a:pPr algn="just"/>
            <a:r>
              <a:rPr lang="it-IT" sz="3600" dirty="0" smtClean="0">
                <a:latin typeface="Times New Roman"/>
              </a:rPr>
              <a:t>0, 2777’ = 60×0, 2777’’= 16,6620’’</a:t>
            </a:r>
          </a:p>
        </p:txBody>
      </p:sp>
      <p:sp>
        <p:nvSpPr>
          <p:cNvPr id="13" name="Rounded Rectangle 12"/>
          <p:cNvSpPr/>
          <p:nvPr/>
        </p:nvSpPr>
        <p:spPr>
          <a:xfrm>
            <a:off x="2362200" y="2971800"/>
            <a:ext cx="2133600"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7924800" y="2971800"/>
            <a:ext cx="1828800" cy="4572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3505200" y="3505200"/>
            <a:ext cx="1828800" cy="4572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6629400" y="3505200"/>
            <a:ext cx="1828800" cy="457200"/>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2590800" y="4114800"/>
            <a:ext cx="1600200" cy="457200"/>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524000" y="5221069"/>
            <a:ext cx="8755795" cy="646331"/>
          </a:xfrm>
          <a:prstGeom prst="rect">
            <a:avLst/>
          </a:prstGeom>
        </p:spPr>
        <p:txBody>
          <a:bodyPr wrap="none">
            <a:spAutoFit/>
          </a:bodyPr>
          <a:lstStyle/>
          <a:p>
            <a:pPr algn="ctr"/>
            <a:r>
              <a:rPr lang="it-IT" sz="3600" dirty="0" smtClean="0">
                <a:latin typeface="Times New Roman"/>
              </a:rPr>
              <a:t>45,599987º = (45º35’16,6620’’) </a:t>
            </a:r>
            <a:r>
              <a:rPr lang="it-IT" sz="3600" dirty="0" smtClean="0">
                <a:latin typeface="Times New Roman"/>
                <a:sym typeface="Symbol"/>
              </a:rPr>
              <a:t> </a:t>
            </a:r>
            <a:r>
              <a:rPr lang="it-IT" sz="3600" dirty="0" smtClean="0">
                <a:latin typeface="Times New Roman"/>
              </a:rPr>
              <a:t>45º35’ 17’’</a:t>
            </a:r>
            <a:endParaRPr lang="en-US" sz="3600" dirty="0"/>
          </a:p>
        </p:txBody>
      </p:sp>
      <p:sp>
        <p:nvSpPr>
          <p:cNvPr id="19" name="Rectangle 18"/>
          <p:cNvSpPr/>
          <p:nvPr/>
        </p:nvSpPr>
        <p:spPr>
          <a:xfrm>
            <a:off x="381000" y="1838980"/>
            <a:ext cx="10972800" cy="523220"/>
          </a:xfrm>
          <a:prstGeom prst="rect">
            <a:avLst/>
          </a:prstGeom>
        </p:spPr>
        <p:txBody>
          <a:bodyPr wrap="square">
            <a:spAutoFit/>
          </a:bodyPr>
          <a:lstStyle/>
          <a:p>
            <a:pPr algn="ctr"/>
            <a:r>
              <a:rPr lang="en-US" sz="2800" b="1" i="1" dirty="0" smtClean="0">
                <a:latin typeface="Times New Roman"/>
              </a:rPr>
              <a:t>Latitude expressed in decimals degrades</a:t>
            </a:r>
            <a:endParaRPr lang="en-US" sz="2800" i="1" dirty="0" smtClean="0">
              <a:solidFill>
                <a:srgbClr val="7030A0"/>
              </a:solidFill>
              <a:latin typeface="Times New Roman"/>
            </a:endParaRPr>
          </a:p>
        </p:txBody>
      </p:sp>
      <p:sp>
        <p:nvSpPr>
          <p:cNvPr id="20" name="Rectangle 19"/>
          <p:cNvSpPr/>
          <p:nvPr/>
        </p:nvSpPr>
        <p:spPr>
          <a:xfrm>
            <a:off x="9296400" y="1752600"/>
            <a:ext cx="2514600" cy="584775"/>
          </a:xfrm>
          <a:prstGeom prst="rect">
            <a:avLst/>
          </a:prstGeom>
        </p:spPr>
        <p:txBody>
          <a:bodyPr wrap="square">
            <a:spAutoFit/>
          </a:bodyPr>
          <a:lstStyle/>
          <a:p>
            <a:pPr algn="ctr"/>
            <a:r>
              <a:rPr lang="it-IT" sz="3200" dirty="0" smtClean="0">
                <a:solidFill>
                  <a:srgbClr val="7030A0"/>
                </a:solidFill>
                <a:latin typeface="Times New Roman"/>
              </a:rPr>
              <a:t>45,587962º</a:t>
            </a:r>
            <a:endParaRPr lang="en-US" sz="2400" i="1" dirty="0" smtClean="0">
              <a:solidFill>
                <a:srgbClr val="7030A0"/>
              </a:solidFill>
              <a:latin typeface="Times New Roman"/>
            </a:endParaRPr>
          </a:p>
        </p:txBody>
      </p:sp>
      <p:sp>
        <p:nvSpPr>
          <p:cNvPr id="21" name="Rectangle 20"/>
          <p:cNvSpPr/>
          <p:nvPr/>
        </p:nvSpPr>
        <p:spPr>
          <a:xfrm>
            <a:off x="9448800" y="5791200"/>
            <a:ext cx="2220928" cy="646331"/>
          </a:xfrm>
          <a:prstGeom prst="rect">
            <a:avLst/>
          </a:prstGeom>
        </p:spPr>
        <p:txBody>
          <a:bodyPr wrap="none">
            <a:spAutoFit/>
          </a:bodyPr>
          <a:lstStyle/>
          <a:p>
            <a:pPr algn="ctr"/>
            <a:r>
              <a:rPr lang="it-IT" sz="3600" dirty="0" smtClean="0">
                <a:solidFill>
                  <a:srgbClr val="7030A0"/>
                </a:solidFill>
                <a:latin typeface="Times New Roman"/>
              </a:rPr>
              <a:t>45º35’ 17’’</a:t>
            </a:r>
            <a:endParaRPr lang="en-US" sz="3600" dirty="0">
              <a:solidFill>
                <a:srgbClr val="7030A0"/>
              </a:solidFill>
            </a:endParaRPr>
          </a:p>
        </p:txBody>
      </p:sp>
      <p:grpSp>
        <p:nvGrpSpPr>
          <p:cNvPr id="22" name="Group 48"/>
          <p:cNvGrpSpPr/>
          <p:nvPr/>
        </p:nvGrpSpPr>
        <p:grpSpPr>
          <a:xfrm>
            <a:off x="457200" y="1752600"/>
            <a:ext cx="11353800" cy="4684931"/>
            <a:chOff x="457200" y="1752600"/>
            <a:chExt cx="11353800" cy="4684931"/>
          </a:xfrm>
        </p:grpSpPr>
        <p:sp>
          <p:nvSpPr>
            <p:cNvPr id="23" name="Rectangle 22"/>
            <p:cNvSpPr/>
            <p:nvPr/>
          </p:nvSpPr>
          <p:spPr>
            <a:xfrm>
              <a:off x="457200" y="4724400"/>
              <a:ext cx="10972800" cy="1631216"/>
            </a:xfrm>
            <a:prstGeom prst="rect">
              <a:avLst/>
            </a:prstGeom>
          </p:spPr>
          <p:txBody>
            <a:bodyPr wrap="square">
              <a:spAutoFit/>
            </a:bodyPr>
            <a:lstStyle/>
            <a:p>
              <a:pPr algn="just"/>
              <a:r>
                <a:rPr lang="it-IT" dirty="0" smtClean="0">
                  <a:latin typeface="Times New Roman"/>
                </a:rPr>
                <a:t>So,  </a:t>
              </a:r>
              <a:r>
                <a:rPr lang="it-IT" sz="2800" b="1" i="1" dirty="0" smtClean="0">
                  <a:latin typeface="Times New Roman"/>
                </a:rPr>
                <a:t>Latitude </a:t>
              </a:r>
              <a:r>
                <a:rPr lang="en-US" sz="2800" b="1" i="1" dirty="0" smtClean="0">
                  <a:latin typeface="Times New Roman"/>
                </a:rPr>
                <a:t>in grades, minutes and seconds </a:t>
              </a:r>
              <a:r>
                <a:rPr lang="it-IT" dirty="0" smtClean="0">
                  <a:latin typeface="Times New Roman"/>
                </a:rPr>
                <a:t>is: </a:t>
              </a:r>
            </a:p>
            <a:p>
              <a:pPr algn="just"/>
              <a:endParaRPr lang="it-IT" dirty="0" smtClean="0">
                <a:latin typeface="Times New Roman"/>
              </a:endParaRPr>
            </a:p>
            <a:p>
              <a:pPr algn="just"/>
              <a:endParaRPr lang="it-IT" dirty="0" smtClean="0">
                <a:latin typeface="Times New Roman"/>
              </a:endParaRPr>
            </a:p>
            <a:p>
              <a:pPr algn="just"/>
              <a:r>
                <a:rPr lang="it-IT" dirty="0" smtClean="0">
                  <a:latin typeface="Times New Roman"/>
                </a:rPr>
                <a:t>	</a:t>
              </a:r>
            </a:p>
            <a:p>
              <a:pPr algn="just"/>
              <a:r>
                <a:rPr lang="en-US" i="1" dirty="0" smtClean="0">
                  <a:solidFill>
                    <a:srgbClr val="7030A0"/>
                  </a:solidFill>
                  <a:latin typeface="Times New Roman"/>
                </a:rPr>
                <a:t>Similar to Longitude coordinates of a POI</a:t>
              </a:r>
            </a:p>
          </p:txBody>
        </p:sp>
        <p:sp>
          <p:nvSpPr>
            <p:cNvPr id="24" name="Rectangle 23"/>
            <p:cNvSpPr/>
            <p:nvPr/>
          </p:nvSpPr>
          <p:spPr>
            <a:xfrm>
              <a:off x="2971800" y="2286000"/>
              <a:ext cx="5979521" cy="646331"/>
            </a:xfrm>
            <a:prstGeom prst="rect">
              <a:avLst/>
            </a:prstGeom>
          </p:spPr>
          <p:txBody>
            <a:bodyPr wrap="none">
              <a:spAutoFit/>
            </a:bodyPr>
            <a:lstStyle/>
            <a:p>
              <a:pPr algn="ctr"/>
              <a:r>
                <a:rPr lang="it-IT" sz="3600" dirty="0" smtClean="0">
                  <a:latin typeface="Times New Roman"/>
                </a:rPr>
                <a:t>45, 587962º = 45º + 0, 587962º</a:t>
              </a:r>
              <a:endParaRPr lang="en-US" sz="3600" dirty="0"/>
            </a:p>
          </p:txBody>
        </p:sp>
        <p:sp>
          <p:nvSpPr>
            <p:cNvPr id="25" name="Rounded Rectangle 24"/>
            <p:cNvSpPr/>
            <p:nvPr/>
          </p:nvSpPr>
          <p:spPr>
            <a:xfrm>
              <a:off x="6781800" y="2362200"/>
              <a:ext cx="2133600"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2362200" y="2895600"/>
              <a:ext cx="7310014" cy="646331"/>
            </a:xfrm>
            <a:prstGeom prst="rect">
              <a:avLst/>
            </a:prstGeom>
          </p:spPr>
          <p:txBody>
            <a:bodyPr wrap="none">
              <a:spAutoFit/>
            </a:bodyPr>
            <a:lstStyle/>
            <a:p>
              <a:pPr algn="ctr"/>
              <a:r>
                <a:rPr lang="it-IT" sz="3600" dirty="0" smtClean="0">
                  <a:latin typeface="Times New Roman"/>
                </a:rPr>
                <a:t>0, 587962º = 60×0, 587962’=35,2777’</a:t>
              </a:r>
            </a:p>
          </p:txBody>
        </p:sp>
        <p:sp>
          <p:nvSpPr>
            <p:cNvPr id="27" name="Rectangle 26"/>
            <p:cNvSpPr/>
            <p:nvPr/>
          </p:nvSpPr>
          <p:spPr>
            <a:xfrm>
              <a:off x="3505200" y="3429000"/>
              <a:ext cx="4905958" cy="646331"/>
            </a:xfrm>
            <a:prstGeom prst="rect">
              <a:avLst/>
            </a:prstGeom>
          </p:spPr>
          <p:txBody>
            <a:bodyPr wrap="none">
              <a:spAutoFit/>
            </a:bodyPr>
            <a:lstStyle/>
            <a:p>
              <a:pPr algn="ctr"/>
              <a:r>
                <a:rPr lang="it-IT" sz="3600" dirty="0" smtClean="0">
                  <a:latin typeface="Times New Roman"/>
                </a:rPr>
                <a:t>35,2777’ = 35’ + 0, 2777’</a:t>
              </a:r>
            </a:p>
          </p:txBody>
        </p:sp>
        <p:sp>
          <p:nvSpPr>
            <p:cNvPr id="28" name="Rectangle 27"/>
            <p:cNvSpPr/>
            <p:nvPr/>
          </p:nvSpPr>
          <p:spPr>
            <a:xfrm>
              <a:off x="2590800" y="4001869"/>
              <a:ext cx="6718378" cy="646331"/>
            </a:xfrm>
            <a:prstGeom prst="rect">
              <a:avLst/>
            </a:prstGeom>
          </p:spPr>
          <p:txBody>
            <a:bodyPr wrap="none">
              <a:spAutoFit/>
            </a:bodyPr>
            <a:lstStyle/>
            <a:p>
              <a:pPr algn="just"/>
              <a:r>
                <a:rPr lang="it-IT" sz="3600" dirty="0" smtClean="0">
                  <a:latin typeface="Times New Roman"/>
                </a:rPr>
                <a:t>0, 2777’ = 60×0, 2777’’= 16,6620’’</a:t>
              </a:r>
            </a:p>
          </p:txBody>
        </p:sp>
        <p:sp>
          <p:nvSpPr>
            <p:cNvPr id="29" name="Rounded Rectangle 28"/>
            <p:cNvSpPr/>
            <p:nvPr/>
          </p:nvSpPr>
          <p:spPr>
            <a:xfrm>
              <a:off x="2362200" y="2971800"/>
              <a:ext cx="2133600"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p:cNvSpPr/>
            <p:nvPr/>
          </p:nvSpPr>
          <p:spPr>
            <a:xfrm>
              <a:off x="7924800" y="2971800"/>
              <a:ext cx="1828800" cy="4572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a:off x="3505200" y="3505200"/>
              <a:ext cx="1828800" cy="4572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6629400" y="3505200"/>
              <a:ext cx="1828800" cy="457200"/>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p:cNvSpPr/>
            <p:nvPr/>
          </p:nvSpPr>
          <p:spPr>
            <a:xfrm>
              <a:off x="2590800" y="4114800"/>
              <a:ext cx="1600200" cy="457200"/>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524000" y="5221069"/>
              <a:ext cx="8755795" cy="646331"/>
            </a:xfrm>
            <a:prstGeom prst="rect">
              <a:avLst/>
            </a:prstGeom>
          </p:spPr>
          <p:txBody>
            <a:bodyPr wrap="none">
              <a:spAutoFit/>
            </a:bodyPr>
            <a:lstStyle/>
            <a:p>
              <a:pPr algn="ctr"/>
              <a:r>
                <a:rPr lang="it-IT" sz="3600" dirty="0" smtClean="0">
                  <a:latin typeface="Times New Roman"/>
                </a:rPr>
                <a:t>45,599987º = (45º35’</a:t>
              </a:r>
              <a:r>
                <a:rPr lang="it-IT" sz="3600" dirty="0" smtClean="0">
                  <a:solidFill>
                    <a:srgbClr val="C00000"/>
                  </a:solidFill>
                  <a:latin typeface="Times New Roman"/>
                </a:rPr>
                <a:t>16,6620</a:t>
              </a:r>
              <a:r>
                <a:rPr lang="it-IT" sz="3600" dirty="0" smtClean="0">
                  <a:latin typeface="Times New Roman"/>
                </a:rPr>
                <a:t>’’) </a:t>
              </a:r>
              <a:r>
                <a:rPr lang="it-IT" sz="3600" dirty="0" smtClean="0">
                  <a:solidFill>
                    <a:srgbClr val="C00000"/>
                  </a:solidFill>
                  <a:latin typeface="Times New Roman"/>
                  <a:sym typeface="Symbol"/>
                </a:rPr>
                <a:t></a:t>
              </a:r>
              <a:r>
                <a:rPr lang="it-IT" sz="3600" dirty="0" smtClean="0">
                  <a:latin typeface="Times New Roman"/>
                  <a:sym typeface="Symbol"/>
                </a:rPr>
                <a:t> </a:t>
              </a:r>
              <a:r>
                <a:rPr lang="it-IT" sz="3600" dirty="0" smtClean="0">
                  <a:latin typeface="Times New Roman"/>
                </a:rPr>
                <a:t>45º35’ </a:t>
              </a:r>
              <a:r>
                <a:rPr lang="it-IT" sz="3600" dirty="0" smtClean="0">
                  <a:solidFill>
                    <a:srgbClr val="C00000"/>
                  </a:solidFill>
                  <a:latin typeface="Times New Roman"/>
                </a:rPr>
                <a:t>17</a:t>
              </a:r>
              <a:r>
                <a:rPr lang="it-IT" sz="3600" dirty="0" smtClean="0">
                  <a:latin typeface="Times New Roman"/>
                </a:rPr>
                <a:t>’’</a:t>
              </a:r>
              <a:endParaRPr lang="en-US" sz="3600" dirty="0"/>
            </a:p>
          </p:txBody>
        </p:sp>
        <p:sp>
          <p:nvSpPr>
            <p:cNvPr id="35" name="Rectangle 34"/>
            <p:cNvSpPr/>
            <p:nvPr/>
          </p:nvSpPr>
          <p:spPr>
            <a:xfrm>
              <a:off x="609600" y="1828800"/>
              <a:ext cx="10972800" cy="523220"/>
            </a:xfrm>
            <a:prstGeom prst="rect">
              <a:avLst/>
            </a:prstGeom>
          </p:spPr>
          <p:txBody>
            <a:bodyPr wrap="square">
              <a:spAutoFit/>
            </a:bodyPr>
            <a:lstStyle/>
            <a:p>
              <a:pPr algn="ctr"/>
              <a:r>
                <a:rPr lang="en-US" sz="2800" b="1" i="1" dirty="0" smtClean="0">
                  <a:latin typeface="Times New Roman"/>
                </a:rPr>
                <a:t>Latitude expressed in decimals degrades </a:t>
              </a:r>
              <a:r>
                <a:rPr lang="en-US" sz="2800" dirty="0" smtClean="0">
                  <a:latin typeface="Times New Roman"/>
                </a:rPr>
                <a:t>	</a:t>
              </a:r>
              <a:endParaRPr lang="en-US" sz="2800" i="1" dirty="0" smtClean="0">
                <a:solidFill>
                  <a:srgbClr val="7030A0"/>
                </a:solidFill>
                <a:latin typeface="Times New Roman"/>
              </a:endParaRPr>
            </a:p>
          </p:txBody>
        </p:sp>
        <p:sp>
          <p:nvSpPr>
            <p:cNvPr id="36" name="Rectangle 35"/>
            <p:cNvSpPr/>
            <p:nvPr/>
          </p:nvSpPr>
          <p:spPr>
            <a:xfrm>
              <a:off x="9296400" y="1752600"/>
              <a:ext cx="2514600" cy="584775"/>
            </a:xfrm>
            <a:prstGeom prst="rect">
              <a:avLst/>
            </a:prstGeom>
          </p:spPr>
          <p:txBody>
            <a:bodyPr wrap="square">
              <a:spAutoFit/>
            </a:bodyPr>
            <a:lstStyle/>
            <a:p>
              <a:pPr algn="ctr"/>
              <a:r>
                <a:rPr lang="it-IT" sz="3200" dirty="0" smtClean="0">
                  <a:solidFill>
                    <a:srgbClr val="7030A0"/>
                  </a:solidFill>
                  <a:latin typeface="Times New Roman"/>
                </a:rPr>
                <a:t>45,587962º</a:t>
              </a:r>
              <a:endParaRPr lang="en-US" sz="2400" i="1" dirty="0" smtClean="0">
                <a:solidFill>
                  <a:srgbClr val="7030A0"/>
                </a:solidFill>
                <a:latin typeface="Times New Roman"/>
              </a:endParaRPr>
            </a:p>
          </p:txBody>
        </p:sp>
        <p:sp>
          <p:nvSpPr>
            <p:cNvPr id="37" name="Rectangle 36"/>
            <p:cNvSpPr/>
            <p:nvPr/>
          </p:nvSpPr>
          <p:spPr>
            <a:xfrm>
              <a:off x="9437672" y="5791200"/>
              <a:ext cx="2220928" cy="646331"/>
            </a:xfrm>
            <a:prstGeom prst="rect">
              <a:avLst/>
            </a:prstGeom>
          </p:spPr>
          <p:txBody>
            <a:bodyPr wrap="none">
              <a:spAutoFit/>
            </a:bodyPr>
            <a:lstStyle/>
            <a:p>
              <a:pPr algn="ctr"/>
              <a:r>
                <a:rPr lang="it-IT" sz="3600" dirty="0" smtClean="0">
                  <a:solidFill>
                    <a:srgbClr val="7030A0"/>
                  </a:solidFill>
                  <a:latin typeface="Times New Roman"/>
                </a:rPr>
                <a:t>45º35’17’’</a:t>
              </a:r>
              <a:endParaRPr lang="en-US" sz="3600" dirty="0">
                <a:solidFill>
                  <a:srgbClr val="7030A0"/>
                </a:solidFill>
              </a:endParaRPr>
            </a:p>
          </p:txBody>
        </p:sp>
      </p:grpSp>
      <p:sp>
        <p:nvSpPr>
          <p:cNvPr id="38" name="Rounded Rectangle 37"/>
          <p:cNvSpPr/>
          <p:nvPr/>
        </p:nvSpPr>
        <p:spPr>
          <a:xfrm>
            <a:off x="2362200" y="914400"/>
            <a:ext cx="93726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Transformation of Geographical Coordinates </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nodeType="afterEffect">
                                  <p:stCondLst>
                                    <p:cond delay="0"/>
                                  </p:stCondLst>
                                  <p:childTnLst>
                                    <p:animEffect transition="out" filter="dissolve">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ssolve">
                                      <p:cBhvr>
                                        <p:cTn id="21" dur="500"/>
                                        <p:tgtEl>
                                          <p:spTgt spid="13"/>
                                        </p:tgtEl>
                                      </p:cBhvr>
                                    </p:animEffect>
                                  </p:childTnLst>
                                </p:cTn>
                              </p:par>
                            </p:childTnLst>
                          </p:cTn>
                        </p:par>
                        <p:par>
                          <p:cTn id="22" fill="hold">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childTnLst>
                          </p:cTn>
                        </p:par>
                        <p:par>
                          <p:cTn id="26" fill="hold">
                            <p:stCondLst>
                              <p:cond delay="1000"/>
                            </p:stCondLst>
                            <p:childTnLst>
                              <p:par>
                                <p:cTn id="27" presetID="9"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dissolv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dissolve">
                                      <p:cBhvr>
                                        <p:cTn id="34" dur="500"/>
                                        <p:tgtEl>
                                          <p:spTgt spid="15"/>
                                        </p:tgtEl>
                                      </p:cBhvr>
                                    </p:animEffect>
                                  </p:childTnLst>
                                </p:cTn>
                              </p:par>
                            </p:childTnLst>
                          </p:cTn>
                        </p:par>
                        <p:par>
                          <p:cTn id="35" fill="hold">
                            <p:stCondLst>
                              <p:cond delay="500"/>
                            </p:stCondLst>
                            <p:childTnLst>
                              <p:par>
                                <p:cTn id="36" presetID="9"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dissolv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dissolve">
                                      <p:cBhvr>
                                        <p:cTn id="43" dur="500"/>
                                        <p:tgtEl>
                                          <p:spTgt spid="16"/>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dissolve">
                                      <p:cBhvr>
                                        <p:cTn id="46" dur="500"/>
                                        <p:tgtEl>
                                          <p:spTgt spid="17"/>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dissolve">
                                      <p:cBhvr>
                                        <p:cTn id="49" dur="500"/>
                                        <p:tgtEl>
                                          <p:spTgt spid="12"/>
                                        </p:tgtEl>
                                      </p:cBhvr>
                                    </p:animEffect>
                                  </p:childTnLst>
                                </p:cTn>
                              </p:par>
                            </p:childTnLst>
                          </p:cTn>
                        </p:par>
                        <p:par>
                          <p:cTn id="50" fill="hold">
                            <p:stCondLst>
                              <p:cond delay="500"/>
                            </p:stCondLst>
                            <p:childTnLst>
                              <p:par>
                                <p:cTn id="51" presetID="9"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dissolve">
                                      <p:cBhvr>
                                        <p:cTn id="53" dur="500"/>
                                        <p:tgtEl>
                                          <p:spTgt spid="6"/>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dissolve">
                                      <p:cBhvr>
                                        <p:cTn id="56" dur="500"/>
                                        <p:tgtEl>
                                          <p:spTgt spid="18"/>
                                        </p:tgtEl>
                                      </p:cBhvr>
                                    </p:animEffect>
                                  </p:childTnLst>
                                </p:cTn>
                              </p:par>
                            </p:childTnLst>
                          </p:cTn>
                        </p:par>
                        <p:par>
                          <p:cTn id="57" fill="hold">
                            <p:stCondLst>
                              <p:cond delay="1000"/>
                            </p:stCondLst>
                            <p:childTnLst>
                              <p:par>
                                <p:cTn id="58" presetID="9" presetClass="entr" presetSubtype="0"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dissolve">
                                      <p:cBhvr>
                                        <p:cTn id="6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P spid="10" grpId="0"/>
      <p:bldP spid="11" grpId="0"/>
      <p:bldP spid="12" grpId="0"/>
      <p:bldP spid="13" grpId="0" animBg="1"/>
      <p:bldP spid="14" grpId="0" animBg="1"/>
      <p:bldP spid="15" grpId="0" animBg="1"/>
      <p:bldP spid="16" grpId="0" animBg="1"/>
      <p:bldP spid="17"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6" name="Text Box 4"/>
          <p:cNvSpPr txBox="1">
            <a:spLocks noChangeArrowheads="1"/>
          </p:cNvSpPr>
          <p:nvPr/>
        </p:nvSpPr>
        <p:spPr bwMode="auto">
          <a:xfrm>
            <a:off x="685800" y="3810000"/>
            <a:ext cx="10515600" cy="1143000"/>
          </a:xfrm>
          <a:prstGeom prst="rect">
            <a:avLst/>
          </a:prstGeom>
          <a:noFill/>
          <a:ln w="9525">
            <a:noFill/>
            <a:round/>
            <a:headEnd/>
            <a:tailEnd/>
          </a:ln>
          <a:effectLst/>
        </p:spPr>
        <p:txBody>
          <a:bodyPr lIns="81638" tIns="53260" rIns="81638" bIns="40819"/>
          <a:lstStyle/>
          <a:p>
            <a:pPr marL="414726" lvl="1" algn="ctr">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sz="3200" b="1" dirty="0" smtClean="0">
                <a:solidFill>
                  <a:srgbClr val="C00000"/>
                </a:solidFill>
              </a:rPr>
              <a:t>Convert </a:t>
            </a:r>
            <a:r>
              <a:rPr lang="it-IT" sz="3200" dirty="0" smtClean="0">
                <a:solidFill>
                  <a:srgbClr val="C00000"/>
                </a:solidFill>
                <a:latin typeface="Times New Roman"/>
              </a:rPr>
              <a:t>45,5º </a:t>
            </a:r>
            <a:r>
              <a:rPr lang="it-IT" sz="3200" b="1" i="1" dirty="0" smtClean="0">
                <a:solidFill>
                  <a:srgbClr val="C00000"/>
                </a:solidFill>
                <a:latin typeface="Times New Roman"/>
              </a:rPr>
              <a:t>Decimal Degrees</a:t>
            </a:r>
            <a:endParaRPr lang="it-IT" sz="3200" dirty="0" smtClean="0">
              <a:solidFill>
                <a:srgbClr val="C00000"/>
              </a:solidFill>
              <a:latin typeface="Times New Roman"/>
            </a:endParaRPr>
          </a:p>
          <a:p>
            <a:pPr marL="414726" lvl="1" algn="ctr">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it-IT" sz="3200" dirty="0" smtClean="0">
                <a:solidFill>
                  <a:srgbClr val="C00000"/>
                </a:solidFill>
                <a:latin typeface="Times New Roman"/>
              </a:rPr>
              <a:t>in </a:t>
            </a:r>
            <a:r>
              <a:rPr lang="it-IT" sz="3200" b="1" i="1" dirty="0" smtClean="0">
                <a:solidFill>
                  <a:srgbClr val="C00000"/>
                </a:solidFill>
                <a:latin typeface="Times New Roman"/>
              </a:rPr>
              <a:t>Grades-Minutes-Seconds</a:t>
            </a:r>
            <a:endParaRPr lang="en-US" sz="3200" b="1" dirty="0" smtClean="0">
              <a:solidFill>
                <a:srgbClr val="C00000"/>
              </a:solidFill>
            </a:endParaRPr>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sz="1200" b="1" i="1" dirty="0" smtClean="0">
              <a:solidFill>
                <a:srgbClr val="7030A0"/>
              </a:solidFill>
              <a:hlinkClick r:id="rId5"/>
            </a:endParaRPr>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sz="1200" b="1" i="1" dirty="0" smtClean="0">
                <a:solidFill>
                  <a:srgbClr val="7030A0"/>
                </a:solidFill>
                <a:hlinkClick r:id="rId5"/>
              </a:rPr>
              <a:t>You can calculate such transformations by accessing: http://andrew.hedges.name/experiments/convert_lat_long</a:t>
            </a:r>
            <a:r>
              <a:rPr lang="en-US" sz="2000" b="1" i="1" dirty="0" smtClean="0">
                <a:solidFill>
                  <a:srgbClr val="7030A0"/>
                </a:solidFill>
                <a:hlinkClick r:id="rId5"/>
              </a:rPr>
              <a:t>/</a:t>
            </a:r>
            <a:endParaRPr lang="en-US" sz="2000" b="1" i="1" dirty="0" smtClean="0">
              <a:solidFill>
                <a:srgbClr val="7030A0"/>
              </a:solidFill>
            </a:endParaRPr>
          </a:p>
        </p:txBody>
      </p:sp>
      <p:sp>
        <p:nvSpPr>
          <p:cNvPr id="7" name="Rounded Rectangle 6"/>
          <p:cNvSpPr/>
          <p:nvPr/>
        </p:nvSpPr>
        <p:spPr>
          <a:xfrm>
            <a:off x="914400" y="2514600"/>
            <a:ext cx="4343400"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EXERCISE </a:t>
            </a:r>
          </a:p>
          <a:p>
            <a:pPr>
              <a:defRPr/>
            </a:pPr>
            <a:endParaRPr lang="en-US" sz="2993" dirty="0">
              <a:solidFill>
                <a:srgbClr val="C00000"/>
              </a:solidFill>
            </a:endParaRPr>
          </a:p>
        </p:txBody>
      </p:sp>
      <p:pic>
        <p:nvPicPr>
          <p:cNvPr id="8" name="Picture 7"/>
          <p:cNvPicPr>
            <a:picLocks noChangeAspect="1"/>
          </p:cNvPicPr>
          <p:nvPr/>
        </p:nvPicPr>
        <p:blipFill rotWithShape="1">
          <a:blip r:embed="rId6"/>
          <a:srcRect l="21899" t="22100" r="22058" b="25466"/>
          <a:stretch/>
        </p:blipFill>
        <p:spPr>
          <a:xfrm>
            <a:off x="9372600" y="2514600"/>
            <a:ext cx="1943819" cy="1041531"/>
          </a:xfrm>
          <a:prstGeom prst="rect">
            <a:avLst/>
          </a:prstGeom>
        </p:spPr>
      </p:pic>
      <p:sp>
        <p:nvSpPr>
          <p:cNvPr id="9" name="Rectangle 8"/>
          <p:cNvSpPr/>
          <p:nvPr/>
        </p:nvSpPr>
        <p:spPr>
          <a:xfrm>
            <a:off x="8001000" y="2133600"/>
            <a:ext cx="2191177" cy="369332"/>
          </a:xfrm>
          <a:prstGeom prst="rect">
            <a:avLst/>
          </a:prstGeom>
        </p:spPr>
        <p:txBody>
          <a:bodyPr wrap="none">
            <a:spAutoFit/>
          </a:bodyPr>
          <a:lstStyle/>
          <a:p>
            <a:r>
              <a:rPr lang="en-US" b="1" u="sng" dirty="0" smtClean="0">
                <a:hlinkClick r:id="rId7"/>
              </a:rPr>
              <a:t>X,XX -&gt; </a:t>
            </a:r>
            <a:r>
              <a:rPr lang="en-US" b="1" u="sng" dirty="0" err="1" smtClean="0">
                <a:hlinkClick r:id="rId7"/>
              </a:rPr>
              <a:t>xºxx</a:t>
            </a:r>
            <a:r>
              <a:rPr lang="en-US" b="1" u="sng" dirty="0" smtClean="0">
                <a:hlinkClick r:id="rId7"/>
              </a:rPr>
              <a:t>’ xxx’’</a:t>
            </a:r>
            <a:r>
              <a:rPr lang="en-US" b="1" dirty="0" smtClean="0"/>
              <a:t> </a:t>
            </a:r>
            <a:endParaRPr lang="en-US" dirty="0"/>
          </a:p>
        </p:txBody>
      </p:sp>
      <p:sp>
        <p:nvSpPr>
          <p:cNvPr id="10" name="Rounded Rectangle 9"/>
          <p:cNvSpPr/>
          <p:nvPr/>
        </p:nvSpPr>
        <p:spPr>
          <a:xfrm>
            <a:off x="2362200" y="914400"/>
            <a:ext cx="93726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Transformation of Geographical Coordinates </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6" name="Text Box 4"/>
          <p:cNvSpPr txBox="1">
            <a:spLocks noChangeArrowheads="1"/>
          </p:cNvSpPr>
          <p:nvPr/>
        </p:nvSpPr>
        <p:spPr bwMode="auto">
          <a:xfrm>
            <a:off x="685800" y="3810000"/>
            <a:ext cx="10515600" cy="1143000"/>
          </a:xfrm>
          <a:prstGeom prst="rect">
            <a:avLst/>
          </a:prstGeom>
          <a:noFill/>
          <a:ln w="9525">
            <a:noFill/>
            <a:round/>
            <a:headEnd/>
            <a:tailEnd/>
          </a:ln>
          <a:effectLst/>
        </p:spPr>
        <p:txBody>
          <a:bodyPr lIns="81638" tIns="53260" rIns="81638" bIns="40819"/>
          <a:lstStyle/>
          <a:p>
            <a:pPr marL="414726" lvl="1" algn="ctr">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sz="3200" b="1" dirty="0" smtClean="0">
                <a:solidFill>
                  <a:srgbClr val="C00000"/>
                </a:solidFill>
              </a:rPr>
              <a:t>Convert </a:t>
            </a:r>
            <a:r>
              <a:rPr lang="it-IT" sz="3200" dirty="0" smtClean="0">
                <a:solidFill>
                  <a:srgbClr val="C00000"/>
                </a:solidFill>
                <a:latin typeface="Times New Roman"/>
              </a:rPr>
              <a:t>45,5º </a:t>
            </a:r>
            <a:r>
              <a:rPr lang="it-IT" sz="3200" b="1" i="1" dirty="0" smtClean="0">
                <a:solidFill>
                  <a:srgbClr val="C00000"/>
                </a:solidFill>
                <a:latin typeface="Times New Roman"/>
              </a:rPr>
              <a:t>Decimal Degrees</a:t>
            </a:r>
            <a:endParaRPr lang="it-IT" sz="3200" dirty="0" smtClean="0">
              <a:solidFill>
                <a:srgbClr val="C00000"/>
              </a:solidFill>
              <a:latin typeface="Times New Roman"/>
            </a:endParaRPr>
          </a:p>
          <a:p>
            <a:pPr marL="414726" lvl="1" algn="ctr">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it-IT" sz="3200" dirty="0" smtClean="0">
                <a:solidFill>
                  <a:srgbClr val="C00000"/>
                </a:solidFill>
                <a:latin typeface="Times New Roman"/>
              </a:rPr>
              <a:t>in </a:t>
            </a:r>
            <a:r>
              <a:rPr lang="it-IT" sz="3200" b="1" i="1" dirty="0" smtClean="0">
                <a:solidFill>
                  <a:srgbClr val="C00000"/>
                </a:solidFill>
                <a:latin typeface="Times New Roman"/>
              </a:rPr>
              <a:t>Grades-Minutes-Seconds</a:t>
            </a:r>
            <a:endParaRPr lang="en-US" sz="3200" b="1" dirty="0" smtClean="0">
              <a:solidFill>
                <a:srgbClr val="C00000"/>
              </a:solidFill>
            </a:endParaRPr>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sz="1200" b="1" i="1" dirty="0" smtClean="0">
              <a:solidFill>
                <a:srgbClr val="7030A0"/>
              </a:solidFill>
              <a:hlinkClick r:id="rId5"/>
            </a:endParaRPr>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sz="1200" b="1" i="1" dirty="0" smtClean="0">
                <a:solidFill>
                  <a:srgbClr val="7030A0"/>
                </a:solidFill>
                <a:hlinkClick r:id="rId5"/>
              </a:rPr>
              <a:t>You can calculate such transformations by accessing: http://andrew.hedges.name/experiments/convert_lat_long</a:t>
            </a:r>
            <a:r>
              <a:rPr lang="en-US" sz="2000" b="1" i="1" dirty="0" smtClean="0">
                <a:solidFill>
                  <a:srgbClr val="7030A0"/>
                </a:solidFill>
                <a:hlinkClick r:id="rId5"/>
              </a:rPr>
              <a:t>/</a:t>
            </a:r>
            <a:endParaRPr lang="en-US" sz="2000" b="1" i="1" dirty="0" smtClean="0">
              <a:solidFill>
                <a:srgbClr val="7030A0"/>
              </a:solidFill>
            </a:endParaRPr>
          </a:p>
        </p:txBody>
      </p:sp>
      <p:sp>
        <p:nvSpPr>
          <p:cNvPr id="7" name="Rounded Rectangle 6"/>
          <p:cNvSpPr/>
          <p:nvPr/>
        </p:nvSpPr>
        <p:spPr>
          <a:xfrm>
            <a:off x="914400" y="2514600"/>
            <a:ext cx="4343400"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EXERCISE </a:t>
            </a:r>
          </a:p>
          <a:p>
            <a:pPr>
              <a:defRPr/>
            </a:pPr>
            <a:endParaRPr lang="en-US" sz="2993" dirty="0">
              <a:solidFill>
                <a:srgbClr val="C00000"/>
              </a:solidFill>
            </a:endParaRPr>
          </a:p>
        </p:txBody>
      </p:sp>
      <p:pic>
        <p:nvPicPr>
          <p:cNvPr id="8" name="Picture 7"/>
          <p:cNvPicPr>
            <a:picLocks noChangeAspect="1"/>
          </p:cNvPicPr>
          <p:nvPr/>
        </p:nvPicPr>
        <p:blipFill rotWithShape="1">
          <a:blip r:embed="rId6"/>
          <a:srcRect l="21899" t="22100" r="22058" b="25466"/>
          <a:stretch/>
        </p:blipFill>
        <p:spPr>
          <a:xfrm>
            <a:off x="9372600" y="2514600"/>
            <a:ext cx="1943819" cy="1041531"/>
          </a:xfrm>
          <a:prstGeom prst="rect">
            <a:avLst/>
          </a:prstGeom>
        </p:spPr>
      </p:pic>
      <p:sp>
        <p:nvSpPr>
          <p:cNvPr id="9" name="Rectangle 8"/>
          <p:cNvSpPr/>
          <p:nvPr/>
        </p:nvSpPr>
        <p:spPr>
          <a:xfrm>
            <a:off x="8001000" y="2133600"/>
            <a:ext cx="2191177" cy="369332"/>
          </a:xfrm>
          <a:prstGeom prst="rect">
            <a:avLst/>
          </a:prstGeom>
        </p:spPr>
        <p:txBody>
          <a:bodyPr wrap="none">
            <a:spAutoFit/>
          </a:bodyPr>
          <a:lstStyle/>
          <a:p>
            <a:r>
              <a:rPr lang="en-US" b="1" u="sng" dirty="0" smtClean="0">
                <a:hlinkClick r:id="rId7"/>
              </a:rPr>
              <a:t>X,XX -&gt; </a:t>
            </a:r>
            <a:r>
              <a:rPr lang="en-US" b="1" u="sng" dirty="0" err="1" smtClean="0">
                <a:hlinkClick r:id="rId7"/>
              </a:rPr>
              <a:t>xºxx</a:t>
            </a:r>
            <a:r>
              <a:rPr lang="en-US" b="1" u="sng" dirty="0" smtClean="0">
                <a:hlinkClick r:id="rId7"/>
              </a:rPr>
              <a:t>’ xxx’’</a:t>
            </a:r>
            <a:r>
              <a:rPr lang="en-US" b="1" dirty="0" smtClean="0"/>
              <a:t> </a:t>
            </a:r>
            <a:endParaRPr lang="en-US" dirty="0"/>
          </a:p>
        </p:txBody>
      </p:sp>
      <p:sp>
        <p:nvSpPr>
          <p:cNvPr id="10" name="Rounded Rectangle 9"/>
          <p:cNvSpPr/>
          <p:nvPr/>
        </p:nvSpPr>
        <p:spPr>
          <a:xfrm>
            <a:off x="2362200" y="914400"/>
            <a:ext cx="93726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Transformation of Geographical Coordinates </a:t>
            </a:r>
            <a:endParaRPr lang="ro-RO" altLang="en-US" sz="2540" b="1" dirty="0">
              <a:solidFill>
                <a:srgbClr val="0070C0"/>
              </a:solidFill>
            </a:endParaRPr>
          </a:p>
          <a:p>
            <a:pPr>
              <a:defRPr/>
            </a:pPr>
            <a:endParaRPr lang="en-US" sz="2993" dirty="0">
              <a:solidFill>
                <a:srgbClr val="C00000"/>
              </a:solidFill>
            </a:endParaRPr>
          </a:p>
        </p:txBody>
      </p:sp>
      <p:sp>
        <p:nvSpPr>
          <p:cNvPr id="12" name="Rectangle 11"/>
          <p:cNvSpPr/>
          <p:nvPr/>
        </p:nvSpPr>
        <p:spPr>
          <a:xfrm>
            <a:off x="7315200" y="2819400"/>
            <a:ext cx="1934825" cy="646331"/>
          </a:xfrm>
          <a:prstGeom prst="rect">
            <a:avLst/>
          </a:prstGeom>
        </p:spPr>
        <p:txBody>
          <a:bodyPr wrap="none">
            <a:spAutoFit/>
          </a:bodyPr>
          <a:lstStyle/>
          <a:p>
            <a:r>
              <a:rPr lang="pl-PL" sz="3600" dirty="0" smtClean="0">
                <a:solidFill>
                  <a:srgbClr val="C00000"/>
                </a:solidFill>
              </a:rPr>
              <a:t>45º30’0’’</a:t>
            </a:r>
            <a:endParaRPr lang="en-US" sz="3600" dirty="0">
              <a:solidFill>
                <a:srgbClr val="C00000"/>
              </a:solidFill>
            </a:endParaRP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6" name="Rounded Rectangle 5"/>
          <p:cNvSpPr/>
          <p:nvPr/>
        </p:nvSpPr>
        <p:spPr>
          <a:xfrm>
            <a:off x="4572000" y="914400"/>
            <a:ext cx="7334183" cy="583204"/>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ro-RO" altLang="en-US" sz="2540" b="1" dirty="0" smtClean="0">
                <a:solidFill>
                  <a:srgbClr val="C00000"/>
                </a:solidFill>
              </a:rPr>
              <a:t>HOMEWORK / ADDITIONAL EXPERIMENT</a:t>
            </a:r>
            <a:endParaRPr lang="en-US" sz="2993" dirty="0">
              <a:solidFill>
                <a:srgbClr val="C00000"/>
              </a:solidFill>
            </a:endParaRPr>
          </a:p>
        </p:txBody>
      </p:sp>
      <p:grpSp>
        <p:nvGrpSpPr>
          <p:cNvPr id="7" name="Group 6"/>
          <p:cNvGrpSpPr>
            <a:grpSpLocks/>
          </p:cNvGrpSpPr>
          <p:nvPr/>
        </p:nvGrpSpPr>
        <p:grpSpPr bwMode="auto">
          <a:xfrm>
            <a:off x="9677400" y="2590800"/>
            <a:ext cx="2038350" cy="2449513"/>
            <a:chOff x="6300" y="10597"/>
            <a:chExt cx="3210" cy="3857"/>
          </a:xfrm>
        </p:grpSpPr>
        <p:grpSp>
          <p:nvGrpSpPr>
            <p:cNvPr id="8" name="Group 8"/>
            <p:cNvGrpSpPr>
              <a:grpSpLocks/>
            </p:cNvGrpSpPr>
            <p:nvPr/>
          </p:nvGrpSpPr>
          <p:grpSpPr bwMode="auto">
            <a:xfrm>
              <a:off x="6300" y="10597"/>
              <a:ext cx="3210" cy="3857"/>
              <a:chOff x="10050" y="10293"/>
              <a:chExt cx="3210" cy="3857"/>
            </a:xfrm>
          </p:grpSpPr>
          <p:sp>
            <p:nvSpPr>
              <p:cNvPr id="10" name="Rectangle 9"/>
              <p:cNvSpPr>
                <a:spLocks noChangeArrowheads="1"/>
              </p:cNvSpPr>
              <p:nvPr/>
            </p:nvSpPr>
            <p:spPr bwMode="auto">
              <a:xfrm>
                <a:off x="10050" y="10293"/>
                <a:ext cx="3210" cy="385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AutoShape 6"/>
              <p:cNvSpPr>
                <a:spLocks noChangeArrowheads="1"/>
              </p:cNvSpPr>
              <p:nvPr/>
            </p:nvSpPr>
            <p:spPr bwMode="auto">
              <a:xfrm>
                <a:off x="12690" y="10596"/>
                <a:ext cx="360" cy="389"/>
              </a:xfrm>
              <a:prstGeom prst="irregularSeal1">
                <a:avLst/>
              </a:prstGeom>
              <a:solidFill>
                <a:srgbClr val="FFC000"/>
              </a:solidFill>
              <a:ln w="9525">
                <a:solidFill>
                  <a:srgbClr val="FFC000"/>
                </a:solidFill>
                <a:miter lim="800000"/>
                <a:headEnd/>
                <a:tailEnd/>
              </a:ln>
            </p:spPr>
            <p:txBody>
              <a:bodyPr vert="horz" wrap="square" lIns="91440" tIns="45720" rIns="91440" bIns="45720" numCol="1" anchor="t" anchorCtr="0" compatLnSpc="1">
                <a:prstTxWarp prst="textNoShape">
                  <a:avLst/>
                </a:prstTxWarp>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 name="Rectangle 11"/>
              <p:cNvSpPr>
                <a:spLocks noChangeArrowheads="1"/>
              </p:cNvSpPr>
              <p:nvPr/>
            </p:nvSpPr>
            <p:spPr bwMode="auto">
              <a:xfrm>
                <a:off x="11182" y="12168"/>
                <a:ext cx="72" cy="1288"/>
              </a:xfrm>
              <a:prstGeom prst="rect">
                <a:avLst/>
              </a:prstGeom>
              <a:solidFill>
                <a:srgbClr val="E36C0A"/>
              </a:solidFill>
              <a:ln w="9525">
                <a:solidFill>
                  <a:srgbClr val="E36C0A"/>
                </a:solidFill>
                <a:miter lim="800000"/>
                <a:headEnd/>
                <a:tailEnd/>
              </a:ln>
            </p:spPr>
            <p:txBody>
              <a:bodyPr vert="horz" wrap="square" lIns="91440" tIns="45720" rIns="91440" bIns="45720" numCol="1" anchor="t" anchorCtr="0" compatLnSpc="1">
                <a:prstTxWarp prst="textNoShape">
                  <a:avLst/>
                </a:prstTxWarp>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Rectangle 12"/>
              <p:cNvSpPr>
                <a:spLocks noChangeArrowheads="1"/>
              </p:cNvSpPr>
              <p:nvPr/>
            </p:nvSpPr>
            <p:spPr bwMode="auto">
              <a:xfrm rot="2700000">
                <a:off x="11193" y="11602"/>
                <a:ext cx="72" cy="1288"/>
              </a:xfrm>
              <a:prstGeom prst="rect">
                <a:avLst/>
              </a:prstGeom>
              <a:solidFill>
                <a:srgbClr val="E36C0A"/>
              </a:solidFill>
              <a:ln w="9525">
                <a:solidFill>
                  <a:srgbClr val="E36C0A"/>
                </a:solidFill>
                <a:miter lim="800000"/>
                <a:headEnd/>
                <a:tailEnd/>
              </a:ln>
            </p:spPr>
            <p:txBody>
              <a:bodyPr vert="horz" wrap="square" lIns="91440" tIns="45720" rIns="91440" bIns="45720" numCol="1" anchor="t" anchorCtr="0" compatLnSpc="1">
                <a:prstTxWarp prst="textNoShape">
                  <a:avLst/>
                </a:prstTxWarp>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cxnSp>
            <p:nvCxnSpPr>
              <p:cNvPr id="14" name="AutoShape 9"/>
              <p:cNvCxnSpPr>
                <a:cxnSpLocks noChangeShapeType="1"/>
              </p:cNvCxnSpPr>
              <p:nvPr/>
            </p:nvCxnSpPr>
            <p:spPr bwMode="auto">
              <a:xfrm flipV="1">
                <a:off x="10260" y="10929"/>
                <a:ext cx="2430" cy="2200"/>
              </a:xfrm>
              <a:prstGeom prst="straightConnector1">
                <a:avLst/>
              </a:prstGeom>
              <a:noFill/>
              <a:ln w="9525">
                <a:solidFill>
                  <a:srgbClr val="E36C0A"/>
                </a:solidFill>
                <a:prstDash val="dash"/>
                <a:round/>
                <a:headEnd/>
                <a:tailEnd/>
              </a:ln>
            </p:spPr>
          </p:cxnSp>
          <p:cxnSp>
            <p:nvCxnSpPr>
              <p:cNvPr id="15" name="AutoShape 10"/>
              <p:cNvCxnSpPr>
                <a:cxnSpLocks noChangeShapeType="1"/>
              </p:cNvCxnSpPr>
              <p:nvPr/>
            </p:nvCxnSpPr>
            <p:spPr bwMode="auto">
              <a:xfrm>
                <a:off x="11212" y="10765"/>
                <a:ext cx="0" cy="2715"/>
              </a:xfrm>
              <a:prstGeom prst="straightConnector1">
                <a:avLst/>
              </a:prstGeom>
              <a:noFill/>
              <a:ln w="9525">
                <a:solidFill>
                  <a:srgbClr val="000000"/>
                </a:solidFill>
                <a:prstDash val="dash"/>
                <a:round/>
                <a:headEnd/>
                <a:tailEnd/>
              </a:ln>
            </p:spPr>
          </p:cxnSp>
          <p:sp>
            <p:nvSpPr>
              <p:cNvPr id="16" name="Rectangle 15"/>
              <p:cNvSpPr>
                <a:spLocks noChangeArrowheads="1"/>
              </p:cNvSpPr>
              <p:nvPr/>
            </p:nvSpPr>
            <p:spPr bwMode="auto">
              <a:xfrm>
                <a:off x="10050" y="13481"/>
                <a:ext cx="3210" cy="669"/>
              </a:xfrm>
              <a:prstGeom prst="rect">
                <a:avLst/>
              </a:prstGeom>
              <a:solidFill>
                <a:srgbClr val="00B050"/>
              </a:solidFill>
              <a:ln w="9525">
                <a:solidFill>
                  <a:srgbClr val="00B050"/>
                </a:solidFill>
                <a:miter lim="800000"/>
                <a:headEnd/>
                <a:tailEnd/>
              </a:ln>
            </p:spPr>
            <p:txBody>
              <a:bodyPr vert="horz" wrap="square" lIns="91440" tIns="45720" rIns="91440" bIns="45720" numCol="1" anchor="t" anchorCtr="0" compatLnSpc="1">
                <a:prstTxWarp prst="textNoShape">
                  <a:avLst/>
                </a:prstTxWarp>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9" name="Arc 12"/>
            <p:cNvSpPr>
              <a:spLocks/>
            </p:cNvSpPr>
            <p:nvPr/>
          </p:nvSpPr>
          <p:spPr bwMode="auto">
            <a:xfrm rot="9975876">
              <a:off x="6960" y="13063"/>
              <a:ext cx="394" cy="499"/>
            </a:xfrm>
            <a:custGeom>
              <a:avLst/>
              <a:gdLst>
                <a:gd name="G0" fmla="+- 0 0 0"/>
                <a:gd name="G1" fmla="+- 21600 0 0"/>
                <a:gd name="G2" fmla="+- 21600 0 0"/>
                <a:gd name="T0" fmla="*/ 0 w 21600"/>
                <a:gd name="T1" fmla="*/ 0 h 23986"/>
                <a:gd name="T2" fmla="*/ 21468 w 21600"/>
                <a:gd name="T3" fmla="*/ 23986 h 23986"/>
                <a:gd name="T4" fmla="*/ 0 w 21600"/>
                <a:gd name="T5" fmla="*/ 21600 h 23986"/>
              </a:gdLst>
              <a:ahLst/>
              <a:cxnLst>
                <a:cxn ang="0">
                  <a:pos x="T0" y="T1"/>
                </a:cxn>
                <a:cxn ang="0">
                  <a:pos x="T2" y="T3"/>
                </a:cxn>
                <a:cxn ang="0">
                  <a:pos x="T4" y="T5"/>
                </a:cxn>
              </a:cxnLst>
              <a:rect l="0" t="0" r="r" b="b"/>
              <a:pathLst>
                <a:path w="21600" h="23986" fill="none" extrusionOk="0">
                  <a:moveTo>
                    <a:pt x="-1" y="0"/>
                  </a:moveTo>
                  <a:cubicBezTo>
                    <a:pt x="11929" y="0"/>
                    <a:pt x="21600" y="9670"/>
                    <a:pt x="21600" y="21600"/>
                  </a:cubicBezTo>
                  <a:cubicBezTo>
                    <a:pt x="21600" y="22397"/>
                    <a:pt x="21555" y="23193"/>
                    <a:pt x="21467" y="23985"/>
                  </a:cubicBezTo>
                </a:path>
                <a:path w="21600" h="23986" stroke="0" extrusionOk="0">
                  <a:moveTo>
                    <a:pt x="-1" y="0"/>
                  </a:moveTo>
                  <a:cubicBezTo>
                    <a:pt x="11929" y="0"/>
                    <a:pt x="21600" y="9670"/>
                    <a:pt x="21600" y="21600"/>
                  </a:cubicBezTo>
                  <a:cubicBezTo>
                    <a:pt x="21600" y="22397"/>
                    <a:pt x="21555" y="23193"/>
                    <a:pt x="21467" y="23985"/>
                  </a:cubicBezTo>
                  <a:lnTo>
                    <a:pt x="0" y="21600"/>
                  </a:lnTo>
                  <a:close/>
                </a:path>
              </a:pathLst>
            </a:custGeom>
            <a:noFill/>
            <a:ln w="3175">
              <a:solidFill>
                <a:srgbClr val="FF0000"/>
              </a:solidFill>
              <a:round/>
              <a:headEnd type="arrow" w="med" len="med"/>
              <a:tailEnd type="arrow" w="med" len="med"/>
            </a:ln>
          </p:spPr>
          <p:txBody>
            <a:bodyPr vert="horz" wrap="square" lIns="91440" tIns="45720" rIns="91440" bIns="45720" numCol="1" anchor="t" anchorCtr="0" compatLnSpc="1">
              <a:prstTxWarp prst="textNoShape">
                <a:avLst/>
              </a:prstTxWarp>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17" name="Rectangle 16"/>
          <p:cNvSpPr/>
          <p:nvPr/>
        </p:nvSpPr>
        <p:spPr>
          <a:xfrm>
            <a:off x="304800" y="1524000"/>
            <a:ext cx="9220200" cy="4985980"/>
          </a:xfrm>
          <a:prstGeom prst="rect">
            <a:avLst/>
          </a:prstGeom>
        </p:spPr>
        <p:txBody>
          <a:bodyPr wrap="square">
            <a:spAutoFit/>
          </a:bodyPr>
          <a:lstStyle/>
          <a:p>
            <a:pPr algn="just"/>
            <a:endParaRPr lang="en-US" b="1" i="1" dirty="0" smtClean="0">
              <a:solidFill>
                <a:srgbClr val="7030A0"/>
              </a:solidFill>
              <a:latin typeface="Times New Roman" pitchFamily="18" charset="0"/>
              <a:cs typeface="Times New Roman" pitchFamily="18" charset="0"/>
            </a:endParaRPr>
          </a:p>
          <a:p>
            <a:pPr algn="just"/>
            <a:r>
              <a:rPr lang="en-US" sz="1400" b="1" dirty="0" smtClean="0">
                <a:solidFill>
                  <a:srgbClr val="FF0000"/>
                </a:solidFill>
                <a:latin typeface="Times New Roman" pitchFamily="18" charset="0"/>
                <a:cs typeface="Times New Roman" pitchFamily="18" charset="0"/>
              </a:rPr>
              <a:t>Measuring latitude* </a:t>
            </a:r>
            <a:r>
              <a:rPr lang="en-US" sz="1400" b="1" i="1" dirty="0" smtClean="0">
                <a:latin typeface="Times New Roman" pitchFamily="18" charset="0"/>
                <a:cs typeface="Times New Roman" pitchFamily="18" charset="0"/>
              </a:rPr>
              <a:t>using the sun can only be done at noon, when the sun is at its highest point in the sky. </a:t>
            </a:r>
            <a:r>
              <a:rPr lang="en-US" sz="1400" dirty="0" smtClean="0">
                <a:latin typeface="Times New Roman" pitchFamily="18" charset="0"/>
                <a:cs typeface="Times New Roman" pitchFamily="18" charset="0"/>
              </a:rPr>
              <a:t> </a:t>
            </a:r>
          </a:p>
          <a:p>
            <a:pPr algn="just"/>
            <a:r>
              <a:rPr lang="en-US" sz="1400" dirty="0" smtClean="0">
                <a:solidFill>
                  <a:srgbClr val="000000"/>
                </a:solidFill>
                <a:latin typeface="Times New Roman" pitchFamily="18" charset="0"/>
                <a:cs typeface="Times New Roman" pitchFamily="18" charset="0"/>
              </a:rPr>
              <a:t>At noon, align the sighting nails on the quadrant's aiming beam with the sun. Using the protractor, measure the smaller angle between the beam (direction to the Sun) and the plumb line. If the sun is directly over the Equator, this is your </a:t>
            </a:r>
            <a:r>
              <a:rPr lang="en-US" sz="1400" b="1" i="1" dirty="0" smtClean="0">
                <a:solidFill>
                  <a:srgbClr val="000000"/>
                </a:solidFill>
                <a:latin typeface="Times New Roman" pitchFamily="18" charset="0"/>
                <a:cs typeface="Times New Roman" pitchFamily="18" charset="0"/>
              </a:rPr>
              <a:t>latitude reading</a:t>
            </a:r>
            <a:r>
              <a:rPr lang="en-US" sz="1400" dirty="0" smtClean="0">
                <a:solidFill>
                  <a:srgbClr val="000000"/>
                </a:solidFill>
                <a:latin typeface="Times New Roman" pitchFamily="18" charset="0"/>
                <a:cs typeface="Times New Roman" pitchFamily="18" charset="0"/>
              </a:rPr>
              <a:t>.</a:t>
            </a:r>
          </a:p>
          <a:p>
            <a:pPr algn="just"/>
            <a:r>
              <a:rPr lang="en-US" sz="1400" dirty="0" smtClean="0">
                <a:solidFill>
                  <a:srgbClr val="000000"/>
                </a:solidFill>
                <a:latin typeface="Times New Roman" pitchFamily="18" charset="0"/>
                <a:cs typeface="Times New Roman" pitchFamily="18" charset="0"/>
              </a:rPr>
              <a:t>Unfortunately, this reading is only correct on </a:t>
            </a:r>
            <a:r>
              <a:rPr lang="en-US" sz="1400" b="1" dirty="0" smtClean="0">
                <a:solidFill>
                  <a:srgbClr val="000000"/>
                </a:solidFill>
                <a:latin typeface="Times New Roman" pitchFamily="18" charset="0"/>
                <a:cs typeface="Times New Roman" pitchFamily="18" charset="0"/>
              </a:rPr>
              <a:t>21 March and 21 September (the spring and autumn equinoxes). At midwinter (21 December) you should deduct 23.45º from your reading, and at midsummer (21 June) add 23.45º. </a:t>
            </a:r>
            <a:r>
              <a:rPr lang="en-US" sz="1400" b="1" i="1" dirty="0" smtClean="0">
                <a:solidFill>
                  <a:srgbClr val="000000"/>
                </a:solidFill>
                <a:latin typeface="Times New Roman" pitchFamily="18" charset="0"/>
                <a:cs typeface="Times New Roman" pitchFamily="18" charset="0"/>
              </a:rPr>
              <a:t>This is because of the way in which the 'tilted' Earth orbits the sun.</a:t>
            </a:r>
          </a:p>
          <a:p>
            <a:pPr algn="just"/>
            <a:r>
              <a:rPr lang="en-US" sz="1200" i="1" dirty="0" smtClean="0">
                <a:solidFill>
                  <a:srgbClr val="000000"/>
                </a:solidFill>
                <a:latin typeface="Times New Roman" pitchFamily="18" charset="0"/>
                <a:cs typeface="Times New Roman" pitchFamily="18" charset="0"/>
              </a:rPr>
              <a:t>Although complex tables (</a:t>
            </a:r>
            <a:r>
              <a:rPr lang="en-US" sz="1400" b="1" i="1" dirty="0" smtClean="0">
                <a:solidFill>
                  <a:srgbClr val="000000"/>
                </a:solidFill>
                <a:latin typeface="Times New Roman" pitchFamily="18" charset="0"/>
                <a:cs typeface="Times New Roman" pitchFamily="18" charset="0"/>
              </a:rPr>
              <a:t>almanacs</a:t>
            </a:r>
            <a:r>
              <a:rPr lang="en-US" sz="1200" b="1" i="1" dirty="0" smtClean="0">
                <a:solidFill>
                  <a:srgbClr val="000000"/>
                </a:solidFill>
                <a:latin typeface="Times New Roman" pitchFamily="18" charset="0"/>
                <a:cs typeface="Times New Roman" pitchFamily="18" charset="0"/>
              </a:rPr>
              <a:t> - </a:t>
            </a:r>
            <a:r>
              <a:rPr lang="vi-VN" sz="1200" b="1" i="1" dirty="0" smtClean="0">
                <a:solidFill>
                  <a:srgbClr val="000000"/>
                </a:solidFill>
                <a:latin typeface="Times New Roman" pitchFamily="18" charset="0"/>
                <a:cs typeface="Times New Roman" pitchFamily="18" charset="0"/>
              </a:rPr>
              <a:t>http://www.nauticalalmanac.it/en/navigation-astronomy/the-nautical-almanac.html</a:t>
            </a:r>
            <a:r>
              <a:rPr lang="en-US" sz="1200" i="1" dirty="0" smtClean="0">
                <a:solidFill>
                  <a:srgbClr val="000000"/>
                </a:solidFill>
                <a:latin typeface="Times New Roman" pitchFamily="18" charset="0"/>
                <a:cs typeface="Times New Roman" pitchFamily="18" charset="0"/>
              </a:rPr>
              <a:t>) are used to obtain correction factors for any day of the year, you can accurately estimate the appropriate numbers for yourself. For example, if calculating the value at the beginning of May, you would be half-way between the spring equinox (when the sun is directly over the Equator) and the summer solstice (when the sun is directly above a point 23.45º north of the Equator). You would therefore need to add half of 23.45º, or 11.73º, to your reading.</a:t>
            </a:r>
          </a:p>
          <a:p>
            <a:pPr algn="just"/>
            <a:r>
              <a:rPr lang="en-US" sz="1400" dirty="0" smtClean="0">
                <a:solidFill>
                  <a:srgbClr val="000000"/>
                </a:solidFill>
                <a:latin typeface="Times New Roman" pitchFamily="18" charset="0"/>
                <a:cs typeface="Times New Roman" pitchFamily="18" charset="0"/>
              </a:rPr>
              <a:t>To determine when it's noon (without a watch or radio) place a stick at the southernmost end of your north-south line. Use a plumb line to make sure that the stick is vertical. When the shadow cast by the stick crosses the north-south line, it's noon. Note that the horizon is always 90º to the plumb line.</a:t>
            </a:r>
          </a:p>
          <a:p>
            <a:pPr algn="just"/>
            <a:endParaRPr lang="en-US" sz="1400" dirty="0" smtClean="0">
              <a:solidFill>
                <a:srgbClr val="000000"/>
              </a:solidFill>
              <a:latin typeface="Times New Roman" pitchFamily="18" charset="0"/>
              <a:cs typeface="Times New Roman" pitchFamily="18" charset="0"/>
            </a:endParaRPr>
          </a:p>
          <a:p>
            <a:pPr algn="just"/>
            <a:r>
              <a:rPr lang="en-US" sz="1400" b="1" dirty="0" smtClean="0">
                <a:solidFill>
                  <a:srgbClr val="FF0000"/>
                </a:solidFill>
                <a:latin typeface="Times New Roman" pitchFamily="18" charset="0"/>
                <a:cs typeface="Times New Roman" pitchFamily="18" charset="0"/>
              </a:rPr>
              <a:t>Measuring </a:t>
            </a:r>
            <a:r>
              <a:rPr lang="vi-VN" sz="1400" b="1" dirty="0" smtClean="0">
                <a:solidFill>
                  <a:srgbClr val="FF0000"/>
                </a:solidFill>
                <a:latin typeface="Times New Roman" pitchFamily="18" charset="0"/>
                <a:cs typeface="Times New Roman" pitchFamily="18" charset="0"/>
              </a:rPr>
              <a:t>longitud</a:t>
            </a:r>
            <a:r>
              <a:rPr lang="en-US" sz="1400" b="1" dirty="0" smtClean="0">
                <a:solidFill>
                  <a:srgbClr val="FF0000"/>
                </a:solidFill>
                <a:latin typeface="Times New Roman" pitchFamily="18" charset="0"/>
                <a:cs typeface="Times New Roman" pitchFamily="18" charset="0"/>
              </a:rPr>
              <a:t>e*</a:t>
            </a:r>
            <a:endParaRPr lang="vi-VN" sz="1400" b="1" dirty="0" smtClean="0">
              <a:solidFill>
                <a:srgbClr val="000000"/>
              </a:solidFill>
              <a:latin typeface="Times New Roman" pitchFamily="18" charset="0"/>
              <a:cs typeface="Times New Roman" pitchFamily="18" charset="0"/>
            </a:endParaRPr>
          </a:p>
          <a:p>
            <a:pPr algn="just"/>
            <a:r>
              <a:rPr lang="en-US" sz="1400" dirty="0" smtClean="0">
                <a:solidFill>
                  <a:srgbClr val="000000"/>
                </a:solidFill>
                <a:latin typeface="Times New Roman" pitchFamily="18" charset="0"/>
                <a:cs typeface="Times New Roman" pitchFamily="18" charset="0"/>
              </a:rPr>
              <a:t>The Earth rotates one full turn (360º of longitude) in one day. It therefore turns one degree of longitude in 1/360th of a day, or every four minutes. To calculate your longitude, you therefore simply need to calculate the time difference between noon at your location and noon at the Prime Meridian. </a:t>
            </a:r>
          </a:p>
          <a:p>
            <a:pPr algn="just"/>
            <a:endParaRPr lang="en-US" sz="1400" dirty="0" smtClean="0">
              <a:solidFill>
                <a:srgbClr val="000000"/>
              </a:solidFill>
              <a:latin typeface="Times New Roman" pitchFamily="18" charset="0"/>
              <a:cs typeface="Times New Roman" pitchFamily="18" charset="0"/>
            </a:endParaRPr>
          </a:p>
          <a:p>
            <a:pPr algn="just"/>
            <a:r>
              <a:rPr lang="en-US" sz="1200" dirty="0" smtClean="0">
                <a:solidFill>
                  <a:srgbClr val="7030A0"/>
                </a:solidFill>
                <a:latin typeface="Times New Roman" pitchFamily="18" charset="0"/>
                <a:cs typeface="Times New Roman" pitchFamily="18" charset="0"/>
              </a:rPr>
              <a:t>*: </a:t>
            </a:r>
            <a:r>
              <a:rPr lang="ro-RO" sz="1200" dirty="0" smtClean="0">
                <a:solidFill>
                  <a:srgbClr val="7030A0"/>
                </a:solidFill>
                <a:latin typeface="Times New Roman" pitchFamily="18" charset="0"/>
                <a:cs typeface="Times New Roman" pitchFamily="18" charset="0"/>
                <a:hlinkClick r:id="rId5"/>
              </a:rPr>
              <a:t>http://www.open.edu/openlearn/society/politics-policy-people/geography/diy-measuring-latitude-and-longitude</a:t>
            </a:r>
            <a:endParaRPr lang="en-US" sz="1200" dirty="0" smtClean="0">
              <a:solidFill>
                <a:srgbClr val="7030A0"/>
              </a:solidFill>
              <a:latin typeface="Times New Roman" pitchFamily="18" charset="0"/>
              <a:cs typeface="Times New Roman" pitchFamily="18" charset="0"/>
            </a:endParaRPr>
          </a:p>
          <a:p>
            <a:pPr algn="just"/>
            <a:endParaRPr lang="vi-VN" sz="1400" dirty="0" smtClean="0">
              <a:solidFill>
                <a:srgbClr val="00000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pic>
        <p:nvPicPr>
          <p:cNvPr id="9220" name="Picture 4"/>
          <p:cNvPicPr>
            <a:picLocks noChangeAspect="1" noChangeArrowheads="1"/>
          </p:cNvPicPr>
          <p:nvPr/>
        </p:nvPicPr>
        <p:blipFill>
          <a:blip r:embed="rId5"/>
          <a:srcRect/>
          <a:stretch>
            <a:fillRect/>
          </a:stretch>
        </p:blipFill>
        <p:spPr bwMode="auto">
          <a:xfrm>
            <a:off x="8229600" y="2057400"/>
            <a:ext cx="3483645" cy="3051990"/>
          </a:xfrm>
          <a:prstGeom prst="rect">
            <a:avLst/>
          </a:prstGeom>
          <a:noFill/>
          <a:ln w="9525">
            <a:noFill/>
            <a:miter lim="800000"/>
            <a:headEnd/>
            <a:tailEnd/>
          </a:ln>
          <a:effectLst/>
        </p:spPr>
      </p:pic>
      <p:sp>
        <p:nvSpPr>
          <p:cNvPr id="9" name="Rectangle 8"/>
          <p:cNvSpPr/>
          <p:nvPr/>
        </p:nvSpPr>
        <p:spPr>
          <a:xfrm>
            <a:off x="685800" y="2438400"/>
            <a:ext cx="7467600" cy="3416320"/>
          </a:xfrm>
          <a:prstGeom prst="rect">
            <a:avLst/>
          </a:prstGeom>
        </p:spPr>
        <p:txBody>
          <a:bodyPr wrap="square">
            <a:spAutoFit/>
          </a:bodyPr>
          <a:lstStyle/>
          <a:p>
            <a:pPr algn="just"/>
            <a:r>
              <a:rPr lang="en-US" b="1" i="1" dirty="0" smtClean="0">
                <a:latin typeface="Times New Roman"/>
              </a:rPr>
              <a:t>Measuring the distances on the Earth's surface </a:t>
            </a:r>
            <a:r>
              <a:rPr lang="en-US" i="1" dirty="0" smtClean="0">
                <a:latin typeface="Times New Roman"/>
              </a:rPr>
              <a:t>is not as simple as the distances measurement on a sheet of paper. </a:t>
            </a:r>
          </a:p>
          <a:p>
            <a:pPr algn="just"/>
            <a:endParaRPr lang="en-US" i="1" dirty="0" smtClean="0">
              <a:solidFill>
                <a:srgbClr val="7030A0"/>
              </a:solidFill>
              <a:latin typeface="Times New Roman"/>
            </a:endParaRPr>
          </a:p>
          <a:p>
            <a:pPr algn="just"/>
            <a:r>
              <a:rPr lang="en-US" b="1" dirty="0" smtClean="0">
                <a:solidFill>
                  <a:srgbClr val="FF0000"/>
                </a:solidFill>
                <a:latin typeface="Times New Roman"/>
              </a:rPr>
              <a:t>On a 2D surface</a:t>
            </a:r>
            <a:r>
              <a:rPr lang="vi-VN" b="1" dirty="0" smtClean="0">
                <a:solidFill>
                  <a:srgbClr val="FF0000"/>
                </a:solidFill>
                <a:latin typeface="Times New Roman"/>
              </a:rPr>
              <a:t> </a:t>
            </a:r>
            <a:endParaRPr lang="en-US" b="1" dirty="0" smtClean="0">
              <a:solidFill>
                <a:srgbClr val="FF0000"/>
              </a:solidFill>
              <a:latin typeface="Times New Roman"/>
            </a:endParaRPr>
          </a:p>
          <a:p>
            <a:pPr algn="just"/>
            <a:r>
              <a:rPr lang="en-US" i="1" dirty="0" smtClean="0">
                <a:solidFill>
                  <a:srgbClr val="7030A0"/>
                </a:solidFill>
                <a:latin typeface="Times New Roman"/>
              </a:rPr>
              <a:t>With a </a:t>
            </a:r>
            <a:r>
              <a:rPr lang="en-US" b="1" i="1" dirty="0" smtClean="0">
                <a:solidFill>
                  <a:srgbClr val="7030A0"/>
                </a:solidFill>
                <a:latin typeface="Times New Roman"/>
              </a:rPr>
              <a:t>rigid ruler </a:t>
            </a:r>
            <a:r>
              <a:rPr lang="en-US" i="1" dirty="0" smtClean="0">
                <a:solidFill>
                  <a:srgbClr val="7030A0"/>
                </a:solidFill>
                <a:latin typeface="Times New Roman"/>
              </a:rPr>
              <a:t>we calculate the difference between the two points marks (P1 and P2 - points of interest ) and find  the 2D distance between the two points</a:t>
            </a:r>
          </a:p>
          <a:p>
            <a:pPr algn="just"/>
            <a:endParaRPr lang="en-US" i="1" dirty="0" smtClean="0">
              <a:solidFill>
                <a:srgbClr val="7030A0"/>
              </a:solidFill>
              <a:latin typeface="Times New Roman"/>
            </a:endParaRPr>
          </a:p>
          <a:p>
            <a:pPr algn="just"/>
            <a:r>
              <a:rPr lang="en-US" b="1" dirty="0" smtClean="0">
                <a:solidFill>
                  <a:srgbClr val="FF0000"/>
                </a:solidFill>
                <a:latin typeface="Times New Roman"/>
              </a:rPr>
              <a:t>On a 3D sphere</a:t>
            </a:r>
            <a:endParaRPr lang="en-US" i="1" dirty="0" smtClean="0">
              <a:solidFill>
                <a:srgbClr val="7030A0"/>
              </a:solidFill>
              <a:latin typeface="Times New Roman"/>
            </a:endParaRPr>
          </a:p>
          <a:p>
            <a:pPr algn="just"/>
            <a:r>
              <a:rPr lang="en-US" i="1" dirty="0" smtClean="0">
                <a:solidFill>
                  <a:srgbClr val="7030A0"/>
                </a:solidFill>
                <a:latin typeface="Times New Roman"/>
              </a:rPr>
              <a:t>We must use an </a:t>
            </a:r>
            <a:r>
              <a:rPr lang="en-US" b="1" i="1" dirty="0" smtClean="0">
                <a:solidFill>
                  <a:srgbClr val="7030A0"/>
                </a:solidFill>
                <a:latin typeface="Times New Roman"/>
              </a:rPr>
              <a:t>inelastic rope </a:t>
            </a:r>
            <a:r>
              <a:rPr lang="en-US" i="1" dirty="0" smtClean="0">
                <a:solidFill>
                  <a:srgbClr val="7030A0"/>
                </a:solidFill>
                <a:latin typeface="Times New Roman"/>
              </a:rPr>
              <a:t>stretched on the surface of the sphere between these two points on the shortest path (</a:t>
            </a:r>
            <a:r>
              <a:rPr lang="en-US" i="1" dirty="0" smtClean="0">
                <a:solidFill>
                  <a:srgbClr val="C00000"/>
                </a:solidFill>
                <a:latin typeface="Times New Roman"/>
              </a:rPr>
              <a:t>the great circle</a:t>
            </a:r>
            <a:r>
              <a:rPr lang="en-US" i="1" dirty="0" smtClean="0">
                <a:solidFill>
                  <a:srgbClr val="7030A0"/>
                </a:solidFill>
                <a:latin typeface="Times New Roman"/>
              </a:rPr>
              <a:t>), and then to measure its 2D length to determine the distance (</a:t>
            </a:r>
            <a:r>
              <a:rPr lang="en-US" b="1" i="1" dirty="0" smtClean="0">
                <a:solidFill>
                  <a:srgbClr val="7030A0"/>
                </a:solidFill>
                <a:latin typeface="Times New Roman"/>
              </a:rPr>
              <a:t>on the surface of the sphere</a:t>
            </a:r>
            <a:r>
              <a:rPr lang="en-US" i="1" dirty="0" smtClean="0">
                <a:solidFill>
                  <a:srgbClr val="7030A0"/>
                </a:solidFill>
                <a:latin typeface="Times New Roman"/>
              </a:rPr>
              <a:t>) between the two points. </a:t>
            </a:r>
          </a:p>
        </p:txBody>
      </p:sp>
      <p:sp>
        <p:nvSpPr>
          <p:cNvPr id="11" name="Rounded Rectangle 10"/>
          <p:cNvSpPr/>
          <p:nvPr/>
        </p:nvSpPr>
        <p:spPr>
          <a:xfrm>
            <a:off x="5638800" y="914400"/>
            <a:ext cx="60960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Distance Measurement</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6" name="Text Box 4"/>
          <p:cNvSpPr txBox="1">
            <a:spLocks noChangeArrowheads="1"/>
          </p:cNvSpPr>
          <p:nvPr/>
        </p:nvSpPr>
        <p:spPr bwMode="auto">
          <a:xfrm>
            <a:off x="304800" y="1600200"/>
            <a:ext cx="11582400" cy="5181600"/>
          </a:xfrm>
          <a:prstGeom prst="rect">
            <a:avLst/>
          </a:prstGeom>
          <a:noFill/>
          <a:ln w="9525">
            <a:noFill/>
            <a:round/>
            <a:headEnd/>
            <a:tailEnd/>
          </a:ln>
          <a:effectLst/>
        </p:spPr>
        <p:txBody>
          <a:bodyPr lIns="81638" tIns="53260" rIns="81638" bIns="40819"/>
          <a:lstStyle/>
          <a:p>
            <a:pPr>
              <a:buFont typeface="Arial" pitchFamily="34" charset="0"/>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ro-RO" altLang="en-US" sz="2177" b="1" dirty="0" smtClean="0">
                <a:solidFill>
                  <a:srgbClr val="000000"/>
                </a:solidFill>
              </a:rPr>
              <a:t> </a:t>
            </a:r>
            <a:r>
              <a:rPr lang="en-US" altLang="en-US" sz="2177" b="1" dirty="0" smtClean="0">
                <a:solidFill>
                  <a:srgbClr val="000000"/>
                </a:solidFill>
              </a:rPr>
              <a:t>PROBLEMS THAT WILL BE STUDIED</a:t>
            </a:r>
            <a:endParaRPr lang="ro-RO" altLang="en-US" sz="2177" b="1" dirty="0" smtClean="0">
              <a:solidFill>
                <a:srgbClr val="000000"/>
              </a:solidFill>
            </a:endParaRP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ro-RO" altLang="en-US" b="1" i="1" dirty="0" err="1" smtClean="0">
                <a:solidFill>
                  <a:srgbClr val="000000"/>
                </a:solidFill>
                <a:latin typeface="Times New Roman" pitchFamily="18" charset="0"/>
                <a:cs typeface="Times New Roman" pitchFamily="18" charset="0"/>
              </a:rPr>
              <a:t>Frame</a:t>
            </a:r>
            <a:r>
              <a:rPr lang="ro-RO" altLang="en-US" b="1" i="1" dirty="0" smtClean="0">
                <a:solidFill>
                  <a:srgbClr val="000000"/>
                </a:solidFill>
                <a:latin typeface="Times New Roman" pitchFamily="18" charset="0"/>
                <a:cs typeface="Times New Roman" pitchFamily="18" charset="0"/>
              </a:rPr>
              <a:t> of </a:t>
            </a:r>
            <a:r>
              <a:rPr lang="ro-RO" altLang="en-US" b="1" i="1" dirty="0" err="1" smtClean="0">
                <a:solidFill>
                  <a:srgbClr val="000000"/>
                </a:solidFill>
                <a:latin typeface="Times New Roman" pitchFamily="18" charset="0"/>
                <a:cs typeface="Times New Roman" pitchFamily="18" charset="0"/>
              </a:rPr>
              <a:t>Reference</a:t>
            </a:r>
            <a:r>
              <a:rPr lang="ro-RO" altLang="en-US" b="1" i="1" dirty="0" smtClean="0">
                <a:solidFill>
                  <a:srgbClr val="000000"/>
                </a:solidFill>
                <a:latin typeface="Times New Roman" pitchFamily="18" charset="0"/>
                <a:cs typeface="Times New Roman" pitchFamily="18" charset="0"/>
              </a:rPr>
              <a:t> </a:t>
            </a:r>
            <a:r>
              <a:rPr lang="vi-VN" altLang="en-US" b="1" i="1" dirty="0" smtClean="0">
                <a:solidFill>
                  <a:srgbClr val="000000"/>
                </a:solidFill>
                <a:latin typeface="Times New Roman" pitchFamily="18" charset="0"/>
                <a:cs typeface="Times New Roman" pitchFamily="18" charset="0"/>
              </a:rPr>
              <a:t>(2D și 3D) </a:t>
            </a:r>
            <a:r>
              <a:rPr lang="en-US" altLang="en-US" b="1" i="1" dirty="0" smtClean="0">
                <a:solidFill>
                  <a:srgbClr val="000000"/>
                </a:solidFill>
                <a:latin typeface="Times New Roman" pitchFamily="18" charset="0"/>
                <a:cs typeface="Times New Roman" pitchFamily="18" charset="0"/>
              </a:rPr>
              <a:t>and</a:t>
            </a:r>
            <a:r>
              <a:rPr lang="vi-VN" altLang="en-US" b="1" i="1" dirty="0" smtClean="0">
                <a:solidFill>
                  <a:srgbClr val="000000"/>
                </a:solidFill>
                <a:latin typeface="Times New Roman" pitchFamily="18" charset="0"/>
                <a:cs typeface="Times New Roman" pitchFamily="18" charset="0"/>
              </a:rPr>
              <a:t> Geographical Coordinates (</a:t>
            </a:r>
            <a:r>
              <a:rPr lang="ro-RO" altLang="en-US" b="1" i="1" dirty="0" smtClean="0">
                <a:solidFill>
                  <a:srgbClr val="000000"/>
                </a:solidFill>
                <a:latin typeface="Times New Roman" pitchFamily="18" charset="0"/>
                <a:cs typeface="Times New Roman" pitchFamily="18" charset="0"/>
              </a:rPr>
              <a:t>l</a:t>
            </a:r>
            <a:r>
              <a:rPr lang="en-US" b="1" i="1" dirty="0" err="1" smtClean="0">
                <a:latin typeface="Times New Roman" pitchFamily="18" charset="0"/>
                <a:cs typeface="Times New Roman" pitchFamily="18" charset="0"/>
              </a:rPr>
              <a:t>atitude</a:t>
            </a:r>
            <a:r>
              <a:rPr lang="en-US" b="1" i="1" dirty="0" smtClean="0">
                <a:latin typeface="Times New Roman" pitchFamily="18" charset="0"/>
                <a:cs typeface="Times New Roman" pitchFamily="18" charset="0"/>
              </a:rPr>
              <a:t>, longitude and height</a:t>
            </a:r>
            <a:r>
              <a:rPr lang="vi-VN" altLang="en-US" b="1" i="1" dirty="0" smtClean="0">
                <a:solidFill>
                  <a:srgbClr val="000000"/>
                </a:solidFill>
                <a:latin typeface="Times New Roman" pitchFamily="18" charset="0"/>
                <a:cs typeface="Times New Roman" pitchFamily="18" charset="0"/>
              </a:rPr>
              <a:t>) (</a:t>
            </a:r>
            <a:r>
              <a:rPr lang="vi-VN" altLang="en-US" b="1" i="1" dirty="0" smtClean="0">
                <a:solidFill>
                  <a:srgbClr val="7030A0"/>
                </a:solidFill>
                <a:latin typeface="Times New Roman" pitchFamily="18" charset="0"/>
                <a:cs typeface="Times New Roman" pitchFamily="18" charset="0"/>
              </a:rPr>
              <a:t>Physics ↔ Geography</a:t>
            </a:r>
            <a:r>
              <a:rPr lang="vi-VN" altLang="en-US" b="1" i="1" dirty="0" smtClean="0">
                <a:solidFill>
                  <a:srgbClr val="000000"/>
                </a:solidFill>
                <a:latin typeface="Times New Roman" pitchFamily="18" charset="0"/>
                <a:cs typeface="Times New Roman" pitchFamily="18" charset="0"/>
              </a:rPr>
              <a:t>)</a:t>
            </a: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altLang="en-US" b="1" i="1" dirty="0" smtClean="0">
                <a:solidFill>
                  <a:srgbClr val="000000"/>
                </a:solidFill>
                <a:latin typeface="Times New Roman" pitchFamily="18" charset="0"/>
                <a:cs typeface="Times New Roman" pitchFamily="18" charset="0"/>
              </a:rPr>
              <a:t>Calculating the Distances on the Globe</a:t>
            </a:r>
            <a:r>
              <a:rPr lang="ro-RO" altLang="en-US" b="1" i="1" dirty="0" smtClean="0">
                <a:solidFill>
                  <a:srgbClr val="000000"/>
                </a:solidFill>
                <a:latin typeface="Times New Roman" pitchFamily="18" charset="0"/>
                <a:cs typeface="Times New Roman" pitchFamily="18" charset="0"/>
              </a:rPr>
              <a:t> </a:t>
            </a:r>
            <a:r>
              <a:rPr lang="vi-VN" altLang="en-US" b="1" i="1" dirty="0" smtClean="0">
                <a:solidFill>
                  <a:srgbClr val="000000"/>
                </a:solidFill>
                <a:latin typeface="Times New Roman" pitchFamily="18" charset="0"/>
                <a:cs typeface="Times New Roman" pitchFamily="18" charset="0"/>
              </a:rPr>
              <a:t>(</a:t>
            </a:r>
            <a:r>
              <a:rPr lang="vi-VN" altLang="en-US" b="1" i="1" dirty="0" smtClean="0">
                <a:solidFill>
                  <a:srgbClr val="7030A0"/>
                </a:solidFill>
                <a:latin typeface="Times New Roman" pitchFamily="18" charset="0"/>
                <a:cs typeface="Times New Roman" pitchFamily="18" charset="0"/>
              </a:rPr>
              <a:t>Mat</a:t>
            </a:r>
            <a:r>
              <a:rPr lang="en-US" altLang="en-US" b="1" i="1" dirty="0" smtClean="0">
                <a:solidFill>
                  <a:srgbClr val="7030A0"/>
                </a:solidFill>
                <a:latin typeface="Times New Roman" pitchFamily="18" charset="0"/>
                <a:cs typeface="Times New Roman" pitchFamily="18" charset="0"/>
              </a:rPr>
              <a:t>h</a:t>
            </a:r>
            <a:r>
              <a:rPr lang="vi-VN" altLang="en-US" b="1" i="1" dirty="0" smtClean="0">
                <a:solidFill>
                  <a:srgbClr val="7030A0"/>
                </a:solidFill>
                <a:latin typeface="Times New Roman" pitchFamily="18" charset="0"/>
                <a:cs typeface="Times New Roman" pitchFamily="18" charset="0"/>
              </a:rPr>
              <a:t> ↔ Geography</a:t>
            </a:r>
            <a:r>
              <a:rPr lang="vi-VN" altLang="en-US" b="1" i="1" dirty="0" smtClean="0">
                <a:solidFill>
                  <a:srgbClr val="000000"/>
                </a:solidFill>
                <a:latin typeface="Times New Roman" pitchFamily="18" charset="0"/>
                <a:cs typeface="Times New Roman" pitchFamily="18" charset="0"/>
              </a:rPr>
              <a:t>) </a:t>
            </a: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ro-RO" altLang="en-US" b="1" i="1" dirty="0" smtClean="0">
                <a:solidFill>
                  <a:srgbClr val="000000"/>
                </a:solidFill>
                <a:latin typeface="Times New Roman" pitchFamily="18" charset="0"/>
                <a:cs typeface="Times New Roman" pitchFamily="18" charset="0"/>
              </a:rPr>
              <a:t>2D</a:t>
            </a:r>
            <a:r>
              <a:rPr lang="en-US" altLang="en-US" b="1" i="1" dirty="0" smtClean="0">
                <a:solidFill>
                  <a:srgbClr val="000000"/>
                </a:solidFill>
                <a:latin typeface="Times New Roman" pitchFamily="18" charset="0"/>
                <a:cs typeface="Times New Roman" pitchFamily="18" charset="0"/>
              </a:rPr>
              <a:t> Maps</a:t>
            </a:r>
            <a:r>
              <a:rPr lang="ro-RO" altLang="en-US" b="1" i="1" dirty="0" smtClean="0">
                <a:solidFill>
                  <a:srgbClr val="000000"/>
                </a:solidFill>
                <a:latin typeface="Times New Roman" pitchFamily="18" charset="0"/>
                <a:cs typeface="Times New Roman" pitchFamily="18" charset="0"/>
              </a:rPr>
              <a:t> </a:t>
            </a:r>
            <a:r>
              <a:rPr lang="vi-VN" altLang="en-US" b="1" i="1" dirty="0" smtClean="0">
                <a:solidFill>
                  <a:srgbClr val="000000"/>
                </a:solidFill>
                <a:latin typeface="Times New Roman" pitchFamily="18" charset="0"/>
                <a:cs typeface="Times New Roman" pitchFamily="18" charset="0"/>
              </a:rPr>
              <a:t>- </a:t>
            </a:r>
            <a:r>
              <a:rPr lang="en-US" altLang="en-US" b="1" i="1" dirty="0" smtClean="0">
                <a:solidFill>
                  <a:srgbClr val="000000"/>
                </a:solidFill>
                <a:latin typeface="Times New Roman" pitchFamily="18" charset="0"/>
                <a:cs typeface="Times New Roman" pitchFamily="18" charset="0"/>
              </a:rPr>
              <a:t>T</a:t>
            </a:r>
            <a:r>
              <a:rPr lang="vi-VN" altLang="en-US" b="1" i="1" dirty="0" smtClean="0">
                <a:solidFill>
                  <a:srgbClr val="000000"/>
                </a:solidFill>
                <a:latin typeface="Times New Roman" pitchFamily="18" charset="0"/>
                <a:cs typeface="Times New Roman" pitchFamily="18" charset="0"/>
              </a:rPr>
              <a:t>ransformation of </a:t>
            </a:r>
            <a:r>
              <a:rPr lang="en-US" altLang="en-US" b="1" i="1" dirty="0" smtClean="0">
                <a:solidFill>
                  <a:srgbClr val="000000"/>
                </a:solidFill>
                <a:latin typeface="Times New Roman" pitchFamily="18" charset="0"/>
                <a:cs typeface="Times New Roman" pitchFamily="18" charset="0"/>
              </a:rPr>
              <a:t>G</a:t>
            </a:r>
            <a:r>
              <a:rPr lang="vi-VN" altLang="en-US" b="1" i="1" dirty="0" smtClean="0">
                <a:solidFill>
                  <a:srgbClr val="000000"/>
                </a:solidFill>
                <a:latin typeface="Times New Roman" pitchFamily="18" charset="0"/>
                <a:cs typeface="Times New Roman" pitchFamily="18" charset="0"/>
              </a:rPr>
              <a:t>eographical </a:t>
            </a:r>
            <a:r>
              <a:rPr lang="en-US" altLang="en-US" b="1" i="1" dirty="0" smtClean="0">
                <a:solidFill>
                  <a:srgbClr val="000000"/>
                </a:solidFill>
                <a:latin typeface="Times New Roman" pitchFamily="18" charset="0"/>
                <a:cs typeface="Times New Roman" pitchFamily="18" charset="0"/>
              </a:rPr>
              <a:t>C</a:t>
            </a:r>
            <a:r>
              <a:rPr lang="vi-VN" altLang="en-US" b="1" i="1" dirty="0" smtClean="0">
                <a:solidFill>
                  <a:srgbClr val="000000"/>
                </a:solidFill>
                <a:latin typeface="Times New Roman" pitchFamily="18" charset="0"/>
                <a:cs typeface="Times New Roman" pitchFamily="18" charset="0"/>
              </a:rPr>
              <a:t>oordinates</a:t>
            </a:r>
            <a:r>
              <a:rPr lang="en-US" altLang="en-US" b="1" i="1" dirty="0" smtClean="0">
                <a:solidFill>
                  <a:srgbClr val="000000"/>
                </a:solidFill>
                <a:latin typeface="Times New Roman" pitchFamily="18" charset="0"/>
                <a:cs typeface="Times New Roman" pitchFamily="18" charset="0"/>
              </a:rPr>
              <a:t> (</a:t>
            </a:r>
            <a:r>
              <a:rPr lang="en-US" altLang="en-US" b="1" i="1" dirty="0" smtClean="0">
                <a:solidFill>
                  <a:srgbClr val="7030A0"/>
                </a:solidFill>
                <a:latin typeface="Times New Roman" pitchFamily="18" charset="0"/>
                <a:cs typeface="Times New Roman" pitchFamily="18" charset="0"/>
              </a:rPr>
              <a:t>Topography, Geodesy</a:t>
            </a:r>
            <a:r>
              <a:rPr lang="en-US" altLang="en-US" b="1" i="1" dirty="0" smtClean="0">
                <a:solidFill>
                  <a:srgbClr val="000000"/>
                </a:solidFill>
                <a:latin typeface="Times New Roman" pitchFamily="18" charset="0"/>
                <a:cs typeface="Times New Roman" pitchFamily="18" charset="0"/>
              </a:rPr>
              <a:t>)</a:t>
            </a: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vi-VN" altLang="en-US" b="1" i="1" dirty="0" smtClean="0">
                <a:solidFill>
                  <a:srgbClr val="000000"/>
                </a:solidFill>
                <a:latin typeface="Times New Roman" pitchFamily="18" charset="0"/>
                <a:cs typeface="Times New Roman" pitchFamily="18" charset="0"/>
              </a:rPr>
              <a:t>Position estimation using GPS</a:t>
            </a:r>
            <a:r>
              <a:rPr lang="en-US" altLang="en-US" b="1" i="1" dirty="0" smtClean="0">
                <a:solidFill>
                  <a:srgbClr val="000000"/>
                </a:solidFill>
                <a:latin typeface="Times New Roman" pitchFamily="18" charset="0"/>
                <a:cs typeface="Times New Roman" pitchFamily="18" charset="0"/>
              </a:rPr>
              <a:t> </a:t>
            </a:r>
            <a:r>
              <a:rPr lang="vi-VN" altLang="en-US" b="1" i="1" dirty="0" smtClean="0">
                <a:solidFill>
                  <a:srgbClr val="000000"/>
                </a:solidFill>
                <a:latin typeface="Times New Roman" pitchFamily="18" charset="0"/>
                <a:cs typeface="Times New Roman" pitchFamily="18" charset="0"/>
              </a:rPr>
              <a:t>(</a:t>
            </a:r>
            <a:r>
              <a:rPr lang="vi-VN" altLang="en-US" b="1" i="1" dirty="0" smtClean="0">
                <a:solidFill>
                  <a:srgbClr val="7030A0"/>
                </a:solidFill>
                <a:latin typeface="Times New Roman" pitchFamily="18" charset="0"/>
                <a:cs typeface="Times New Roman" pitchFamily="18" charset="0"/>
              </a:rPr>
              <a:t>Mat </a:t>
            </a:r>
            <a:r>
              <a:rPr lang="en-US" altLang="en-US" b="1" i="1" dirty="0" smtClean="0">
                <a:solidFill>
                  <a:srgbClr val="7030A0"/>
                </a:solidFill>
                <a:latin typeface="Times New Roman" pitchFamily="18" charset="0"/>
                <a:cs typeface="Times New Roman" pitchFamily="18" charset="0"/>
              </a:rPr>
              <a:t>h</a:t>
            </a:r>
            <a:r>
              <a:rPr lang="vi-VN" altLang="en-US" b="1" i="1" dirty="0" smtClean="0">
                <a:solidFill>
                  <a:srgbClr val="7030A0"/>
                </a:solidFill>
                <a:latin typeface="Times New Roman" pitchFamily="18" charset="0"/>
                <a:cs typeface="Times New Roman" pitchFamily="18" charset="0"/>
              </a:rPr>
              <a:t>↔ Geography</a:t>
            </a:r>
            <a:r>
              <a:rPr lang="vi-VN" altLang="en-US" b="1" i="1" dirty="0" smtClean="0">
                <a:solidFill>
                  <a:srgbClr val="000000"/>
                </a:solidFill>
                <a:latin typeface="Times New Roman" pitchFamily="18" charset="0"/>
                <a:cs typeface="Times New Roman" pitchFamily="18" charset="0"/>
              </a:rPr>
              <a:t>) (</a:t>
            </a:r>
            <a:r>
              <a:rPr lang="vi-VN" altLang="en-US" b="1" i="1" dirty="0" smtClean="0">
                <a:solidFill>
                  <a:srgbClr val="7030A0"/>
                </a:solidFill>
                <a:latin typeface="Times New Roman" pitchFamily="18" charset="0"/>
                <a:cs typeface="Times New Roman" pitchFamily="18" charset="0"/>
              </a:rPr>
              <a:t>Physics ↔ Geography</a:t>
            </a:r>
            <a:r>
              <a:rPr lang="vi-VN" altLang="en-US" b="1" i="1" dirty="0" smtClean="0">
                <a:solidFill>
                  <a:srgbClr val="000000"/>
                </a:solidFill>
                <a:latin typeface="Times New Roman" pitchFamily="18" charset="0"/>
                <a:cs typeface="Times New Roman" pitchFamily="18" charset="0"/>
              </a:rPr>
              <a:t>)</a:t>
            </a:r>
            <a:r>
              <a:rPr lang="en-US" altLang="en-US" b="1" i="1" dirty="0" smtClean="0">
                <a:solidFill>
                  <a:srgbClr val="000000"/>
                </a:solidFill>
                <a:latin typeface="Times New Roman" pitchFamily="18" charset="0"/>
                <a:cs typeface="Times New Roman" pitchFamily="18" charset="0"/>
              </a:rPr>
              <a:t> (</a:t>
            </a:r>
            <a:r>
              <a:rPr lang="en-US" altLang="en-US" b="1" i="1" dirty="0" smtClean="0">
                <a:solidFill>
                  <a:srgbClr val="7030A0"/>
                </a:solidFill>
                <a:latin typeface="Times New Roman" pitchFamily="18" charset="0"/>
                <a:cs typeface="Times New Roman" pitchFamily="18" charset="0"/>
              </a:rPr>
              <a:t>Engineering, Informatics</a:t>
            </a:r>
            <a:r>
              <a:rPr lang="en-US" altLang="en-US" b="1" i="1" dirty="0" smtClean="0">
                <a:solidFill>
                  <a:srgbClr val="000000"/>
                </a:solidFill>
                <a:latin typeface="Times New Roman" pitchFamily="18" charset="0"/>
                <a:cs typeface="Times New Roman" pitchFamily="18" charset="0"/>
              </a:rPr>
              <a:t>)</a:t>
            </a:r>
            <a:endParaRPr lang="vi-VN" altLang="en-US" b="1" i="1" dirty="0" smtClean="0">
              <a:solidFill>
                <a:srgbClr val="000000"/>
              </a:solidFill>
              <a:latin typeface="Times New Roman" pitchFamily="18" charset="0"/>
              <a:cs typeface="Times New Roman" pitchFamily="18" charset="0"/>
            </a:endParaRP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vi-VN" altLang="en-US" b="1" i="1" dirty="0" smtClean="0">
                <a:solidFill>
                  <a:srgbClr val="000000"/>
                </a:solidFill>
                <a:latin typeface="Times New Roman" pitchFamily="18" charset="0"/>
                <a:cs typeface="Times New Roman" pitchFamily="18" charset="0"/>
              </a:rPr>
              <a:t>Finding Important Administrative or Cultural Information (</a:t>
            </a:r>
            <a:r>
              <a:rPr lang="vi-VN" altLang="en-US" b="1" i="1" dirty="0" smtClean="0">
                <a:solidFill>
                  <a:srgbClr val="7030A0"/>
                </a:solidFill>
                <a:latin typeface="Times New Roman" pitchFamily="18" charset="0"/>
                <a:cs typeface="Times New Roman" pitchFamily="18" charset="0"/>
              </a:rPr>
              <a:t>Geography↔ Administration) </a:t>
            </a:r>
            <a:r>
              <a:rPr lang="vi-VN" altLang="en-US" b="1" i="1" dirty="0" smtClean="0">
                <a:solidFill>
                  <a:srgbClr val="000000"/>
                </a:solidFill>
                <a:latin typeface="Times New Roman" pitchFamily="18" charset="0"/>
                <a:cs typeface="Times New Roman" pitchFamily="18" charset="0"/>
              </a:rPr>
              <a:t>) (</a:t>
            </a:r>
            <a:r>
              <a:rPr lang="vi-VN" altLang="en-US" b="1" i="1" dirty="0" smtClean="0">
                <a:solidFill>
                  <a:srgbClr val="7030A0"/>
                </a:solidFill>
                <a:latin typeface="Times New Roman" pitchFamily="18" charset="0"/>
                <a:cs typeface="Times New Roman" pitchFamily="18" charset="0"/>
              </a:rPr>
              <a:t>Geography↔ Culture</a:t>
            </a:r>
            <a:r>
              <a:rPr lang="vi-VN" altLang="en-US" b="1" i="1" dirty="0" smtClean="0">
                <a:solidFill>
                  <a:srgbClr val="000000"/>
                </a:solidFill>
                <a:latin typeface="Times New Roman" pitchFamily="18" charset="0"/>
                <a:cs typeface="Times New Roman" pitchFamily="18" charset="0"/>
              </a:rPr>
              <a:t>)</a:t>
            </a:r>
            <a:endParaRPr lang="en-US" altLang="en-US" b="1" i="1" dirty="0" smtClean="0">
              <a:solidFill>
                <a:srgbClr val="000000"/>
              </a:solidFill>
              <a:latin typeface="Times New Roman" pitchFamily="18" charset="0"/>
              <a:cs typeface="Times New Roman" pitchFamily="18" charset="0"/>
            </a:endParaRP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b="1" i="1" dirty="0" smtClean="0">
              <a:solidFill>
                <a:srgbClr val="000000"/>
              </a:solidFill>
              <a:latin typeface="Times New Roman" pitchFamily="18" charset="0"/>
              <a:cs typeface="Times New Roman" pitchFamily="18" charset="0"/>
            </a:endParaRPr>
          </a:p>
          <a:p>
            <a:pPr>
              <a:buFont typeface="Arial" pitchFamily="34" charset="0"/>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ro-RO" altLang="en-US" sz="2177" b="1" dirty="0" smtClean="0">
                <a:solidFill>
                  <a:srgbClr val="000000"/>
                </a:solidFill>
              </a:rPr>
              <a:t> EXERCISES</a:t>
            </a:r>
            <a:endParaRPr lang="en-US" altLang="en-US" sz="2177" b="1" dirty="0" smtClean="0">
              <a:solidFill>
                <a:srgbClr val="000000"/>
              </a:solidFill>
            </a:endParaRPr>
          </a:p>
          <a:p>
            <a:pPr>
              <a:buFont typeface="Arial" pitchFamily="34" charset="0"/>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ro-RO" altLang="en-US" sz="2177" b="1" dirty="0" smtClean="0">
                <a:solidFill>
                  <a:srgbClr val="000000"/>
                </a:solidFill>
              </a:rPr>
              <a:t> HOMEWORK </a:t>
            </a:r>
            <a:r>
              <a:rPr lang="en-US" altLang="en-US" sz="2177" b="1" dirty="0" smtClean="0">
                <a:solidFill>
                  <a:srgbClr val="000000"/>
                </a:solidFill>
              </a:rPr>
              <a:t>/ ADDITIONAL EXPERIMENTS</a:t>
            </a:r>
            <a:endParaRPr lang="en-US" altLang="en-US" sz="2177" b="1" dirty="0">
              <a:solidFill>
                <a:srgbClr val="000000"/>
              </a:solidFill>
            </a:endParaRPr>
          </a:p>
          <a:p>
            <a:endParaRPr lang="en-US" sz="1600" b="1" i="1" dirty="0" smtClean="0">
              <a:latin typeface="Times New Roman" pitchFamily="18" charset="0"/>
              <a:cs typeface="Times New Roman" pitchFamily="18" charset="0"/>
            </a:endParaRPr>
          </a:p>
          <a:p>
            <a:r>
              <a:rPr lang="en-US" b="1" i="1" dirty="0" smtClean="0">
                <a:solidFill>
                  <a:srgbClr val="7030A0"/>
                </a:solidFill>
                <a:latin typeface="Times New Roman" pitchFamily="18" charset="0"/>
                <a:cs typeface="Times New Roman" pitchFamily="18" charset="0"/>
              </a:rPr>
              <a:t>INTERDISCIPLINARITY</a:t>
            </a:r>
          </a:p>
          <a:p>
            <a:endParaRPr lang="en-US" b="1" i="1" dirty="0" smtClean="0">
              <a:solidFill>
                <a:srgbClr val="7030A0"/>
              </a:solidFill>
              <a:latin typeface="Times New Roman" pitchFamily="18" charset="0"/>
              <a:cs typeface="Times New Roman" pitchFamily="18" charset="0"/>
            </a:endParaRPr>
          </a:p>
          <a:p>
            <a:r>
              <a:rPr lang="en-US" sz="4000" b="1" i="1" dirty="0" smtClean="0">
                <a:solidFill>
                  <a:srgbClr val="FF0000"/>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kahoot.it</a:t>
            </a:r>
            <a:endParaRPr lang="en-US" sz="4000" b="1" i="1" dirty="0" smtClean="0">
              <a:solidFill>
                <a:srgbClr val="FF0000"/>
              </a:solidFill>
              <a:latin typeface="Times New Roman" pitchFamily="18" charset="0"/>
              <a:cs typeface="Times New Roman" pitchFamily="18" charset="0"/>
            </a:endParaRPr>
          </a:p>
          <a:p>
            <a:endParaRPr lang="en-US" sz="4000" b="1" i="1" dirty="0" smtClean="0">
              <a:solidFill>
                <a:srgbClr val="FF0000"/>
              </a:solidFill>
              <a:latin typeface="Times New Roman" pitchFamily="18" charset="0"/>
              <a:cs typeface="Times New Roman" pitchFamily="18" charset="0"/>
            </a:endParaRPr>
          </a:p>
          <a:p>
            <a:r>
              <a:rPr lang="en-US" sz="1400" b="1" i="1" dirty="0" smtClean="0">
                <a:latin typeface="Times New Roman" pitchFamily="18" charset="0"/>
                <a:cs typeface="Times New Roman" pitchFamily="18" charset="0"/>
              </a:rPr>
              <a:t>Databases of European Funded Research Projects</a:t>
            </a:r>
            <a:r>
              <a:rPr lang="en-US" sz="1400" dirty="0" smtClean="0">
                <a:latin typeface="Times New Roman" pitchFamily="18" charset="0"/>
                <a:cs typeface="Times New Roman" pitchFamily="18" charset="0"/>
              </a:rPr>
              <a:t>  </a:t>
            </a:r>
            <a:r>
              <a:rPr lang="en-US" sz="1400" dirty="0" smtClean="0"/>
              <a:t>(</a:t>
            </a:r>
            <a:r>
              <a:rPr lang="ro-RO" sz="1400" dirty="0" smtClean="0">
                <a:hlinkClick r:id="rId5"/>
              </a:rPr>
              <a:t>http://www.ancpi.ro/</a:t>
            </a:r>
            <a:r>
              <a:rPr lang="en-US" sz="1400" dirty="0" smtClean="0"/>
              <a:t> ; </a:t>
            </a:r>
            <a:r>
              <a:rPr lang="ro-RO" sz="1400" dirty="0" smtClean="0">
                <a:hlinkClick r:id="rId6"/>
              </a:rPr>
              <a:t>http://www.cimec.ro/</a:t>
            </a:r>
            <a:r>
              <a:rPr lang="en-US" sz="1400" dirty="0" smtClean="0"/>
              <a:t> )</a:t>
            </a:r>
          </a:p>
          <a:p>
            <a:pPr>
              <a:buFont typeface="Arial" pitchFamily="34" charset="0"/>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b="1" dirty="0">
              <a:solidFill>
                <a:srgbClr val="000000"/>
              </a:solidFill>
            </a:endParaRPr>
          </a:p>
        </p:txBody>
      </p:sp>
      <p:pic>
        <p:nvPicPr>
          <p:cNvPr id="7" name="Picture 2" descr="C:\Users\Mircea\Desktop\Earth_3D_rotation_Full_HD.gif"/>
          <p:cNvPicPr>
            <a:picLocks noChangeAspect="1" noChangeArrowheads="1" noCrop="1"/>
          </p:cNvPicPr>
          <p:nvPr/>
        </p:nvPicPr>
        <p:blipFill>
          <a:blip r:embed="rId7"/>
          <a:srcRect/>
          <a:stretch>
            <a:fillRect/>
          </a:stretch>
        </p:blipFill>
        <p:spPr bwMode="auto">
          <a:xfrm>
            <a:off x="6477000" y="3657600"/>
            <a:ext cx="4450016" cy="2522538"/>
          </a:xfrm>
          <a:prstGeom prst="rect">
            <a:avLst/>
          </a:prstGeom>
          <a:noFill/>
        </p:spPr>
      </p:pic>
      <p:pic>
        <p:nvPicPr>
          <p:cNvPr id="8" name="Picture 7"/>
          <p:cNvPicPr>
            <a:picLocks noChangeAspect="1"/>
          </p:cNvPicPr>
          <p:nvPr/>
        </p:nvPicPr>
        <p:blipFill rotWithShape="1">
          <a:blip r:embed="rId8" cstate="print"/>
          <a:srcRect l="21899" t="22100" r="22058" b="25466"/>
          <a:stretch/>
        </p:blipFill>
        <p:spPr>
          <a:xfrm>
            <a:off x="533400" y="5562600"/>
            <a:ext cx="1232755" cy="660531"/>
          </a:xfrm>
          <a:prstGeom prst="rect">
            <a:avLst/>
          </a:prstGeom>
        </p:spPr>
      </p:pic>
      <p:sp>
        <p:nvSpPr>
          <p:cNvPr id="9" name="Rounded Rectangle 8"/>
          <p:cNvSpPr/>
          <p:nvPr/>
        </p:nvSpPr>
        <p:spPr>
          <a:xfrm>
            <a:off x="3276600" y="838200"/>
            <a:ext cx="84582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sz="3175" b="1" dirty="0" smtClean="0">
                <a:solidFill>
                  <a:srgbClr val="C00000"/>
                </a:solidFill>
              </a:rPr>
              <a:t>INTRODUCTION </a:t>
            </a:r>
            <a:r>
              <a:rPr lang="en-US" b="1" dirty="0" smtClean="0">
                <a:solidFill>
                  <a:srgbClr val="00B0F0"/>
                </a:solidFill>
              </a:rPr>
              <a:t>Digital Maps and Geographical Coordinates</a:t>
            </a:r>
            <a:endParaRPr lang="ro-RO" b="1" dirty="0">
              <a:solidFill>
                <a:srgbClr val="C0000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pic>
        <p:nvPicPr>
          <p:cNvPr id="7" name="Picture 4"/>
          <p:cNvPicPr>
            <a:picLocks noChangeAspect="1" noChangeArrowheads="1"/>
          </p:cNvPicPr>
          <p:nvPr/>
        </p:nvPicPr>
        <p:blipFill>
          <a:blip r:embed="rId5"/>
          <a:srcRect/>
          <a:stretch>
            <a:fillRect/>
          </a:stretch>
        </p:blipFill>
        <p:spPr bwMode="auto">
          <a:xfrm>
            <a:off x="6657975" y="1676400"/>
            <a:ext cx="5457825" cy="4781550"/>
          </a:xfrm>
          <a:prstGeom prst="rect">
            <a:avLst/>
          </a:prstGeom>
          <a:noFill/>
          <a:ln w="9525">
            <a:noFill/>
            <a:miter lim="800000"/>
            <a:headEnd/>
            <a:tailEnd/>
          </a:ln>
          <a:effectLst/>
        </p:spPr>
      </p:pic>
      <p:pic>
        <p:nvPicPr>
          <p:cNvPr id="8" name="Picture 3"/>
          <p:cNvPicPr>
            <a:picLocks noChangeAspect="1" noChangeArrowheads="1"/>
          </p:cNvPicPr>
          <p:nvPr/>
        </p:nvPicPr>
        <p:blipFill>
          <a:blip r:embed="rId6"/>
          <a:srcRect/>
          <a:stretch>
            <a:fillRect/>
          </a:stretch>
        </p:blipFill>
        <p:spPr bwMode="auto">
          <a:xfrm>
            <a:off x="228600" y="5410200"/>
            <a:ext cx="7501206" cy="609600"/>
          </a:xfrm>
          <a:prstGeom prst="rect">
            <a:avLst/>
          </a:prstGeom>
          <a:noFill/>
          <a:ln w="9525">
            <a:noFill/>
            <a:miter lim="800000"/>
            <a:headEnd/>
            <a:tailEnd/>
          </a:ln>
          <a:effectLst/>
        </p:spPr>
      </p:pic>
      <p:sp>
        <p:nvSpPr>
          <p:cNvPr id="9" name="Rectangle 8"/>
          <p:cNvSpPr/>
          <p:nvPr/>
        </p:nvSpPr>
        <p:spPr>
          <a:xfrm>
            <a:off x="457200" y="1828800"/>
            <a:ext cx="6248400" cy="3385542"/>
          </a:xfrm>
          <a:prstGeom prst="rect">
            <a:avLst/>
          </a:prstGeom>
        </p:spPr>
        <p:txBody>
          <a:bodyPr wrap="square">
            <a:spAutoFit/>
          </a:bodyPr>
          <a:lstStyle/>
          <a:p>
            <a:pPr algn="just"/>
            <a:r>
              <a:rPr lang="en-US" i="1" dirty="0" smtClean="0">
                <a:solidFill>
                  <a:srgbClr val="7030A0"/>
                </a:solidFill>
                <a:latin typeface="Times New Roman"/>
              </a:rPr>
              <a:t>Of course, if we know the </a:t>
            </a:r>
            <a:r>
              <a:rPr lang="en-US" b="1" i="1" dirty="0" smtClean="0">
                <a:solidFill>
                  <a:srgbClr val="7030A0"/>
                </a:solidFill>
                <a:latin typeface="Times New Roman"/>
              </a:rPr>
              <a:t>angle between the vectors, directed toward P1 and P2, from the center of the Earth</a:t>
            </a:r>
            <a:r>
              <a:rPr lang="en-US" i="1" dirty="0" smtClean="0">
                <a:solidFill>
                  <a:srgbClr val="7030A0"/>
                </a:solidFill>
                <a:latin typeface="Times New Roman"/>
              </a:rPr>
              <a:t>, </a:t>
            </a:r>
            <a:r>
              <a:rPr lang="vi-VN" b="1" i="1" dirty="0" smtClean="0">
                <a:solidFill>
                  <a:srgbClr val="FF0000"/>
                </a:solidFill>
                <a:latin typeface="Times New Roman"/>
                <a:sym typeface="Symbol"/>
              </a:rPr>
              <a:t></a:t>
            </a:r>
            <a:r>
              <a:rPr lang="en-US" i="1" dirty="0" smtClean="0">
                <a:solidFill>
                  <a:srgbClr val="7030A0"/>
                </a:solidFill>
                <a:latin typeface="Times New Roman"/>
              </a:rPr>
              <a:t>, </a:t>
            </a:r>
            <a:r>
              <a:rPr lang="en-US" i="1" dirty="0" smtClean="0">
                <a:solidFill>
                  <a:srgbClr val="FF0000"/>
                </a:solidFill>
                <a:latin typeface="Times New Roman"/>
              </a:rPr>
              <a:t>we can use the relationship linking the arc length and the angle</a:t>
            </a:r>
          </a:p>
          <a:p>
            <a:pPr algn="just"/>
            <a:endParaRPr lang="en-US" i="1" dirty="0" smtClean="0">
              <a:solidFill>
                <a:srgbClr val="7030A0"/>
              </a:solidFill>
              <a:latin typeface="Times New Roman"/>
            </a:endParaRPr>
          </a:p>
          <a:p>
            <a:pPr algn="ctr"/>
            <a:endParaRPr lang="ro-RO" dirty="0" smtClean="0">
              <a:latin typeface="Times New Roman"/>
            </a:endParaRPr>
          </a:p>
          <a:p>
            <a:pPr algn="just"/>
            <a:r>
              <a:rPr lang="en-US" dirty="0" smtClean="0">
                <a:latin typeface="Times New Roman"/>
              </a:rPr>
              <a:t>where </a:t>
            </a:r>
            <a:r>
              <a:rPr lang="en-US" b="1" i="1" dirty="0" smtClean="0">
                <a:latin typeface="Times New Roman"/>
              </a:rPr>
              <a:t>R is the average radius of the Earth (~ 6371 km)</a:t>
            </a:r>
            <a:r>
              <a:rPr lang="en-US" dirty="0" smtClean="0">
                <a:latin typeface="Times New Roman"/>
              </a:rPr>
              <a:t>, and the angle </a:t>
            </a:r>
            <a:r>
              <a:rPr lang="pt-BR" b="1" i="1" dirty="0" smtClean="0">
                <a:latin typeface="Times New Roman"/>
                <a:sym typeface="Symbol"/>
              </a:rPr>
              <a:t></a:t>
            </a:r>
            <a:r>
              <a:rPr lang="pt-BR" i="1" dirty="0" smtClean="0">
                <a:latin typeface="Times New Roman"/>
                <a:sym typeface="Symbol"/>
              </a:rPr>
              <a:t> is</a:t>
            </a:r>
            <a:r>
              <a:rPr lang="en-US" dirty="0" smtClean="0">
                <a:latin typeface="Times New Roman"/>
              </a:rPr>
              <a:t> represented in radians</a:t>
            </a:r>
          </a:p>
          <a:p>
            <a:pPr algn="just"/>
            <a:r>
              <a:rPr lang="ro-RO" dirty="0" smtClean="0">
                <a:latin typeface="Times New Roman"/>
              </a:rPr>
              <a:t>	</a:t>
            </a:r>
          </a:p>
          <a:p>
            <a:pPr algn="just"/>
            <a:endParaRPr lang="en-US" dirty="0" smtClean="0">
              <a:latin typeface="Times New Roman"/>
            </a:endParaRPr>
          </a:p>
          <a:p>
            <a:pPr algn="just"/>
            <a:r>
              <a:rPr lang="en-US" dirty="0" smtClean="0">
                <a:latin typeface="Times New Roman"/>
              </a:rPr>
              <a:t>Determining the angle (on the "great circle") from </a:t>
            </a:r>
            <a:r>
              <a:rPr lang="en-US" b="1" dirty="0" smtClean="0">
                <a:latin typeface="Times New Roman"/>
              </a:rPr>
              <a:t>geographical coordinates </a:t>
            </a:r>
            <a:r>
              <a:rPr lang="en-US" dirty="0" smtClean="0">
                <a:latin typeface="Times New Roman"/>
              </a:rPr>
              <a:t>is not a problem of elementary geometry </a:t>
            </a:r>
          </a:p>
          <a:p>
            <a:pPr algn="just"/>
            <a:r>
              <a:rPr lang="en-US" sz="1600" i="1" dirty="0" smtClean="0">
                <a:solidFill>
                  <a:srgbClr val="0070C0"/>
                </a:solidFill>
                <a:latin typeface="Times New Roman"/>
              </a:rPr>
              <a:t>(see </a:t>
            </a:r>
            <a:r>
              <a:rPr lang="en-US" sz="1600" i="1" dirty="0" err="1" smtClean="0">
                <a:solidFill>
                  <a:srgbClr val="0070C0"/>
                </a:solidFill>
                <a:latin typeface="Times New Roman"/>
              </a:rPr>
              <a:t>Haversine</a:t>
            </a:r>
            <a:r>
              <a:rPr lang="en-US" sz="1600" i="1" dirty="0" smtClean="0">
                <a:solidFill>
                  <a:srgbClr val="0070C0"/>
                </a:solidFill>
                <a:latin typeface="Times New Roman"/>
              </a:rPr>
              <a:t> formula ) information about this can be found at [1] </a:t>
            </a:r>
          </a:p>
        </p:txBody>
      </p:sp>
      <p:pic>
        <p:nvPicPr>
          <p:cNvPr id="11" name="Picture 6"/>
          <p:cNvPicPr>
            <a:picLocks noChangeAspect="1" noChangeArrowheads="1"/>
          </p:cNvPicPr>
          <p:nvPr/>
        </p:nvPicPr>
        <p:blipFill>
          <a:blip r:embed="rId7"/>
          <a:srcRect/>
          <a:stretch>
            <a:fillRect/>
          </a:stretch>
        </p:blipFill>
        <p:spPr bwMode="auto">
          <a:xfrm>
            <a:off x="2743200" y="2819400"/>
            <a:ext cx="1600200" cy="362414"/>
          </a:xfrm>
          <a:prstGeom prst="rect">
            <a:avLst/>
          </a:prstGeom>
          <a:noFill/>
          <a:ln w="9525">
            <a:noFill/>
            <a:miter lim="800000"/>
            <a:headEnd/>
            <a:tailEnd/>
          </a:ln>
          <a:effectLst/>
        </p:spPr>
      </p:pic>
      <p:sp>
        <p:nvSpPr>
          <p:cNvPr id="12" name="Rounded Rectangle 11"/>
          <p:cNvSpPr/>
          <p:nvPr/>
        </p:nvSpPr>
        <p:spPr>
          <a:xfrm>
            <a:off x="5638800" y="914400"/>
            <a:ext cx="60960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Distance Measurement</a:t>
            </a:r>
            <a:endParaRPr lang="ro-RO" altLang="en-US" sz="2540" b="1" dirty="0">
              <a:solidFill>
                <a:srgbClr val="0070C0"/>
              </a:solidFill>
            </a:endParaRPr>
          </a:p>
          <a:p>
            <a:pPr>
              <a:defRPr/>
            </a:pPr>
            <a:endParaRPr lang="en-US" sz="2993" dirty="0">
              <a:solidFill>
                <a:srgbClr val="C00000"/>
              </a:solidFill>
            </a:endParaRPr>
          </a:p>
        </p:txBody>
      </p:sp>
      <p:sp>
        <p:nvSpPr>
          <p:cNvPr id="13" name="Rectangle 12"/>
          <p:cNvSpPr/>
          <p:nvPr/>
        </p:nvSpPr>
        <p:spPr>
          <a:xfrm>
            <a:off x="457200" y="6334780"/>
            <a:ext cx="11506200" cy="523220"/>
          </a:xfrm>
          <a:prstGeom prst="rect">
            <a:avLst/>
          </a:prstGeom>
        </p:spPr>
        <p:txBody>
          <a:bodyPr wrap="square">
            <a:spAutoFit/>
          </a:bodyPr>
          <a:lstStyle/>
          <a:p>
            <a:r>
              <a:rPr lang="en-US" sz="1600" b="1" dirty="0" smtClean="0">
                <a:solidFill>
                  <a:srgbClr val="0070C0"/>
                </a:solidFill>
                <a:sym typeface="Symbol"/>
              </a:rPr>
              <a:t>[1] </a:t>
            </a:r>
            <a:r>
              <a:rPr lang="ro-RO" sz="1200" dirty="0" smtClean="0">
                <a:hlinkClick r:id="rId8"/>
              </a:rPr>
              <a:t>https://en.wikipedia.org/wiki/Haversine_formula</a:t>
            </a:r>
            <a:r>
              <a:rPr lang="en-US" sz="1200" dirty="0" smtClean="0"/>
              <a:t>; </a:t>
            </a:r>
            <a:r>
              <a:rPr lang="ro-RO" sz="1200" dirty="0" smtClean="0">
                <a:hlinkClick r:id="rId9"/>
              </a:rPr>
              <a:t>http://www.intmath.com/vectors/3d-earth-geometry.php</a:t>
            </a:r>
            <a:endParaRPr lang="en-US" sz="1200" dirty="0" smtClean="0"/>
          </a:p>
          <a:p>
            <a:endParaRPr lang="en-US" sz="1200" dirty="0" smtClean="0">
              <a:solidFill>
                <a:srgbClr val="0070C0"/>
              </a:solidFill>
            </a:endParaRPr>
          </a:p>
        </p:txBody>
      </p:sp>
      <p:pic>
        <p:nvPicPr>
          <p:cNvPr id="14" name="Picture 2"/>
          <p:cNvPicPr>
            <a:picLocks noChangeAspect="1" noChangeArrowheads="1"/>
          </p:cNvPicPr>
          <p:nvPr/>
        </p:nvPicPr>
        <p:blipFill>
          <a:blip r:embed="rId10"/>
          <a:srcRect/>
          <a:stretch>
            <a:fillRect/>
          </a:stretch>
        </p:blipFill>
        <p:spPr bwMode="auto">
          <a:xfrm>
            <a:off x="4114800" y="3581400"/>
            <a:ext cx="685800" cy="61912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pic>
        <p:nvPicPr>
          <p:cNvPr id="9220" name="Picture 4"/>
          <p:cNvPicPr>
            <a:picLocks noChangeAspect="1" noChangeArrowheads="1"/>
          </p:cNvPicPr>
          <p:nvPr/>
        </p:nvPicPr>
        <p:blipFill>
          <a:blip r:embed="rId5"/>
          <a:srcRect/>
          <a:stretch>
            <a:fillRect/>
          </a:stretch>
        </p:blipFill>
        <p:spPr bwMode="auto">
          <a:xfrm>
            <a:off x="8229600" y="1676400"/>
            <a:ext cx="3483645" cy="3051990"/>
          </a:xfrm>
          <a:prstGeom prst="rect">
            <a:avLst/>
          </a:prstGeom>
          <a:noFill/>
          <a:ln w="9525">
            <a:noFill/>
            <a:miter lim="800000"/>
            <a:headEnd/>
            <a:tailEnd/>
          </a:ln>
          <a:effectLst/>
        </p:spPr>
      </p:pic>
      <p:sp>
        <p:nvSpPr>
          <p:cNvPr id="12" name="Rectangle 11"/>
          <p:cNvSpPr/>
          <p:nvPr/>
        </p:nvSpPr>
        <p:spPr>
          <a:xfrm>
            <a:off x="762000" y="2971800"/>
            <a:ext cx="7391400" cy="923330"/>
          </a:xfrm>
          <a:prstGeom prst="rect">
            <a:avLst/>
          </a:prstGeom>
        </p:spPr>
        <p:txBody>
          <a:bodyPr wrap="square">
            <a:spAutoFit/>
          </a:bodyPr>
          <a:lstStyle/>
          <a:p>
            <a:pPr algn="just">
              <a:buFont typeface="Arial" pitchFamily="34" charset="0"/>
              <a:buChar char="•"/>
            </a:pPr>
            <a:r>
              <a:rPr lang="en-US" i="1" dirty="0" smtClean="0">
                <a:solidFill>
                  <a:srgbClr val="7030A0"/>
                </a:solidFill>
                <a:latin typeface="Times New Roman"/>
              </a:rPr>
              <a:t>        Use an </a:t>
            </a:r>
            <a:r>
              <a:rPr lang="en-US" b="1" i="1" dirty="0" smtClean="0">
                <a:solidFill>
                  <a:srgbClr val="7030A0"/>
                </a:solidFill>
                <a:latin typeface="Times New Roman"/>
              </a:rPr>
              <a:t>inelastic rope </a:t>
            </a:r>
            <a:r>
              <a:rPr lang="en-US" i="1" dirty="0" smtClean="0">
                <a:solidFill>
                  <a:srgbClr val="7030A0"/>
                </a:solidFill>
                <a:latin typeface="Times New Roman"/>
              </a:rPr>
              <a:t>stretched on the surface of the sphere between the two points on the shortest path (on the great circle) and then measure its 2D length</a:t>
            </a:r>
          </a:p>
        </p:txBody>
      </p:sp>
      <p:sp>
        <p:nvSpPr>
          <p:cNvPr id="15" name="Rectangle 14"/>
          <p:cNvSpPr/>
          <p:nvPr/>
        </p:nvSpPr>
        <p:spPr>
          <a:xfrm>
            <a:off x="1447800" y="4648200"/>
            <a:ext cx="8607421" cy="523220"/>
          </a:xfrm>
          <a:prstGeom prst="rect">
            <a:avLst/>
          </a:prstGeom>
        </p:spPr>
        <p:txBody>
          <a:bodyPr wrap="none">
            <a:spAutoFit/>
          </a:bodyPr>
          <a:lstStyle/>
          <a:p>
            <a:pPr algn="ctr"/>
            <a:r>
              <a:rPr lang="it-IT" sz="2800" b="1" i="1" dirty="0" smtClean="0">
                <a:latin typeface="Times New Roman"/>
              </a:rPr>
              <a:t>l</a:t>
            </a:r>
            <a:r>
              <a:rPr lang="it-IT" sz="2800" dirty="0" smtClean="0">
                <a:latin typeface="Times New Roman"/>
              </a:rPr>
              <a:t> </a:t>
            </a:r>
            <a:r>
              <a:rPr lang="it-IT" sz="2800" dirty="0" smtClean="0">
                <a:latin typeface="Times New Roman"/>
                <a:sym typeface="Symbol"/>
              </a:rPr>
              <a:t> the distance between P1 and P2 (on the “</a:t>
            </a:r>
            <a:r>
              <a:rPr lang="en-US" sz="2800" i="1" dirty="0" smtClean="0">
                <a:latin typeface="Times New Roman"/>
              </a:rPr>
              <a:t>great circle</a:t>
            </a:r>
            <a:r>
              <a:rPr lang="it-IT" sz="2800" dirty="0" smtClean="0">
                <a:latin typeface="Times New Roman"/>
                <a:sym typeface="Symbol"/>
              </a:rPr>
              <a:t>”)</a:t>
            </a:r>
            <a:endParaRPr lang="en-US" sz="2800" dirty="0"/>
          </a:p>
        </p:txBody>
      </p:sp>
      <p:sp>
        <p:nvSpPr>
          <p:cNvPr id="13" name="Rectangle 12"/>
          <p:cNvSpPr/>
          <p:nvPr/>
        </p:nvSpPr>
        <p:spPr>
          <a:xfrm>
            <a:off x="1447800" y="5257800"/>
            <a:ext cx="4204998" cy="523220"/>
          </a:xfrm>
          <a:prstGeom prst="rect">
            <a:avLst/>
          </a:prstGeom>
        </p:spPr>
        <p:txBody>
          <a:bodyPr wrap="none">
            <a:spAutoFit/>
          </a:bodyPr>
          <a:lstStyle/>
          <a:p>
            <a:pPr algn="ctr"/>
            <a:r>
              <a:rPr lang="it-IT" sz="2800" b="1" i="1" dirty="0" smtClean="0">
                <a:latin typeface="Times New Roman"/>
              </a:rPr>
              <a:t>r</a:t>
            </a:r>
            <a:r>
              <a:rPr lang="it-IT" sz="2800" i="1" dirty="0" smtClean="0">
                <a:latin typeface="Times New Roman"/>
              </a:rPr>
              <a:t> </a:t>
            </a:r>
            <a:r>
              <a:rPr lang="it-IT" sz="2800" dirty="0" smtClean="0">
                <a:latin typeface="Times New Roman"/>
                <a:sym typeface="Symbol"/>
              </a:rPr>
              <a:t> the radius of the sphere</a:t>
            </a:r>
            <a:endParaRPr lang="en-US" sz="2800" dirty="0"/>
          </a:p>
        </p:txBody>
      </p:sp>
      <p:sp>
        <p:nvSpPr>
          <p:cNvPr id="14" name="Rounded Rectangle 13"/>
          <p:cNvSpPr/>
          <p:nvPr/>
        </p:nvSpPr>
        <p:spPr>
          <a:xfrm>
            <a:off x="914400" y="1828800"/>
            <a:ext cx="4343400"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EXERCISE </a:t>
            </a:r>
            <a:endParaRPr lang="ro-RO" altLang="en-US" sz="2903" b="1" dirty="0">
              <a:solidFill>
                <a:srgbClr val="C00000"/>
              </a:solidFill>
            </a:endParaRPr>
          </a:p>
          <a:p>
            <a:pPr>
              <a:defRPr/>
            </a:pPr>
            <a:endParaRPr lang="en-US" sz="2993" dirty="0">
              <a:solidFill>
                <a:srgbClr val="C00000"/>
              </a:solidFill>
            </a:endParaRPr>
          </a:p>
        </p:txBody>
      </p:sp>
      <p:sp>
        <p:nvSpPr>
          <p:cNvPr id="16" name="Rounded Rectangle 15"/>
          <p:cNvSpPr/>
          <p:nvPr/>
        </p:nvSpPr>
        <p:spPr>
          <a:xfrm>
            <a:off x="5638800" y="914400"/>
            <a:ext cx="60960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Distance Measurement</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pic>
        <p:nvPicPr>
          <p:cNvPr id="9220" name="Picture 4"/>
          <p:cNvPicPr>
            <a:picLocks noChangeAspect="1" noChangeArrowheads="1"/>
          </p:cNvPicPr>
          <p:nvPr/>
        </p:nvPicPr>
        <p:blipFill>
          <a:blip r:embed="rId5"/>
          <a:srcRect/>
          <a:stretch>
            <a:fillRect/>
          </a:stretch>
        </p:blipFill>
        <p:spPr bwMode="auto">
          <a:xfrm>
            <a:off x="8229600" y="1676400"/>
            <a:ext cx="3483645" cy="3051990"/>
          </a:xfrm>
          <a:prstGeom prst="rect">
            <a:avLst/>
          </a:prstGeom>
          <a:noFill/>
          <a:ln w="9525">
            <a:noFill/>
            <a:miter lim="800000"/>
            <a:headEnd/>
            <a:tailEnd/>
          </a:ln>
          <a:effectLst/>
        </p:spPr>
      </p:pic>
      <p:sp>
        <p:nvSpPr>
          <p:cNvPr id="12" name="Rectangle 11"/>
          <p:cNvSpPr/>
          <p:nvPr/>
        </p:nvSpPr>
        <p:spPr>
          <a:xfrm>
            <a:off x="762000" y="3016984"/>
            <a:ext cx="7391400" cy="1969770"/>
          </a:xfrm>
          <a:prstGeom prst="rect">
            <a:avLst/>
          </a:prstGeom>
        </p:spPr>
        <p:txBody>
          <a:bodyPr wrap="square">
            <a:spAutoFit/>
          </a:bodyPr>
          <a:lstStyle/>
          <a:p>
            <a:pPr algn="just">
              <a:buFont typeface="Arial" pitchFamily="34" charset="0"/>
              <a:buChar char="•"/>
            </a:pPr>
            <a:r>
              <a:rPr lang="en-US" i="1" dirty="0" smtClean="0">
                <a:solidFill>
                  <a:srgbClr val="7030A0"/>
                </a:solidFill>
                <a:latin typeface="Times New Roman"/>
              </a:rPr>
              <a:t>Assuming the sphere is a geographic globe with radius r, knowing that the average radius of the Earth is R (~ 6371 km) calculate by </a:t>
            </a:r>
            <a:r>
              <a:rPr lang="en-US" b="1" i="1" dirty="0" smtClean="0">
                <a:solidFill>
                  <a:srgbClr val="7030A0"/>
                </a:solidFill>
                <a:latin typeface="Times New Roman"/>
              </a:rPr>
              <a:t>direct proportions </a:t>
            </a:r>
            <a:r>
              <a:rPr lang="en-US" i="1" dirty="0" smtClean="0">
                <a:solidFill>
                  <a:srgbClr val="7030A0"/>
                </a:solidFill>
                <a:latin typeface="Times New Roman"/>
              </a:rPr>
              <a:t>the real distance (on the Earth surface) between the two geographical objects and the center angle </a:t>
            </a:r>
            <a:r>
              <a:rPr lang="en-US" i="1" dirty="0" smtClean="0">
                <a:solidFill>
                  <a:srgbClr val="7030A0"/>
                </a:solidFill>
                <a:latin typeface="Times New Roman"/>
                <a:sym typeface="Symbol"/>
              </a:rPr>
              <a:t></a:t>
            </a:r>
            <a:r>
              <a:rPr lang="en-US" i="1" dirty="0" smtClean="0">
                <a:solidFill>
                  <a:srgbClr val="7030A0"/>
                </a:solidFill>
                <a:latin typeface="Times New Roman"/>
              </a:rPr>
              <a:t>. </a:t>
            </a:r>
          </a:p>
          <a:p>
            <a:pPr algn="just">
              <a:buFont typeface="Arial" pitchFamily="34" charset="0"/>
              <a:buChar char="•"/>
            </a:pPr>
            <a:endParaRPr lang="en-US" i="1" dirty="0" smtClean="0">
              <a:solidFill>
                <a:srgbClr val="7030A0"/>
              </a:solidFill>
              <a:latin typeface="Times New Roman"/>
            </a:endParaRPr>
          </a:p>
          <a:p>
            <a:pPr algn="just">
              <a:buFont typeface="Arial" pitchFamily="34" charset="0"/>
              <a:buChar char="•"/>
            </a:pPr>
            <a:r>
              <a:rPr lang="en-US" sz="1600" i="1" dirty="0" smtClean="0">
                <a:solidFill>
                  <a:srgbClr val="7030A0"/>
                </a:solidFill>
                <a:latin typeface="Times New Roman"/>
              </a:rPr>
              <a:t>Note that this operation is equivalent with the finding of the </a:t>
            </a:r>
            <a:r>
              <a:rPr lang="en-US" sz="1600" i="1" dirty="0" smtClean="0">
                <a:solidFill>
                  <a:srgbClr val="FF0000"/>
                </a:solidFill>
                <a:latin typeface="Times New Roman"/>
              </a:rPr>
              <a:t>scale factor </a:t>
            </a:r>
            <a:r>
              <a:rPr lang="en-US" sz="1600" i="1" dirty="0" smtClean="0">
                <a:solidFill>
                  <a:srgbClr val="7030A0"/>
                </a:solidFill>
                <a:latin typeface="Times New Roman"/>
              </a:rPr>
              <a:t>for our ball as a model of the Earth.</a:t>
            </a:r>
          </a:p>
        </p:txBody>
      </p:sp>
      <p:pic>
        <p:nvPicPr>
          <p:cNvPr id="17" name="Picture 6"/>
          <p:cNvPicPr>
            <a:picLocks noChangeAspect="1" noChangeArrowheads="1"/>
          </p:cNvPicPr>
          <p:nvPr/>
        </p:nvPicPr>
        <p:blipFill>
          <a:blip r:embed="rId6"/>
          <a:srcRect/>
          <a:stretch>
            <a:fillRect/>
          </a:stretch>
        </p:blipFill>
        <p:spPr bwMode="auto">
          <a:xfrm>
            <a:off x="5410200" y="2438400"/>
            <a:ext cx="1600200" cy="362414"/>
          </a:xfrm>
          <a:prstGeom prst="rect">
            <a:avLst/>
          </a:prstGeom>
          <a:noFill/>
          <a:ln w="9525">
            <a:noFill/>
            <a:miter lim="800000"/>
            <a:headEnd/>
            <a:tailEnd/>
          </a:ln>
          <a:effectLst/>
        </p:spPr>
      </p:pic>
      <p:sp>
        <p:nvSpPr>
          <p:cNvPr id="18" name="Rectangle 17"/>
          <p:cNvSpPr/>
          <p:nvPr/>
        </p:nvSpPr>
        <p:spPr>
          <a:xfrm>
            <a:off x="2590800" y="5257800"/>
            <a:ext cx="1601721" cy="646331"/>
          </a:xfrm>
          <a:prstGeom prst="rect">
            <a:avLst/>
          </a:prstGeom>
        </p:spPr>
        <p:txBody>
          <a:bodyPr wrap="none">
            <a:spAutoFit/>
          </a:bodyPr>
          <a:lstStyle/>
          <a:p>
            <a:pPr algn="ctr"/>
            <a:r>
              <a:rPr lang="it-IT" sz="3600" b="1" i="1" dirty="0" smtClean="0">
                <a:latin typeface="Times New Roman"/>
              </a:rPr>
              <a:t>L/R=l/r</a:t>
            </a:r>
            <a:endParaRPr lang="en-US" sz="2400" dirty="0"/>
          </a:p>
        </p:txBody>
      </p:sp>
      <p:sp>
        <p:nvSpPr>
          <p:cNvPr id="19" name="Rectangle 18"/>
          <p:cNvSpPr/>
          <p:nvPr/>
        </p:nvSpPr>
        <p:spPr>
          <a:xfrm>
            <a:off x="5105400" y="5257800"/>
            <a:ext cx="1601721" cy="646331"/>
          </a:xfrm>
          <a:prstGeom prst="rect">
            <a:avLst/>
          </a:prstGeom>
        </p:spPr>
        <p:txBody>
          <a:bodyPr wrap="none">
            <a:spAutoFit/>
          </a:bodyPr>
          <a:lstStyle/>
          <a:p>
            <a:pPr algn="ctr"/>
            <a:r>
              <a:rPr lang="it-IT" sz="3600" b="1" i="1" dirty="0" smtClean="0">
                <a:latin typeface="Times New Roman"/>
              </a:rPr>
              <a:t>r/R=l/L</a:t>
            </a:r>
            <a:endParaRPr lang="en-US" sz="2400" dirty="0"/>
          </a:p>
        </p:txBody>
      </p:sp>
      <p:sp>
        <p:nvSpPr>
          <p:cNvPr id="13" name="Rounded Rectangle 12"/>
          <p:cNvSpPr/>
          <p:nvPr/>
        </p:nvSpPr>
        <p:spPr>
          <a:xfrm>
            <a:off x="914400" y="1828800"/>
            <a:ext cx="4343400"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EXERCISE </a:t>
            </a:r>
            <a:endParaRPr lang="ro-RO" altLang="en-US" sz="2903" b="1" dirty="0">
              <a:solidFill>
                <a:srgbClr val="C00000"/>
              </a:solidFill>
            </a:endParaRPr>
          </a:p>
          <a:p>
            <a:pPr>
              <a:defRPr/>
            </a:pPr>
            <a:endParaRPr lang="en-US" sz="2993" dirty="0">
              <a:solidFill>
                <a:srgbClr val="C00000"/>
              </a:solidFill>
            </a:endParaRPr>
          </a:p>
        </p:txBody>
      </p:sp>
      <p:sp>
        <p:nvSpPr>
          <p:cNvPr id="14" name="Rounded Rectangle 13"/>
          <p:cNvSpPr/>
          <p:nvPr/>
        </p:nvSpPr>
        <p:spPr>
          <a:xfrm>
            <a:off x="5638800" y="914400"/>
            <a:ext cx="60960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Distance Measurement</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pic>
        <p:nvPicPr>
          <p:cNvPr id="9220" name="Picture 4"/>
          <p:cNvPicPr>
            <a:picLocks noChangeAspect="1" noChangeArrowheads="1"/>
          </p:cNvPicPr>
          <p:nvPr/>
        </p:nvPicPr>
        <p:blipFill>
          <a:blip r:embed="rId5"/>
          <a:srcRect/>
          <a:stretch>
            <a:fillRect/>
          </a:stretch>
        </p:blipFill>
        <p:spPr bwMode="auto">
          <a:xfrm>
            <a:off x="8229600" y="1676400"/>
            <a:ext cx="3483645" cy="3051990"/>
          </a:xfrm>
          <a:prstGeom prst="rect">
            <a:avLst/>
          </a:prstGeom>
          <a:noFill/>
          <a:ln w="9525">
            <a:noFill/>
            <a:miter lim="800000"/>
            <a:headEnd/>
            <a:tailEnd/>
          </a:ln>
          <a:effectLst/>
        </p:spPr>
      </p:pic>
      <p:sp>
        <p:nvSpPr>
          <p:cNvPr id="11" name="Rounded Rectangle 10"/>
          <p:cNvSpPr/>
          <p:nvPr/>
        </p:nvSpPr>
        <p:spPr>
          <a:xfrm>
            <a:off x="762000" y="1905000"/>
            <a:ext cx="4343400"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EXERCIŢI</a:t>
            </a:r>
            <a:r>
              <a:rPr lang="en-US" altLang="en-US" sz="2903" b="1" dirty="0" smtClean="0">
                <a:solidFill>
                  <a:srgbClr val="C00000"/>
                </a:solidFill>
              </a:rPr>
              <a:t>U</a:t>
            </a:r>
            <a:endParaRPr lang="ro-RO" altLang="en-US" sz="2903" b="1" dirty="0">
              <a:solidFill>
                <a:srgbClr val="C00000"/>
              </a:solidFill>
            </a:endParaRPr>
          </a:p>
          <a:p>
            <a:pPr>
              <a:defRPr/>
            </a:pPr>
            <a:endParaRPr lang="en-US" sz="2993" dirty="0">
              <a:solidFill>
                <a:srgbClr val="C00000"/>
              </a:solidFill>
            </a:endParaRPr>
          </a:p>
        </p:txBody>
      </p:sp>
      <p:sp>
        <p:nvSpPr>
          <p:cNvPr id="12" name="Rectangle 11"/>
          <p:cNvSpPr/>
          <p:nvPr/>
        </p:nvSpPr>
        <p:spPr>
          <a:xfrm>
            <a:off x="762000" y="2514600"/>
            <a:ext cx="7391400" cy="1015663"/>
          </a:xfrm>
          <a:prstGeom prst="rect">
            <a:avLst/>
          </a:prstGeom>
        </p:spPr>
        <p:txBody>
          <a:bodyPr wrap="square">
            <a:spAutoFit/>
          </a:bodyPr>
          <a:lstStyle/>
          <a:p>
            <a:pPr algn="just"/>
            <a:r>
              <a:rPr lang="en-US" sz="2000" b="1" i="1" dirty="0" smtClean="0">
                <a:solidFill>
                  <a:srgbClr val="7030A0"/>
                </a:solidFill>
                <a:latin typeface="Times New Roman"/>
              </a:rPr>
              <a:t>The scale (</a:t>
            </a:r>
            <a:r>
              <a:rPr lang="en-US" sz="2000" i="1" dirty="0" smtClean="0">
                <a:solidFill>
                  <a:srgbClr val="C00000"/>
                </a:solidFill>
                <a:latin typeface="Times New Roman"/>
              </a:rPr>
              <a:t>graphic and numeric scale in cartography</a:t>
            </a:r>
            <a:r>
              <a:rPr lang="en-US" sz="2000" b="1" i="1" dirty="0" smtClean="0">
                <a:solidFill>
                  <a:srgbClr val="7030A0"/>
                </a:solidFill>
                <a:latin typeface="Times New Roman"/>
              </a:rPr>
              <a:t>) is the ratio between a distance measured on a 2D map and the corresponding distance on the Earth (</a:t>
            </a:r>
            <a:r>
              <a:rPr lang="en-US" sz="2000" i="1" dirty="0" smtClean="0">
                <a:solidFill>
                  <a:srgbClr val="7030A0"/>
                </a:solidFill>
                <a:latin typeface="Times New Roman"/>
              </a:rPr>
              <a:t>both expressed in the same unit of length</a:t>
            </a:r>
            <a:r>
              <a:rPr lang="en-US" sz="2000" b="1" i="1" dirty="0" smtClean="0">
                <a:solidFill>
                  <a:srgbClr val="7030A0"/>
                </a:solidFill>
                <a:latin typeface="Times New Roman"/>
              </a:rPr>
              <a:t>)</a:t>
            </a:r>
          </a:p>
        </p:txBody>
      </p:sp>
      <p:sp>
        <p:nvSpPr>
          <p:cNvPr id="13" name="Rectangle 12"/>
          <p:cNvSpPr/>
          <p:nvPr/>
        </p:nvSpPr>
        <p:spPr>
          <a:xfrm>
            <a:off x="762000" y="4038600"/>
            <a:ext cx="7391400" cy="1200329"/>
          </a:xfrm>
          <a:prstGeom prst="rect">
            <a:avLst/>
          </a:prstGeom>
        </p:spPr>
        <p:txBody>
          <a:bodyPr wrap="square">
            <a:spAutoFit/>
          </a:bodyPr>
          <a:lstStyle/>
          <a:p>
            <a:pPr algn="just"/>
            <a:r>
              <a:rPr lang="en-US" sz="2400" i="1" dirty="0" smtClean="0">
                <a:solidFill>
                  <a:srgbClr val="C00000"/>
                </a:solidFill>
                <a:latin typeface="Times New Roman"/>
              </a:rPr>
              <a:t>What is </a:t>
            </a:r>
            <a:r>
              <a:rPr lang="en-US" sz="2400" b="1" i="1" dirty="0" smtClean="0">
                <a:solidFill>
                  <a:srgbClr val="C00000"/>
                </a:solidFill>
                <a:latin typeface="Times New Roman"/>
              </a:rPr>
              <a:t>the scale at which we represent distances </a:t>
            </a:r>
            <a:r>
              <a:rPr lang="en-US" sz="2400" i="1" dirty="0" smtClean="0">
                <a:solidFill>
                  <a:srgbClr val="C00000"/>
                </a:solidFill>
                <a:latin typeface="Times New Roman"/>
              </a:rPr>
              <a:t>on a ball with a radius of 100 cm, if we know the radius of the Earth is 6371 km? </a:t>
            </a:r>
          </a:p>
        </p:txBody>
      </p:sp>
      <p:pic>
        <p:nvPicPr>
          <p:cNvPr id="14" name="Picture 13"/>
          <p:cNvPicPr>
            <a:picLocks noChangeAspect="1"/>
          </p:cNvPicPr>
          <p:nvPr/>
        </p:nvPicPr>
        <p:blipFill rotWithShape="1">
          <a:blip r:embed="rId6"/>
          <a:srcRect l="21899" t="22100" r="22058" b="25466"/>
          <a:stretch/>
        </p:blipFill>
        <p:spPr>
          <a:xfrm>
            <a:off x="9448800" y="5334000"/>
            <a:ext cx="1943819" cy="1041531"/>
          </a:xfrm>
          <a:prstGeom prst="rect">
            <a:avLst/>
          </a:prstGeom>
        </p:spPr>
      </p:pic>
      <p:sp>
        <p:nvSpPr>
          <p:cNvPr id="16" name="Rectangle 15"/>
          <p:cNvSpPr/>
          <p:nvPr/>
        </p:nvSpPr>
        <p:spPr>
          <a:xfrm>
            <a:off x="9067800" y="4953000"/>
            <a:ext cx="2819400" cy="369332"/>
          </a:xfrm>
          <a:prstGeom prst="rect">
            <a:avLst/>
          </a:prstGeom>
        </p:spPr>
        <p:txBody>
          <a:bodyPr wrap="square">
            <a:spAutoFit/>
          </a:bodyPr>
          <a:lstStyle/>
          <a:p>
            <a:r>
              <a:rPr lang="en-US" b="1" u="sng" dirty="0" err="1" smtClean="0">
                <a:hlinkClick r:id="rId7"/>
              </a:rPr>
              <a:t>Scara</a:t>
            </a:r>
            <a:r>
              <a:rPr lang="en-US" b="1" u="sng" dirty="0" smtClean="0">
                <a:hlinkClick r:id="rId7"/>
              </a:rPr>
              <a:t> de </a:t>
            </a:r>
            <a:r>
              <a:rPr lang="en-US" b="1" u="sng" dirty="0" err="1" smtClean="0">
                <a:hlinkClick r:id="rId7"/>
              </a:rPr>
              <a:t>Reprezentare</a:t>
            </a:r>
            <a:r>
              <a:rPr lang="en-US" b="1" dirty="0" smtClean="0"/>
              <a:t>  </a:t>
            </a:r>
            <a:endParaRPr lang="en-US" dirty="0"/>
          </a:p>
        </p:txBody>
      </p:sp>
      <p:sp>
        <p:nvSpPr>
          <p:cNvPr id="21" name="Rectangle 20"/>
          <p:cNvSpPr/>
          <p:nvPr/>
        </p:nvSpPr>
        <p:spPr>
          <a:xfrm>
            <a:off x="5105400" y="5257800"/>
            <a:ext cx="1601721" cy="646331"/>
          </a:xfrm>
          <a:prstGeom prst="rect">
            <a:avLst/>
          </a:prstGeom>
        </p:spPr>
        <p:txBody>
          <a:bodyPr wrap="none">
            <a:spAutoFit/>
          </a:bodyPr>
          <a:lstStyle/>
          <a:p>
            <a:pPr algn="ctr"/>
            <a:r>
              <a:rPr lang="it-IT" sz="3600" b="1" i="1" dirty="0" smtClean="0">
                <a:latin typeface="Times New Roman"/>
              </a:rPr>
              <a:t>r/R=l/L</a:t>
            </a:r>
            <a:endParaRPr lang="en-US" sz="2400" dirty="0"/>
          </a:p>
        </p:txBody>
      </p:sp>
      <p:sp>
        <p:nvSpPr>
          <p:cNvPr id="15" name="Rounded Rectangle 14"/>
          <p:cNvSpPr/>
          <p:nvPr/>
        </p:nvSpPr>
        <p:spPr>
          <a:xfrm>
            <a:off x="5638800" y="914400"/>
            <a:ext cx="60960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Distance Measurement</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pic>
        <p:nvPicPr>
          <p:cNvPr id="9220" name="Picture 4"/>
          <p:cNvPicPr>
            <a:picLocks noChangeAspect="1" noChangeArrowheads="1"/>
          </p:cNvPicPr>
          <p:nvPr/>
        </p:nvPicPr>
        <p:blipFill>
          <a:blip r:embed="rId5"/>
          <a:srcRect/>
          <a:stretch>
            <a:fillRect/>
          </a:stretch>
        </p:blipFill>
        <p:spPr bwMode="auto">
          <a:xfrm>
            <a:off x="8229600" y="1676400"/>
            <a:ext cx="3483645" cy="3051990"/>
          </a:xfrm>
          <a:prstGeom prst="rect">
            <a:avLst/>
          </a:prstGeom>
          <a:noFill/>
          <a:ln w="9525">
            <a:noFill/>
            <a:miter lim="800000"/>
            <a:headEnd/>
            <a:tailEnd/>
          </a:ln>
          <a:effectLst/>
        </p:spPr>
      </p:pic>
      <p:sp>
        <p:nvSpPr>
          <p:cNvPr id="11" name="Rounded Rectangle 10"/>
          <p:cNvSpPr/>
          <p:nvPr/>
        </p:nvSpPr>
        <p:spPr>
          <a:xfrm>
            <a:off x="762000" y="1905000"/>
            <a:ext cx="4343400"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EXERCIŢI</a:t>
            </a:r>
            <a:r>
              <a:rPr lang="en-US" altLang="en-US" sz="2903" b="1" dirty="0" smtClean="0">
                <a:solidFill>
                  <a:srgbClr val="C00000"/>
                </a:solidFill>
              </a:rPr>
              <a:t>U</a:t>
            </a:r>
            <a:endParaRPr lang="ro-RO" altLang="en-US" sz="2903" b="1" dirty="0">
              <a:solidFill>
                <a:srgbClr val="C00000"/>
              </a:solidFill>
            </a:endParaRPr>
          </a:p>
          <a:p>
            <a:pPr>
              <a:defRPr/>
            </a:pPr>
            <a:endParaRPr lang="en-US" sz="2993" dirty="0">
              <a:solidFill>
                <a:srgbClr val="C00000"/>
              </a:solidFill>
            </a:endParaRPr>
          </a:p>
        </p:txBody>
      </p:sp>
      <p:sp>
        <p:nvSpPr>
          <p:cNvPr id="12" name="Rectangle 11"/>
          <p:cNvSpPr/>
          <p:nvPr/>
        </p:nvSpPr>
        <p:spPr>
          <a:xfrm>
            <a:off x="762000" y="2514600"/>
            <a:ext cx="7391400" cy="1015663"/>
          </a:xfrm>
          <a:prstGeom prst="rect">
            <a:avLst/>
          </a:prstGeom>
        </p:spPr>
        <p:txBody>
          <a:bodyPr wrap="square">
            <a:spAutoFit/>
          </a:bodyPr>
          <a:lstStyle/>
          <a:p>
            <a:pPr algn="just"/>
            <a:r>
              <a:rPr lang="en-US" sz="2000" b="1" i="1" dirty="0" smtClean="0">
                <a:solidFill>
                  <a:srgbClr val="7030A0"/>
                </a:solidFill>
                <a:latin typeface="Times New Roman"/>
              </a:rPr>
              <a:t>The scale (</a:t>
            </a:r>
            <a:r>
              <a:rPr lang="en-US" sz="2000" i="1" dirty="0" smtClean="0">
                <a:solidFill>
                  <a:srgbClr val="C00000"/>
                </a:solidFill>
                <a:latin typeface="Times New Roman"/>
              </a:rPr>
              <a:t>graphic and numeric scale in cartography</a:t>
            </a:r>
            <a:r>
              <a:rPr lang="en-US" sz="2000" b="1" i="1" dirty="0" smtClean="0">
                <a:solidFill>
                  <a:srgbClr val="7030A0"/>
                </a:solidFill>
                <a:latin typeface="Times New Roman"/>
              </a:rPr>
              <a:t>) is the ratio between a distance measured on a 2D map and the corresponding distance on the Earth (</a:t>
            </a:r>
            <a:r>
              <a:rPr lang="en-US" sz="2000" i="1" dirty="0" smtClean="0">
                <a:solidFill>
                  <a:srgbClr val="7030A0"/>
                </a:solidFill>
                <a:latin typeface="Times New Roman"/>
              </a:rPr>
              <a:t>both expressed in the same unit of length</a:t>
            </a:r>
            <a:r>
              <a:rPr lang="en-US" sz="2000" b="1" i="1" dirty="0" smtClean="0">
                <a:solidFill>
                  <a:srgbClr val="7030A0"/>
                </a:solidFill>
                <a:latin typeface="Times New Roman"/>
              </a:rPr>
              <a:t>)</a:t>
            </a:r>
          </a:p>
        </p:txBody>
      </p:sp>
      <p:sp>
        <p:nvSpPr>
          <p:cNvPr id="13" name="Rectangle 12"/>
          <p:cNvSpPr/>
          <p:nvPr/>
        </p:nvSpPr>
        <p:spPr>
          <a:xfrm>
            <a:off x="762000" y="4038600"/>
            <a:ext cx="7391400" cy="1200329"/>
          </a:xfrm>
          <a:prstGeom prst="rect">
            <a:avLst/>
          </a:prstGeom>
        </p:spPr>
        <p:txBody>
          <a:bodyPr wrap="square">
            <a:spAutoFit/>
          </a:bodyPr>
          <a:lstStyle/>
          <a:p>
            <a:pPr algn="just"/>
            <a:r>
              <a:rPr lang="en-US" sz="2400" i="1" dirty="0" smtClean="0">
                <a:solidFill>
                  <a:srgbClr val="C00000"/>
                </a:solidFill>
                <a:latin typeface="Times New Roman"/>
              </a:rPr>
              <a:t>What is </a:t>
            </a:r>
            <a:r>
              <a:rPr lang="en-US" sz="2400" b="1" i="1" dirty="0" smtClean="0">
                <a:solidFill>
                  <a:srgbClr val="C00000"/>
                </a:solidFill>
                <a:latin typeface="Times New Roman"/>
              </a:rPr>
              <a:t>the scale at which we represent distances </a:t>
            </a:r>
            <a:r>
              <a:rPr lang="en-US" sz="2400" i="1" dirty="0" smtClean="0">
                <a:solidFill>
                  <a:srgbClr val="C00000"/>
                </a:solidFill>
                <a:latin typeface="Times New Roman"/>
              </a:rPr>
              <a:t>on a ball with a radius of 100 cm, if we know the radius of the Earth is 6371 km? </a:t>
            </a:r>
          </a:p>
        </p:txBody>
      </p:sp>
      <p:pic>
        <p:nvPicPr>
          <p:cNvPr id="14" name="Picture 13"/>
          <p:cNvPicPr>
            <a:picLocks noChangeAspect="1"/>
          </p:cNvPicPr>
          <p:nvPr/>
        </p:nvPicPr>
        <p:blipFill rotWithShape="1">
          <a:blip r:embed="rId6"/>
          <a:srcRect l="21899" t="22100" r="22058" b="25466"/>
          <a:stretch/>
        </p:blipFill>
        <p:spPr>
          <a:xfrm>
            <a:off x="9448800" y="5334000"/>
            <a:ext cx="1943819" cy="1041531"/>
          </a:xfrm>
          <a:prstGeom prst="rect">
            <a:avLst/>
          </a:prstGeom>
        </p:spPr>
      </p:pic>
      <p:sp>
        <p:nvSpPr>
          <p:cNvPr id="16" name="Rectangle 15"/>
          <p:cNvSpPr/>
          <p:nvPr/>
        </p:nvSpPr>
        <p:spPr>
          <a:xfrm>
            <a:off x="9067800" y="4953000"/>
            <a:ext cx="2819400" cy="369332"/>
          </a:xfrm>
          <a:prstGeom prst="rect">
            <a:avLst/>
          </a:prstGeom>
        </p:spPr>
        <p:txBody>
          <a:bodyPr wrap="square">
            <a:spAutoFit/>
          </a:bodyPr>
          <a:lstStyle/>
          <a:p>
            <a:r>
              <a:rPr lang="en-US" b="1" u="sng" dirty="0" err="1" smtClean="0">
                <a:hlinkClick r:id="rId7"/>
              </a:rPr>
              <a:t>Scara</a:t>
            </a:r>
            <a:r>
              <a:rPr lang="en-US" b="1" u="sng" dirty="0" smtClean="0">
                <a:hlinkClick r:id="rId7"/>
              </a:rPr>
              <a:t> de </a:t>
            </a:r>
            <a:r>
              <a:rPr lang="en-US" b="1" u="sng" dirty="0" err="1" smtClean="0">
                <a:hlinkClick r:id="rId7"/>
              </a:rPr>
              <a:t>Reprezentare</a:t>
            </a:r>
            <a:r>
              <a:rPr lang="en-US" b="1" dirty="0" smtClean="0"/>
              <a:t>  </a:t>
            </a:r>
            <a:endParaRPr lang="en-US" dirty="0"/>
          </a:p>
        </p:txBody>
      </p:sp>
      <p:sp>
        <p:nvSpPr>
          <p:cNvPr id="21" name="Rectangle 20"/>
          <p:cNvSpPr/>
          <p:nvPr/>
        </p:nvSpPr>
        <p:spPr>
          <a:xfrm>
            <a:off x="5105400" y="5257800"/>
            <a:ext cx="1601721" cy="646331"/>
          </a:xfrm>
          <a:prstGeom prst="rect">
            <a:avLst/>
          </a:prstGeom>
        </p:spPr>
        <p:txBody>
          <a:bodyPr wrap="none">
            <a:spAutoFit/>
          </a:bodyPr>
          <a:lstStyle/>
          <a:p>
            <a:pPr algn="ctr"/>
            <a:r>
              <a:rPr lang="it-IT" sz="3600" b="1" i="1" dirty="0" smtClean="0">
                <a:latin typeface="Times New Roman"/>
              </a:rPr>
              <a:t>r/R=l/L</a:t>
            </a:r>
            <a:endParaRPr lang="en-US" sz="2400" dirty="0"/>
          </a:p>
        </p:txBody>
      </p:sp>
      <p:sp>
        <p:nvSpPr>
          <p:cNvPr id="15" name="Rounded Rectangle 14"/>
          <p:cNvSpPr/>
          <p:nvPr/>
        </p:nvSpPr>
        <p:spPr>
          <a:xfrm>
            <a:off x="5638800" y="914400"/>
            <a:ext cx="60960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Distance Measurement</a:t>
            </a:r>
            <a:endParaRPr lang="ro-RO" altLang="en-US" sz="2540" b="1" dirty="0">
              <a:solidFill>
                <a:srgbClr val="0070C0"/>
              </a:solidFill>
            </a:endParaRPr>
          </a:p>
          <a:p>
            <a:pPr>
              <a:defRPr/>
            </a:pPr>
            <a:endParaRPr lang="en-US" sz="2993" dirty="0">
              <a:solidFill>
                <a:srgbClr val="C00000"/>
              </a:solidFill>
            </a:endParaRPr>
          </a:p>
        </p:txBody>
      </p:sp>
      <p:sp>
        <p:nvSpPr>
          <p:cNvPr id="17" name="Rectangle 16"/>
          <p:cNvSpPr/>
          <p:nvPr/>
        </p:nvSpPr>
        <p:spPr>
          <a:xfrm>
            <a:off x="6705600" y="5791200"/>
            <a:ext cx="2646878" cy="646331"/>
          </a:xfrm>
          <a:prstGeom prst="rect">
            <a:avLst/>
          </a:prstGeom>
        </p:spPr>
        <p:txBody>
          <a:bodyPr wrap="none">
            <a:spAutoFit/>
          </a:bodyPr>
          <a:lstStyle/>
          <a:p>
            <a:r>
              <a:rPr lang="ro-RO" sz="3600" b="1" dirty="0" smtClean="0">
                <a:solidFill>
                  <a:srgbClr val="FF0000"/>
                </a:solidFill>
              </a:rPr>
              <a:t>1:6</a:t>
            </a:r>
            <a:r>
              <a:rPr lang="en-US" sz="3600" b="1" dirty="0" smtClean="0">
                <a:solidFill>
                  <a:srgbClr val="FF0000"/>
                </a:solidFill>
              </a:rPr>
              <a:t>,</a:t>
            </a:r>
            <a:r>
              <a:rPr lang="ro-RO" sz="3600" b="1" dirty="0" smtClean="0">
                <a:solidFill>
                  <a:srgbClr val="FF0000"/>
                </a:solidFill>
              </a:rPr>
              <a:t>371</a:t>
            </a:r>
            <a:r>
              <a:rPr lang="en-US" sz="3600" b="1" dirty="0" smtClean="0">
                <a:solidFill>
                  <a:srgbClr val="FF0000"/>
                </a:solidFill>
              </a:rPr>
              <a:t>,</a:t>
            </a:r>
            <a:r>
              <a:rPr lang="ro-RO" sz="3600" b="1" dirty="0" smtClean="0">
                <a:solidFill>
                  <a:srgbClr val="FF0000"/>
                </a:solidFill>
              </a:rPr>
              <a:t>000</a:t>
            </a:r>
            <a:endParaRPr lang="en-US" sz="3600" b="1" dirty="0">
              <a:solidFill>
                <a:srgbClr val="FF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14" name="Rectangle 13"/>
          <p:cNvSpPr/>
          <p:nvPr/>
        </p:nvSpPr>
        <p:spPr>
          <a:xfrm>
            <a:off x="762000" y="1951672"/>
            <a:ext cx="10210800" cy="1477328"/>
          </a:xfrm>
          <a:prstGeom prst="rect">
            <a:avLst/>
          </a:prstGeom>
        </p:spPr>
        <p:txBody>
          <a:bodyPr wrap="square">
            <a:spAutoFit/>
          </a:bodyPr>
          <a:lstStyle/>
          <a:p>
            <a:pPr algn="just"/>
            <a:r>
              <a:rPr lang="en-US" dirty="0" smtClean="0">
                <a:latin typeface="Times New Roman"/>
              </a:rPr>
              <a:t>To </a:t>
            </a:r>
            <a:r>
              <a:rPr lang="en-US" b="1" i="1" dirty="0" smtClean="0">
                <a:latin typeface="Times New Roman"/>
              </a:rPr>
              <a:t>view the positions on the Terrestrial Globe of points with </a:t>
            </a:r>
            <a:r>
              <a:rPr lang="vi-VN" b="1" i="1" dirty="0" smtClean="0">
                <a:latin typeface="Times New Roman"/>
              </a:rPr>
              <a:t>(</a:t>
            </a:r>
            <a:r>
              <a:rPr lang="vi-VN" b="1" i="1" dirty="0" smtClean="0">
                <a:latin typeface="Times New Roman"/>
                <a:sym typeface="Symbol"/>
              </a:rPr>
              <a:t>,) </a:t>
            </a:r>
            <a:r>
              <a:rPr lang="en-US" b="1" i="1" dirty="0" smtClean="0">
                <a:latin typeface="Times New Roman"/>
              </a:rPr>
              <a:t>coordinators</a:t>
            </a:r>
            <a:r>
              <a:rPr lang="en-US" dirty="0" smtClean="0">
                <a:latin typeface="Times New Roman"/>
              </a:rPr>
              <a:t>, and to better understand these concepts, you can use the link </a:t>
            </a:r>
            <a:r>
              <a:rPr lang="en-US" b="1" dirty="0" smtClean="0">
                <a:latin typeface="Times New Roman"/>
              </a:rPr>
              <a:t>[2]</a:t>
            </a:r>
            <a:r>
              <a:rPr lang="en-US" dirty="0" smtClean="0">
                <a:latin typeface="Times New Roman"/>
              </a:rPr>
              <a:t>, which allows an easy navigation between chosen geographical coordinates, allowing also direct pointing to this location on "Google Maps" </a:t>
            </a:r>
            <a:r>
              <a:rPr lang="en-US" b="1" dirty="0" smtClean="0">
                <a:latin typeface="Times New Roman"/>
              </a:rPr>
              <a:t>[3]</a:t>
            </a:r>
            <a:r>
              <a:rPr lang="en-US" dirty="0" smtClean="0">
                <a:latin typeface="Times New Roman"/>
              </a:rPr>
              <a:t>, which has the ability to display the map or satellite images of that position and simultaneously allows “street view” access to the point.</a:t>
            </a:r>
          </a:p>
        </p:txBody>
      </p:sp>
      <p:sp>
        <p:nvSpPr>
          <p:cNvPr id="15" name="Rectangle 14"/>
          <p:cNvSpPr/>
          <p:nvPr/>
        </p:nvSpPr>
        <p:spPr>
          <a:xfrm>
            <a:off x="914400" y="5334000"/>
            <a:ext cx="10668000" cy="1107996"/>
          </a:xfrm>
          <a:prstGeom prst="rect">
            <a:avLst/>
          </a:prstGeom>
        </p:spPr>
        <p:txBody>
          <a:bodyPr wrap="square">
            <a:spAutoFit/>
          </a:bodyPr>
          <a:lstStyle/>
          <a:p>
            <a:r>
              <a:rPr lang="en-US" sz="1600" b="1" dirty="0" smtClean="0">
                <a:solidFill>
                  <a:srgbClr val="FF0000"/>
                </a:solidFill>
                <a:sym typeface="Symbol"/>
              </a:rPr>
              <a:t>[2] </a:t>
            </a:r>
            <a:r>
              <a:rPr lang="ro-RO" sz="1200" dirty="0" smtClean="0">
                <a:solidFill>
                  <a:srgbClr val="FF0000"/>
                </a:solidFill>
                <a:hlinkClick r:id="rId5"/>
              </a:rPr>
              <a:t>http://astro.unl.edu/classaction/animations/coordsmotion/longlat.html</a:t>
            </a:r>
            <a:r>
              <a:rPr lang="en-US" sz="1200" dirty="0" smtClean="0">
                <a:solidFill>
                  <a:srgbClr val="FF0000"/>
                </a:solidFill>
              </a:rPr>
              <a:t>; </a:t>
            </a:r>
          </a:p>
          <a:p>
            <a:r>
              <a:rPr lang="en-US" sz="1600" b="1" dirty="0" smtClean="0">
                <a:solidFill>
                  <a:srgbClr val="0070C0"/>
                </a:solidFill>
                <a:sym typeface="Symbol"/>
              </a:rPr>
              <a:t>[3]  </a:t>
            </a:r>
            <a:r>
              <a:rPr lang="ro-RO" sz="1200" dirty="0" smtClean="0">
                <a:solidFill>
                  <a:srgbClr val="0070C0"/>
                </a:solidFill>
                <a:hlinkClick r:id="rId6"/>
              </a:rPr>
              <a:t>https://www.google.com/maps</a:t>
            </a:r>
            <a:endParaRPr lang="en-US" sz="1200" dirty="0" smtClean="0">
              <a:solidFill>
                <a:srgbClr val="0070C0"/>
              </a:solidFill>
            </a:endParaRPr>
          </a:p>
          <a:p>
            <a:r>
              <a:rPr lang="en-US" sz="1600" b="1" dirty="0" smtClean="0">
                <a:solidFill>
                  <a:srgbClr val="0070C0"/>
                </a:solidFill>
                <a:sym typeface="Symbol"/>
              </a:rPr>
              <a:t>[4] </a:t>
            </a:r>
            <a:r>
              <a:rPr lang="ro-RO" sz="1200" dirty="0" smtClean="0">
                <a:hlinkClick r:id="rId7"/>
              </a:rPr>
              <a:t>http://demonstrations.</a:t>
            </a:r>
            <a:r>
              <a:rPr lang="ro-RO" sz="1200" dirty="0" smtClean="0">
                <a:solidFill>
                  <a:srgbClr val="C00000"/>
                </a:solidFill>
                <a:hlinkClick r:id="rId7"/>
              </a:rPr>
              <a:t>wolfram.com/</a:t>
            </a:r>
            <a:r>
              <a:rPr lang="ro-RO" sz="1200" dirty="0" smtClean="0">
                <a:hlinkClick r:id="rId7"/>
              </a:rPr>
              <a:t>LatitudeAndLongitudeOfAPointOnASphere/</a:t>
            </a:r>
            <a:endParaRPr lang="en-US" sz="1200" dirty="0" smtClean="0"/>
          </a:p>
          <a:p>
            <a:endParaRPr lang="en-US" dirty="0"/>
          </a:p>
        </p:txBody>
      </p:sp>
      <p:sp>
        <p:nvSpPr>
          <p:cNvPr id="16" name="Rectangle 15"/>
          <p:cNvSpPr/>
          <p:nvPr/>
        </p:nvSpPr>
        <p:spPr>
          <a:xfrm>
            <a:off x="838200" y="4105870"/>
            <a:ext cx="10058400" cy="923330"/>
          </a:xfrm>
          <a:prstGeom prst="rect">
            <a:avLst/>
          </a:prstGeom>
        </p:spPr>
        <p:txBody>
          <a:bodyPr wrap="square">
            <a:spAutoFit/>
          </a:bodyPr>
          <a:lstStyle/>
          <a:p>
            <a:pPr algn="just"/>
            <a:r>
              <a:rPr lang="en-US" b="1" i="1" dirty="0" smtClean="0">
                <a:latin typeface="Times New Roman"/>
              </a:rPr>
              <a:t>The relationship between the arc length along the equator and along the meridian on a sphere to a point coordinate data, </a:t>
            </a:r>
            <a:r>
              <a:rPr lang="en-US" i="1" dirty="0" smtClean="0">
                <a:latin typeface="Times New Roman"/>
              </a:rPr>
              <a:t>and how these coordinates and lengths depend on the radius of the sphere and the angular position can be analyzed in the </a:t>
            </a:r>
            <a:r>
              <a:rPr lang="en-US" b="1" i="1" dirty="0" smtClean="0">
                <a:latin typeface="Times New Roman"/>
              </a:rPr>
              <a:t>link </a:t>
            </a:r>
            <a:r>
              <a:rPr lang="en-US" b="1" dirty="0" smtClean="0">
                <a:latin typeface="Times New Roman"/>
              </a:rPr>
              <a:t>[4]</a:t>
            </a:r>
          </a:p>
        </p:txBody>
      </p:sp>
      <p:sp>
        <p:nvSpPr>
          <p:cNvPr id="17" name="Rounded Rectangle 16"/>
          <p:cNvSpPr/>
          <p:nvPr/>
        </p:nvSpPr>
        <p:spPr>
          <a:xfrm>
            <a:off x="7010400" y="1295400"/>
            <a:ext cx="4343400"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EXERCISE </a:t>
            </a:r>
            <a:endParaRPr lang="ro-RO" altLang="en-US" sz="2903" b="1" dirty="0">
              <a:solidFill>
                <a:srgbClr val="C00000"/>
              </a:solidFill>
            </a:endParaRPr>
          </a:p>
          <a:p>
            <a:pPr>
              <a:defRPr/>
            </a:pPr>
            <a:endParaRPr lang="en-US" sz="2993" dirty="0">
              <a:solidFill>
                <a:srgbClr val="C00000"/>
              </a:solidFill>
            </a:endParaRPr>
          </a:p>
        </p:txBody>
      </p:sp>
      <p:sp>
        <p:nvSpPr>
          <p:cNvPr id="19" name="Rounded Rectangle 18"/>
          <p:cNvSpPr/>
          <p:nvPr/>
        </p:nvSpPr>
        <p:spPr>
          <a:xfrm>
            <a:off x="7086600" y="3487099"/>
            <a:ext cx="4343400"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EXERCISE</a:t>
            </a:r>
            <a:endParaRPr lang="ro-RO" altLang="en-US" sz="2903" b="1" dirty="0">
              <a:solidFill>
                <a:srgbClr val="C0000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81924" name="Rectangle 4"/>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1925" name="Rectangle 5"/>
          <p:cNvSpPr>
            <a:spLocks noChangeArrowheads="1"/>
          </p:cNvSpPr>
          <p:nvPr/>
        </p:nvSpPr>
        <p:spPr bwMode="auto">
          <a:xfrm>
            <a:off x="0" y="676275"/>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 name="Rectangle 17"/>
          <p:cNvSpPr/>
          <p:nvPr/>
        </p:nvSpPr>
        <p:spPr>
          <a:xfrm>
            <a:off x="457200" y="6106180"/>
            <a:ext cx="11506200" cy="523220"/>
          </a:xfrm>
          <a:prstGeom prst="rect">
            <a:avLst/>
          </a:prstGeom>
        </p:spPr>
        <p:txBody>
          <a:bodyPr wrap="square">
            <a:spAutoFit/>
          </a:bodyPr>
          <a:lstStyle/>
          <a:p>
            <a:r>
              <a:rPr lang="en-US" sz="1600" b="1" dirty="0" smtClean="0">
                <a:solidFill>
                  <a:srgbClr val="0070C0"/>
                </a:solidFill>
                <a:sym typeface="Symbol"/>
              </a:rPr>
              <a:t>[5] </a:t>
            </a:r>
            <a:r>
              <a:rPr lang="ro-RO" sz="1200" dirty="0" smtClean="0">
                <a:hlinkClick r:id="rId5"/>
              </a:rPr>
              <a:t>https://en.wikipedia.org/wiki/Universal_Transverse_Mercator_coordinate_system</a:t>
            </a:r>
            <a:endParaRPr lang="en-US" sz="1200" dirty="0" smtClean="0"/>
          </a:p>
          <a:p>
            <a:endParaRPr lang="en-US" sz="1200" dirty="0" smtClean="0">
              <a:solidFill>
                <a:srgbClr val="0070C0"/>
              </a:solidFill>
            </a:endParaRPr>
          </a:p>
        </p:txBody>
      </p:sp>
      <p:sp>
        <p:nvSpPr>
          <p:cNvPr id="17" name="Rectangle 16"/>
          <p:cNvSpPr/>
          <p:nvPr/>
        </p:nvSpPr>
        <p:spPr>
          <a:xfrm>
            <a:off x="609600" y="2086213"/>
            <a:ext cx="7467600" cy="3323987"/>
          </a:xfrm>
          <a:prstGeom prst="rect">
            <a:avLst/>
          </a:prstGeom>
        </p:spPr>
        <p:txBody>
          <a:bodyPr wrap="square">
            <a:spAutoFit/>
          </a:bodyPr>
          <a:lstStyle/>
          <a:p>
            <a:pPr algn="just"/>
            <a:r>
              <a:rPr lang="en-US" b="1" dirty="0" smtClean="0">
                <a:latin typeface="Times New Roman"/>
              </a:rPr>
              <a:t>Transforming Geographic Coordinates into Cartesian Coordinates</a:t>
            </a:r>
          </a:p>
          <a:p>
            <a:pPr algn="just"/>
            <a:r>
              <a:rPr lang="en-US" dirty="0" smtClean="0">
                <a:latin typeface="Times New Roman"/>
              </a:rPr>
              <a:t>The relations between positions (and distances) on the surface of a 3D globe and a 2D map are not direct, </a:t>
            </a:r>
            <a:r>
              <a:rPr lang="en-US" b="1" dirty="0" smtClean="0">
                <a:latin typeface="Times New Roman"/>
              </a:rPr>
              <a:t>3D surfaces cannot directly spread on a 2D surface without a stretching. </a:t>
            </a:r>
            <a:r>
              <a:rPr lang="en-US" dirty="0" smtClean="0">
                <a:solidFill>
                  <a:srgbClr val="C00000"/>
                </a:solidFill>
                <a:latin typeface="Times New Roman"/>
              </a:rPr>
              <a:t>These deformations involve different systems for the conversion of actual positions on the Earth to that we measure on the map (for example, "</a:t>
            </a:r>
            <a:r>
              <a:rPr lang="en-US" b="1" i="1" dirty="0" smtClean="0">
                <a:solidFill>
                  <a:srgbClr val="7030A0"/>
                </a:solidFill>
                <a:latin typeface="Times New Roman"/>
              </a:rPr>
              <a:t>Universal Transverse Mercator</a:t>
            </a:r>
            <a:r>
              <a:rPr lang="en-US" dirty="0" smtClean="0">
                <a:solidFill>
                  <a:srgbClr val="C00000"/>
                </a:solidFill>
                <a:latin typeface="Times New Roman"/>
              </a:rPr>
              <a:t>" map projection used for mapping the earth's surface, see [5].</a:t>
            </a:r>
            <a:r>
              <a:rPr lang="en-US" b="1" dirty="0" smtClean="0">
                <a:latin typeface="Times New Roman"/>
              </a:rPr>
              <a:t> </a:t>
            </a:r>
            <a:r>
              <a:rPr lang="en-US" dirty="0" smtClean="0">
                <a:latin typeface="Times New Roman"/>
              </a:rPr>
              <a:t>These projections allow the localization of any point of interest on the 2D world map (</a:t>
            </a:r>
            <a:r>
              <a:rPr lang="en-US" b="1" dirty="0" err="1" smtClean="0">
                <a:latin typeface="Times New Roman"/>
              </a:rPr>
              <a:t>planisphère</a:t>
            </a:r>
            <a:r>
              <a:rPr lang="en-US" b="1" dirty="0" smtClean="0">
                <a:latin typeface="Times New Roman"/>
              </a:rPr>
              <a:t>)</a:t>
            </a:r>
            <a:endParaRPr lang="en-US" dirty="0" smtClean="0">
              <a:latin typeface="Times New Roman"/>
            </a:endParaRPr>
          </a:p>
          <a:p>
            <a:pPr algn="just"/>
            <a:endParaRPr lang="en-US" b="1" dirty="0" smtClean="0">
              <a:latin typeface="Times New Roman"/>
            </a:endParaRPr>
          </a:p>
          <a:p>
            <a:pPr algn="just"/>
            <a:r>
              <a:rPr lang="en-US" sz="1600" b="1" dirty="0" smtClean="0">
                <a:solidFill>
                  <a:srgbClr val="C00000"/>
                </a:solidFill>
                <a:latin typeface="Times New Roman"/>
              </a:rPr>
              <a:t>Geodesy </a:t>
            </a:r>
            <a:r>
              <a:rPr lang="en-US" sz="1600" dirty="0" smtClean="0">
                <a:latin typeface="Times New Roman"/>
              </a:rPr>
              <a:t>(a branch of applied mathematics and earth sciences - deals with the measurement and representation of the Earth)  </a:t>
            </a:r>
            <a:r>
              <a:rPr lang="en-US" sz="1600" b="1" dirty="0" smtClean="0">
                <a:solidFill>
                  <a:srgbClr val="C00000"/>
                </a:solidFill>
                <a:latin typeface="Times New Roman"/>
              </a:rPr>
              <a:t>Cartography - </a:t>
            </a:r>
            <a:r>
              <a:rPr lang="en-US" sz="1600" dirty="0" smtClean="0">
                <a:latin typeface="Times New Roman"/>
              </a:rPr>
              <a:t>is the study and practice of making maps (combining science, aesthetics, and technique).</a:t>
            </a:r>
          </a:p>
        </p:txBody>
      </p:sp>
      <p:pic>
        <p:nvPicPr>
          <p:cNvPr id="125953" name="Picture 1" descr="D:\WORK\- WORK 2k17\TEXT\CONTRACTE\ERIS\Pachet - Harti\doc\!!!\2D-3D.gif"/>
          <p:cNvPicPr>
            <a:picLocks noChangeAspect="1" noChangeArrowheads="1"/>
          </p:cNvPicPr>
          <p:nvPr/>
        </p:nvPicPr>
        <p:blipFill>
          <a:blip r:embed="rId6"/>
          <a:srcRect/>
          <a:stretch>
            <a:fillRect/>
          </a:stretch>
        </p:blipFill>
        <p:spPr bwMode="auto">
          <a:xfrm>
            <a:off x="8458200" y="2362200"/>
            <a:ext cx="3276600" cy="3009900"/>
          </a:xfrm>
          <a:prstGeom prst="rect">
            <a:avLst/>
          </a:prstGeom>
          <a:noFill/>
        </p:spPr>
      </p:pic>
      <p:sp>
        <p:nvSpPr>
          <p:cNvPr id="13" name="Rounded Rectangle 12"/>
          <p:cNvSpPr/>
          <p:nvPr/>
        </p:nvSpPr>
        <p:spPr>
          <a:xfrm>
            <a:off x="6019800" y="914400"/>
            <a:ext cx="57150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Geographical Maps</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81924" name="Rectangle 4"/>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1925" name="Rectangle 5"/>
          <p:cNvSpPr>
            <a:spLocks noChangeArrowheads="1"/>
          </p:cNvSpPr>
          <p:nvPr/>
        </p:nvSpPr>
        <p:spPr bwMode="auto">
          <a:xfrm>
            <a:off x="0" y="676275"/>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93187" name="Picture 3"/>
          <p:cNvPicPr>
            <a:picLocks noChangeAspect="1" noChangeArrowheads="1"/>
          </p:cNvPicPr>
          <p:nvPr/>
        </p:nvPicPr>
        <p:blipFill>
          <a:blip r:embed="rId5"/>
          <a:srcRect/>
          <a:stretch>
            <a:fillRect/>
          </a:stretch>
        </p:blipFill>
        <p:spPr bwMode="auto">
          <a:xfrm>
            <a:off x="609600" y="1981200"/>
            <a:ext cx="3294580" cy="2438400"/>
          </a:xfrm>
          <a:prstGeom prst="rect">
            <a:avLst/>
          </a:prstGeom>
          <a:noFill/>
          <a:ln w="9525">
            <a:noFill/>
            <a:miter lim="800000"/>
            <a:headEnd/>
            <a:tailEnd/>
          </a:ln>
          <a:effectLst/>
        </p:spPr>
      </p:pic>
      <p:pic>
        <p:nvPicPr>
          <p:cNvPr id="93188" name="Picture 4"/>
          <p:cNvPicPr>
            <a:picLocks noChangeAspect="1" noChangeArrowheads="1"/>
          </p:cNvPicPr>
          <p:nvPr/>
        </p:nvPicPr>
        <p:blipFill>
          <a:blip r:embed="rId6"/>
          <a:srcRect/>
          <a:stretch>
            <a:fillRect/>
          </a:stretch>
        </p:blipFill>
        <p:spPr bwMode="auto">
          <a:xfrm>
            <a:off x="5581650" y="2021028"/>
            <a:ext cx="4476750" cy="1788972"/>
          </a:xfrm>
          <a:prstGeom prst="rect">
            <a:avLst/>
          </a:prstGeom>
          <a:noFill/>
          <a:ln w="9525">
            <a:noFill/>
            <a:miter lim="800000"/>
            <a:headEnd/>
            <a:tailEnd/>
          </a:ln>
          <a:effectLst/>
        </p:spPr>
      </p:pic>
      <p:sp>
        <p:nvSpPr>
          <p:cNvPr id="15" name="Rectangle 14"/>
          <p:cNvSpPr/>
          <p:nvPr/>
        </p:nvSpPr>
        <p:spPr>
          <a:xfrm>
            <a:off x="4267200" y="4157008"/>
            <a:ext cx="7467600" cy="1569660"/>
          </a:xfrm>
          <a:prstGeom prst="rect">
            <a:avLst/>
          </a:prstGeom>
        </p:spPr>
        <p:txBody>
          <a:bodyPr wrap="square">
            <a:spAutoFit/>
          </a:bodyPr>
          <a:lstStyle/>
          <a:p>
            <a:pPr algn="just"/>
            <a:r>
              <a:rPr lang="en-US" sz="1600" dirty="0" smtClean="0"/>
              <a:t>In </a:t>
            </a:r>
            <a:r>
              <a:rPr lang="en-US" sz="1600" b="1" i="1" dirty="0" smtClean="0">
                <a:solidFill>
                  <a:srgbClr val="C00000"/>
                </a:solidFill>
              </a:rPr>
              <a:t>orthogonal projection </a:t>
            </a:r>
            <a:r>
              <a:rPr lang="en-US" sz="1600" dirty="0" smtClean="0"/>
              <a:t>(on the projection plane), minimal distortion surface area is the small area around the point where "Earth" touches the plan. </a:t>
            </a:r>
            <a:r>
              <a:rPr lang="en-US" sz="1200" dirty="0" smtClean="0">
                <a:solidFill>
                  <a:srgbClr val="0070C0"/>
                </a:solidFill>
              </a:rPr>
              <a:t>And this point can be moved to the area where we want to make a map with minimal distortion</a:t>
            </a:r>
            <a:r>
              <a:rPr lang="en-US" sz="1600" dirty="0" smtClean="0">
                <a:solidFill>
                  <a:srgbClr val="0070C0"/>
                </a:solidFill>
              </a:rPr>
              <a:t>.</a:t>
            </a:r>
          </a:p>
          <a:p>
            <a:pPr algn="just"/>
            <a:r>
              <a:rPr lang="en-US" sz="1600" dirty="0" smtClean="0"/>
              <a:t>Other projection methods are based on more complicated projection surfaces that can be unfolded in 2D and instead of tangential points we obtain </a:t>
            </a:r>
            <a:r>
              <a:rPr lang="en-US" sz="1600" i="1" dirty="0" smtClean="0">
                <a:solidFill>
                  <a:srgbClr val="0070C0"/>
                </a:solidFill>
              </a:rPr>
              <a:t>circles of intersection</a:t>
            </a:r>
            <a:r>
              <a:rPr lang="en-US" sz="1600" dirty="0" smtClean="0"/>
              <a:t> (like in the figures) - parallels or meridians of interest.</a:t>
            </a:r>
            <a:endParaRPr lang="vi-VN" sz="1200" dirty="0" smtClean="0"/>
          </a:p>
        </p:txBody>
      </p:sp>
      <p:sp>
        <p:nvSpPr>
          <p:cNvPr id="13" name="Rectangle 12"/>
          <p:cNvSpPr/>
          <p:nvPr/>
        </p:nvSpPr>
        <p:spPr>
          <a:xfrm>
            <a:off x="533400" y="1673423"/>
            <a:ext cx="11125200" cy="307777"/>
          </a:xfrm>
          <a:prstGeom prst="rect">
            <a:avLst/>
          </a:prstGeom>
        </p:spPr>
        <p:txBody>
          <a:bodyPr wrap="square">
            <a:spAutoFit/>
          </a:bodyPr>
          <a:lstStyle/>
          <a:p>
            <a:r>
              <a:rPr lang="vi-VN" sz="1400" i="1" dirty="0" smtClean="0"/>
              <a:t>Images of Erwin Raisz </a:t>
            </a:r>
            <a:r>
              <a:rPr lang="en-US" sz="1400" i="1" dirty="0" smtClean="0"/>
              <a:t>(</a:t>
            </a:r>
            <a:r>
              <a:rPr lang="vi-VN" sz="1400" i="1" dirty="0" smtClean="0"/>
              <a:t>Institutul Harvard pentru Explorarea geografică</a:t>
            </a:r>
            <a:r>
              <a:rPr lang="en-US" sz="1400" i="1" dirty="0" smtClean="0"/>
              <a:t>) </a:t>
            </a:r>
            <a:r>
              <a:rPr lang="en-US" sz="1200" dirty="0" smtClean="0">
                <a:solidFill>
                  <a:srgbClr val="C00000"/>
                </a:solidFill>
                <a:hlinkClick r:id="rId7"/>
              </a:rPr>
              <a:t>http://www.pbcgis.com/projection_fundamentals/</a:t>
            </a:r>
            <a:endParaRPr lang="en-US" sz="1200" dirty="0" smtClean="0"/>
          </a:p>
        </p:txBody>
      </p:sp>
      <p:pic>
        <p:nvPicPr>
          <p:cNvPr id="124929" name="Picture 1" descr="D:\WORK\- WORK 2k17\TEXT\CONTRACTE\ERIS\Pachet - Harti\doc\!!!\prj_methods2.gif"/>
          <p:cNvPicPr>
            <a:picLocks noChangeAspect="1" noChangeArrowheads="1"/>
          </p:cNvPicPr>
          <p:nvPr/>
        </p:nvPicPr>
        <p:blipFill>
          <a:blip r:embed="rId8"/>
          <a:srcRect/>
          <a:stretch>
            <a:fillRect/>
          </a:stretch>
        </p:blipFill>
        <p:spPr bwMode="auto">
          <a:xfrm>
            <a:off x="609600" y="4572000"/>
            <a:ext cx="3262313" cy="1535206"/>
          </a:xfrm>
          <a:prstGeom prst="rect">
            <a:avLst/>
          </a:prstGeom>
          <a:noFill/>
        </p:spPr>
      </p:pic>
      <p:sp>
        <p:nvSpPr>
          <p:cNvPr id="16" name="Rounded Rectangle 15"/>
          <p:cNvSpPr/>
          <p:nvPr/>
        </p:nvSpPr>
        <p:spPr>
          <a:xfrm>
            <a:off x="6019800" y="914400"/>
            <a:ext cx="57150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Geographical Maps</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harta.jpg"/>
          <p:cNvPicPr>
            <a:picLocks noChangeAspect="1"/>
          </p:cNvPicPr>
          <p:nvPr/>
        </p:nvPicPr>
        <p:blipFill>
          <a:blip r:embed="rId2"/>
          <a:stretch>
            <a:fillRect/>
          </a:stretch>
        </p:blipFill>
        <p:spPr>
          <a:xfrm>
            <a:off x="3657600" y="1752600"/>
            <a:ext cx="5077691" cy="2746948"/>
          </a:xfrm>
          <a:prstGeom prst="rect">
            <a:avLst/>
          </a:prstGeom>
        </p:spPr>
      </p:pic>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81924" name="Rectangle 4"/>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1925" name="Rectangle 5"/>
          <p:cNvSpPr>
            <a:spLocks noChangeArrowheads="1"/>
          </p:cNvSpPr>
          <p:nvPr/>
        </p:nvSpPr>
        <p:spPr bwMode="auto">
          <a:xfrm>
            <a:off x="0" y="676275"/>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6"/>
          <p:cNvSpPr/>
          <p:nvPr/>
        </p:nvSpPr>
        <p:spPr>
          <a:xfrm>
            <a:off x="533400" y="4572000"/>
            <a:ext cx="11049000" cy="1631216"/>
          </a:xfrm>
          <a:prstGeom prst="rect">
            <a:avLst/>
          </a:prstGeom>
        </p:spPr>
        <p:txBody>
          <a:bodyPr wrap="square">
            <a:spAutoFit/>
          </a:bodyPr>
          <a:lstStyle/>
          <a:p>
            <a:pPr algn="just"/>
            <a:r>
              <a:rPr lang="en-US" sz="2000" b="1" i="1" dirty="0" smtClean="0">
                <a:solidFill>
                  <a:srgbClr val="0070C0"/>
                </a:solidFill>
                <a:latin typeface="Times New Roman"/>
              </a:rPr>
              <a:t>Digital mapping </a:t>
            </a:r>
            <a:r>
              <a:rPr lang="en-US" sz="2000" dirty="0" smtClean="0">
                <a:latin typeface="Times New Roman"/>
              </a:rPr>
              <a:t>(obtaining </a:t>
            </a:r>
            <a:r>
              <a:rPr lang="en-US" sz="2000" b="1" dirty="0" smtClean="0">
                <a:latin typeface="Times New Roman"/>
              </a:rPr>
              <a:t>Digital Maps</a:t>
            </a:r>
            <a:r>
              <a:rPr lang="en-US" sz="2000" dirty="0" smtClean="0">
                <a:latin typeface="Times New Roman"/>
              </a:rPr>
              <a:t>) is the process by which a collection of data (positions of various targets on the surface of the terrestrial globe) is transformed into a </a:t>
            </a:r>
            <a:r>
              <a:rPr lang="en-US" sz="2000" b="1" i="1" dirty="0" smtClean="0">
                <a:solidFill>
                  <a:srgbClr val="FF0000"/>
                </a:solidFill>
                <a:latin typeface="Times New Roman"/>
              </a:rPr>
              <a:t>virtual image</a:t>
            </a:r>
            <a:r>
              <a:rPr lang="en-US" sz="2000" dirty="0" smtClean="0">
                <a:latin typeface="Times New Roman"/>
              </a:rPr>
              <a:t>. The main function of this technology is to produce maps that provide accurate representations of an area, detailing major roads and any other </a:t>
            </a:r>
            <a:r>
              <a:rPr lang="en-US" sz="2000" b="1" i="1" dirty="0" smtClean="0">
                <a:solidFill>
                  <a:srgbClr val="0070C0"/>
                </a:solidFill>
                <a:latin typeface="Times New Roman"/>
              </a:rPr>
              <a:t>points of interest</a:t>
            </a:r>
            <a:r>
              <a:rPr lang="en-US" sz="2000" dirty="0" smtClean="0">
                <a:latin typeface="Times New Roman"/>
              </a:rPr>
              <a:t>. Digital technology allows easily calculating the distances, surfaces, densities, etc., obtaining </a:t>
            </a:r>
            <a:r>
              <a:rPr lang="en-US" sz="2000" b="1" i="1" dirty="0" smtClean="0">
                <a:latin typeface="Times New Roman"/>
              </a:rPr>
              <a:t>various structured information</a:t>
            </a:r>
            <a:r>
              <a:rPr lang="en-US" sz="2000" dirty="0" smtClean="0">
                <a:latin typeface="Times New Roman"/>
              </a:rPr>
              <a:t>.</a:t>
            </a:r>
          </a:p>
        </p:txBody>
      </p:sp>
      <p:sp>
        <p:nvSpPr>
          <p:cNvPr id="12" name="Rounded Rectangle 11"/>
          <p:cNvSpPr/>
          <p:nvPr/>
        </p:nvSpPr>
        <p:spPr>
          <a:xfrm>
            <a:off x="7162800" y="914400"/>
            <a:ext cx="45720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Digital Maps</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11" name="Rectangle 10"/>
          <p:cNvSpPr/>
          <p:nvPr/>
        </p:nvSpPr>
        <p:spPr>
          <a:xfrm>
            <a:off x="9296400" y="6248400"/>
            <a:ext cx="2743200" cy="461665"/>
          </a:xfrm>
          <a:prstGeom prst="rect">
            <a:avLst/>
          </a:prstGeom>
        </p:spPr>
        <p:txBody>
          <a:bodyPr wrap="square">
            <a:spAutoFit/>
          </a:bodyPr>
          <a:lstStyle/>
          <a:p>
            <a:r>
              <a:rPr lang="en-US" sz="1200" dirty="0" smtClean="0">
                <a:hlinkClick r:id="rId5"/>
              </a:rPr>
              <a:t>https://en.wikipedia.org/wiki/Geoid</a:t>
            </a:r>
            <a:endParaRPr lang="en-US" sz="1200" dirty="0" smtClean="0"/>
          </a:p>
          <a:p>
            <a:endParaRPr lang="en-US" sz="1200" dirty="0" smtClean="0"/>
          </a:p>
        </p:txBody>
      </p:sp>
      <p:sp>
        <p:nvSpPr>
          <p:cNvPr id="13" name="Rectangle 12"/>
          <p:cNvSpPr/>
          <p:nvPr/>
        </p:nvSpPr>
        <p:spPr>
          <a:xfrm>
            <a:off x="990600" y="1981200"/>
            <a:ext cx="10439400" cy="1754326"/>
          </a:xfrm>
          <a:prstGeom prst="rect">
            <a:avLst/>
          </a:prstGeom>
        </p:spPr>
        <p:txBody>
          <a:bodyPr wrap="square">
            <a:spAutoFit/>
          </a:bodyPr>
          <a:lstStyle/>
          <a:p>
            <a:pPr algn="just"/>
            <a:r>
              <a:rPr lang="en-US" dirty="0" smtClean="0">
                <a:latin typeface="Times New Roman"/>
              </a:rPr>
              <a:t>To measure the surface areas of interest (with Earth idealized as a sphere) we must use other formulas than those we use to measure the surface in a 2D plane. Moreover, the </a:t>
            </a:r>
            <a:r>
              <a:rPr lang="en-US" dirty="0" smtClean="0">
                <a:solidFill>
                  <a:srgbClr val="C00000"/>
                </a:solidFill>
                <a:latin typeface="Times New Roman"/>
              </a:rPr>
              <a:t>Earth is not a sphere</a:t>
            </a:r>
            <a:r>
              <a:rPr lang="en-US" dirty="0" smtClean="0">
                <a:latin typeface="Times New Roman"/>
              </a:rPr>
              <a:t>, but rather an </a:t>
            </a:r>
            <a:r>
              <a:rPr lang="en-US" dirty="0" smtClean="0">
                <a:solidFill>
                  <a:srgbClr val="C00000"/>
                </a:solidFill>
                <a:latin typeface="Times New Roman"/>
              </a:rPr>
              <a:t>ellipsoid of revolution</a:t>
            </a:r>
            <a:r>
              <a:rPr lang="en-US" dirty="0" smtClean="0">
                <a:latin typeface="Times New Roman"/>
              </a:rPr>
              <a:t> (</a:t>
            </a:r>
            <a:r>
              <a:rPr lang="en-US" b="1" i="1" dirty="0" smtClean="0">
                <a:latin typeface="Times New Roman"/>
              </a:rPr>
              <a:t>being flattened at the poles </a:t>
            </a:r>
            <a:r>
              <a:rPr lang="en-US" dirty="0" smtClean="0">
                <a:latin typeface="Times New Roman"/>
              </a:rPr>
              <a:t>due to </a:t>
            </a:r>
            <a:r>
              <a:rPr lang="en-US" b="1" i="1" dirty="0" smtClean="0">
                <a:latin typeface="Times New Roman"/>
              </a:rPr>
              <a:t>rotation - </a:t>
            </a:r>
            <a:r>
              <a:rPr lang="en-US" b="1" i="1" dirty="0" smtClean="0">
                <a:solidFill>
                  <a:srgbClr val="C00000"/>
                </a:solidFill>
                <a:latin typeface="Times New Roman"/>
              </a:rPr>
              <a:t>centrifugal force</a:t>
            </a:r>
            <a:r>
              <a:rPr lang="en-US" dirty="0" smtClean="0">
                <a:latin typeface="Times New Roman"/>
              </a:rPr>
              <a:t>). </a:t>
            </a:r>
          </a:p>
          <a:p>
            <a:pPr algn="just"/>
            <a:r>
              <a:rPr lang="en-US" dirty="0" smtClean="0">
                <a:latin typeface="Times New Roman"/>
              </a:rPr>
              <a:t>Because of the height of the mountains and depths of the oceans, it is a body with a variation of height </a:t>
            </a:r>
            <a:r>
              <a:rPr lang="en-US" b="1" dirty="0" smtClean="0">
                <a:latin typeface="Times New Roman"/>
              </a:rPr>
              <a:t>~20 km</a:t>
            </a:r>
            <a:r>
              <a:rPr lang="en-US" dirty="0" smtClean="0">
                <a:latin typeface="Times New Roman"/>
              </a:rPr>
              <a:t>. </a:t>
            </a:r>
            <a:r>
              <a:rPr lang="en-US" b="1" i="1" dirty="0" smtClean="0">
                <a:latin typeface="Times New Roman"/>
              </a:rPr>
              <a:t>The Earth's surface can not be expressed in mathematical terms by a </a:t>
            </a:r>
            <a:r>
              <a:rPr lang="en-US" b="1" i="1" dirty="0" smtClean="0">
                <a:solidFill>
                  <a:srgbClr val="C00000"/>
                </a:solidFill>
                <a:latin typeface="Times New Roman"/>
              </a:rPr>
              <a:t>simple relationship </a:t>
            </a:r>
            <a:r>
              <a:rPr lang="en-US" dirty="0" smtClean="0">
                <a:latin typeface="Times New Roman"/>
              </a:rPr>
              <a:t>– is just </a:t>
            </a:r>
            <a:r>
              <a:rPr lang="en-US" i="1" dirty="0" smtClean="0">
                <a:latin typeface="Times New Roman"/>
              </a:rPr>
              <a:t>approximated with a regular geometric body, a </a:t>
            </a:r>
            <a:r>
              <a:rPr lang="en-US" b="1" i="1" dirty="0" err="1" smtClean="0">
                <a:latin typeface="Times New Roman"/>
              </a:rPr>
              <a:t>geoid</a:t>
            </a:r>
            <a:r>
              <a:rPr lang="en-US" dirty="0" smtClean="0">
                <a:latin typeface="Times New Roman"/>
              </a:rPr>
              <a:t>. </a:t>
            </a:r>
            <a:endParaRPr lang="vi-VN" i="1" dirty="0" smtClean="0">
              <a:latin typeface="Times New Roman"/>
            </a:endParaRPr>
          </a:p>
        </p:txBody>
      </p:sp>
      <p:pic>
        <p:nvPicPr>
          <p:cNvPr id="26625" name="Picture 1" descr="D:\WORK\- WORK 2k17\TEXT\CONTRACTE\ERIS\Pachet - Harti\imagini\Geoids_sm.jpg"/>
          <p:cNvPicPr>
            <a:picLocks noChangeAspect="1" noChangeArrowheads="1"/>
          </p:cNvPicPr>
          <p:nvPr/>
        </p:nvPicPr>
        <p:blipFill>
          <a:blip r:embed="rId6"/>
          <a:srcRect/>
          <a:stretch>
            <a:fillRect/>
          </a:stretch>
        </p:blipFill>
        <p:spPr bwMode="auto">
          <a:xfrm>
            <a:off x="7848600" y="3810000"/>
            <a:ext cx="3580697" cy="2209801"/>
          </a:xfrm>
          <a:prstGeom prst="rect">
            <a:avLst/>
          </a:prstGeom>
          <a:noFill/>
        </p:spPr>
      </p:pic>
      <p:sp>
        <p:nvSpPr>
          <p:cNvPr id="14" name="Rectangle 13"/>
          <p:cNvSpPr/>
          <p:nvPr/>
        </p:nvSpPr>
        <p:spPr>
          <a:xfrm>
            <a:off x="1066800" y="3962400"/>
            <a:ext cx="5562600" cy="1569660"/>
          </a:xfrm>
          <a:prstGeom prst="rect">
            <a:avLst/>
          </a:prstGeom>
        </p:spPr>
        <p:txBody>
          <a:bodyPr wrap="square">
            <a:spAutoFit/>
          </a:bodyPr>
          <a:lstStyle/>
          <a:p>
            <a:pPr algn="just"/>
            <a:r>
              <a:rPr lang="en-US" sz="1600" b="1" i="1" dirty="0" err="1" smtClean="0">
                <a:solidFill>
                  <a:srgbClr val="C00000"/>
                </a:solidFill>
                <a:latin typeface="Times New Roman" pitchFamily="18" charset="0"/>
                <a:cs typeface="Times New Roman" pitchFamily="18" charset="0"/>
              </a:rPr>
              <a:t>Geoid</a:t>
            </a:r>
            <a:r>
              <a:rPr lang="en-US" sz="1600" b="1" i="1" dirty="0" smtClean="0">
                <a:solidFill>
                  <a:srgbClr val="C00000"/>
                </a:solidFill>
                <a:latin typeface="Times New Roman" pitchFamily="18" charset="0"/>
                <a:cs typeface="Times New Roman" pitchFamily="18" charset="0"/>
              </a:rPr>
              <a:t> - </a:t>
            </a:r>
            <a:r>
              <a:rPr lang="en-US" sz="1600" dirty="0" smtClean="0">
                <a:solidFill>
                  <a:srgbClr val="C00000"/>
                </a:solidFill>
                <a:latin typeface="Times New Roman" pitchFamily="18" charset="0"/>
                <a:cs typeface="Times New Roman" pitchFamily="18" charset="0"/>
              </a:rPr>
              <a:t>model of the figure of Earth</a:t>
            </a:r>
            <a:r>
              <a:rPr lang="en-US" sz="1600" dirty="0" smtClean="0">
                <a:latin typeface="Times New Roman" pitchFamily="18" charset="0"/>
                <a:cs typeface="Times New Roman" pitchFamily="18" charset="0"/>
              </a:rPr>
              <a:t>, i.e., of the planet’s size and shape, that coincides with mean sea level over the oceans and continues in continental areas as an </a:t>
            </a:r>
            <a:r>
              <a:rPr lang="en-US" sz="1600" i="1" dirty="0" smtClean="0">
                <a:latin typeface="Times New Roman" pitchFamily="18" charset="0"/>
                <a:cs typeface="Times New Roman" pitchFamily="18" charset="0"/>
              </a:rPr>
              <a:t>imaginary </a:t>
            </a:r>
            <a:r>
              <a:rPr lang="en-US" sz="1600" b="1" i="1" dirty="0" smtClean="0">
                <a:latin typeface="Times New Roman" pitchFamily="18" charset="0"/>
                <a:cs typeface="Times New Roman" pitchFamily="18" charset="0"/>
              </a:rPr>
              <a:t>sea-level surface</a:t>
            </a:r>
            <a:r>
              <a:rPr lang="en-US" sz="1600" dirty="0" smtClean="0">
                <a:latin typeface="Times New Roman" pitchFamily="18" charset="0"/>
                <a:cs typeface="Times New Roman" pitchFamily="18" charset="0"/>
              </a:rPr>
              <a:t>. It serves as a reference surface from which topographic heights and ocean depths are measured - </a:t>
            </a:r>
            <a:r>
              <a:rPr lang="en-US" sz="1600" b="1" dirty="0" smtClean="0">
                <a:latin typeface="Times New Roman" pitchFamily="18" charset="0"/>
                <a:cs typeface="Times New Roman" pitchFamily="18" charset="0"/>
              </a:rPr>
              <a:t>Geodesy</a:t>
            </a:r>
            <a:r>
              <a:rPr lang="en-US" sz="1600" dirty="0" smtClean="0">
                <a:latin typeface="Times New Roman" pitchFamily="18" charset="0"/>
                <a:cs typeface="Times New Roman" pitchFamily="18" charset="0"/>
              </a:rPr>
              <a:t>. </a:t>
            </a:r>
            <a:endParaRPr lang="en-US" sz="1600" b="1" i="1" dirty="0" smtClean="0">
              <a:solidFill>
                <a:srgbClr val="C00000"/>
              </a:solidFill>
              <a:latin typeface="Times New Roman" pitchFamily="18" charset="0"/>
              <a:cs typeface="Times New Roman" pitchFamily="18" charset="0"/>
            </a:endParaRPr>
          </a:p>
          <a:p>
            <a:pPr algn="just"/>
            <a:r>
              <a:rPr lang="en-US" sz="1600" dirty="0" smtClean="0">
                <a:latin typeface="Times New Roman" pitchFamily="18" charset="0"/>
                <a:cs typeface="Times New Roman" pitchFamily="18" charset="0"/>
                <a:hlinkClick r:id="rId7"/>
              </a:rPr>
              <a:t>https://www.britannica.com/science/geoid</a:t>
            </a:r>
            <a:endParaRPr lang="en-US" sz="1600" dirty="0" smtClean="0">
              <a:latin typeface="Times New Roman" pitchFamily="18" charset="0"/>
              <a:cs typeface="Times New Roman" pitchFamily="18" charset="0"/>
            </a:endParaRPr>
          </a:p>
        </p:txBody>
      </p:sp>
      <p:sp>
        <p:nvSpPr>
          <p:cNvPr id="15" name="Rounded Rectangle 14"/>
          <p:cNvSpPr/>
          <p:nvPr/>
        </p:nvSpPr>
        <p:spPr>
          <a:xfrm>
            <a:off x="4191000" y="914400"/>
            <a:ext cx="75438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Surface Measurement - GEOID</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6" name="Text Box 4"/>
          <p:cNvSpPr txBox="1">
            <a:spLocks noChangeArrowheads="1"/>
          </p:cNvSpPr>
          <p:nvPr/>
        </p:nvSpPr>
        <p:spPr bwMode="auto">
          <a:xfrm>
            <a:off x="1143000" y="1676400"/>
            <a:ext cx="9601200" cy="4572000"/>
          </a:xfrm>
          <a:prstGeom prst="rect">
            <a:avLst/>
          </a:prstGeom>
          <a:noFill/>
          <a:ln w="9525">
            <a:noFill/>
            <a:round/>
            <a:headEnd/>
            <a:tailEnd/>
          </a:ln>
          <a:effectLst/>
        </p:spPr>
        <p:txBody>
          <a:bodyPr lIns="81638" tIns="53260" rIns="81638" bIns="40819"/>
          <a:lstStyle/>
          <a:p>
            <a:pPr lvl="0" algn="jus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zh-CN" sz="2000" dirty="0" smtClean="0">
              <a:latin typeface="Times New Roman" pitchFamily="18" charset="0"/>
              <a:ea typeface="Noto Sans CJK SC Regular"/>
              <a:cs typeface="Times New Roman" pitchFamily="18" charset="0"/>
            </a:endParaRPr>
          </a:p>
          <a:p>
            <a:pPr lvl="0" algn="jus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altLang="zh-CN" sz="2000" dirty="0" smtClean="0">
                <a:latin typeface="Times New Roman" pitchFamily="18" charset="0"/>
                <a:ea typeface="Noto Sans CJK SC Regular"/>
                <a:cs typeface="Times New Roman" pitchFamily="18" charset="0"/>
              </a:rPr>
              <a:t>In the presentation we will discuss </a:t>
            </a:r>
            <a:r>
              <a:rPr lang="en-US" altLang="zh-CN" sz="2000" b="1" i="1" dirty="0" smtClean="0">
                <a:latin typeface="Times New Roman" pitchFamily="18" charset="0"/>
                <a:ea typeface="Noto Sans CJK SC Regular"/>
                <a:cs typeface="Times New Roman" pitchFamily="18" charset="0"/>
              </a:rPr>
              <a:t>the geometry of geographical coordinates</a:t>
            </a:r>
            <a:r>
              <a:rPr lang="en-US" altLang="zh-CN" sz="2000" dirty="0" smtClean="0">
                <a:latin typeface="Times New Roman" pitchFamily="18" charset="0"/>
                <a:ea typeface="Noto Sans CJK SC Regular"/>
                <a:cs typeface="Times New Roman" pitchFamily="18" charset="0"/>
              </a:rPr>
              <a:t>; the </a:t>
            </a:r>
            <a:r>
              <a:rPr lang="en-US" altLang="zh-CN" sz="2000" b="1" i="1" dirty="0" smtClean="0">
                <a:latin typeface="Times New Roman" pitchFamily="18" charset="0"/>
                <a:ea typeface="Noto Sans CJK SC Regular"/>
                <a:cs typeface="Times New Roman" pitchFamily="18" charset="0"/>
              </a:rPr>
              <a:t>mathematics of position, estimate distances and areas around the globe</a:t>
            </a:r>
            <a:r>
              <a:rPr lang="en-US" altLang="zh-CN" sz="2000" dirty="0" smtClean="0">
                <a:latin typeface="Times New Roman" pitchFamily="18" charset="0"/>
                <a:ea typeface="Noto Sans CJK SC Regular"/>
                <a:cs typeface="Times New Roman" pitchFamily="18" charset="0"/>
              </a:rPr>
              <a:t> and how to </a:t>
            </a:r>
            <a:r>
              <a:rPr lang="en-US" altLang="zh-CN" sz="2000" b="1" i="1" dirty="0" smtClean="0">
                <a:latin typeface="Times New Roman" pitchFamily="18" charset="0"/>
                <a:ea typeface="Noto Sans CJK SC Regular"/>
                <a:cs typeface="Times New Roman" pitchFamily="18" charset="0"/>
              </a:rPr>
              <a:t>use digital maps to get different types of geographical and socio-cultural information</a:t>
            </a:r>
            <a:r>
              <a:rPr lang="en-US" altLang="zh-CN" sz="2000" dirty="0" smtClean="0">
                <a:latin typeface="Times New Roman" pitchFamily="18" charset="0"/>
                <a:ea typeface="Noto Sans CJK SC Regular"/>
                <a:cs typeface="Times New Roman" pitchFamily="18" charset="0"/>
              </a:rPr>
              <a:t>.</a:t>
            </a:r>
          </a:p>
          <a:p>
            <a:pPr lvl="0" algn="jus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zh-CN" sz="2000" dirty="0" smtClean="0">
              <a:latin typeface="Times New Roman" pitchFamily="18" charset="0"/>
              <a:ea typeface="Noto Sans CJK SC Regular"/>
              <a:cs typeface="Times New Roman" pitchFamily="18" charset="0"/>
            </a:endParaRPr>
          </a:p>
          <a:p>
            <a:pPr lvl="0" algn="jus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altLang="zh-CN" sz="2000" dirty="0" smtClean="0">
                <a:latin typeface="Times New Roman" pitchFamily="18" charset="0"/>
                <a:ea typeface="Noto Sans CJK SC Regular"/>
                <a:cs typeface="Times New Roman" pitchFamily="18" charset="0"/>
              </a:rPr>
              <a:t>We will discuss some practical applications as: </a:t>
            </a:r>
            <a:r>
              <a:rPr lang="en-US" altLang="zh-CN" sz="2000" b="1" i="1" dirty="0" smtClean="0">
                <a:latin typeface="Times New Roman" pitchFamily="18" charset="0"/>
                <a:ea typeface="Noto Sans CJK SC Regular"/>
                <a:cs typeface="Times New Roman" pitchFamily="18" charset="0"/>
              </a:rPr>
              <a:t>using localization on the map to identify the various places of interest </a:t>
            </a:r>
            <a:r>
              <a:rPr lang="en-US" altLang="zh-CN" sz="2000" dirty="0" smtClean="0">
                <a:latin typeface="Times New Roman" pitchFamily="18" charset="0"/>
                <a:ea typeface="Noto Sans CJK SC Regular"/>
                <a:cs typeface="Times New Roman" pitchFamily="18" charset="0"/>
              </a:rPr>
              <a:t>(the house and school position, the distance between them, etc.); using information from databases accessible via internet to </a:t>
            </a:r>
            <a:r>
              <a:rPr lang="en-US" altLang="zh-CN" sz="2000" b="1" i="1" dirty="0" smtClean="0">
                <a:latin typeface="Times New Roman" pitchFamily="18" charset="0"/>
                <a:ea typeface="Noto Sans CJK SC Regular"/>
                <a:cs typeface="Times New Roman" pitchFamily="18" charset="0"/>
              </a:rPr>
              <a:t>calculate distances and surfaces; finding administrative or cultural important information</a:t>
            </a:r>
            <a:r>
              <a:rPr lang="en-US" altLang="zh-CN" sz="2000" dirty="0" smtClean="0">
                <a:latin typeface="Times New Roman" pitchFamily="18" charset="0"/>
                <a:ea typeface="Noto Sans CJK SC Regular"/>
                <a:cs typeface="Times New Roman" pitchFamily="18" charset="0"/>
              </a:rPr>
              <a:t>, </a:t>
            </a:r>
            <a:r>
              <a:rPr lang="en-US" altLang="zh-CN" sz="2000" dirty="0" err="1" smtClean="0">
                <a:latin typeface="Times New Roman" pitchFamily="18" charset="0"/>
                <a:ea typeface="Noto Sans CJK SC Regular"/>
                <a:cs typeface="Times New Roman" pitchFamily="18" charset="0"/>
              </a:rPr>
              <a:t>ie</a:t>
            </a:r>
            <a:r>
              <a:rPr lang="en-US" altLang="zh-CN" sz="2000" dirty="0" smtClean="0">
                <a:latin typeface="Times New Roman" pitchFamily="18" charset="0"/>
                <a:ea typeface="Noto Sans CJK SC Regular"/>
                <a:cs typeface="Times New Roman" pitchFamily="18" charset="0"/>
              </a:rPr>
              <a:t> using information of "Romanian National Agency of Cadastre and Real Estate" or "e-Heritage", a portal of "National Institute of Heritage" (archeology, art, architecture, written heritage, mobile heritage, ethnography, history, music, numismatics and theater), etc. </a:t>
            </a: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2177" b="1" dirty="0">
              <a:solidFill>
                <a:srgbClr val="000000"/>
              </a:solidFill>
            </a:endParaRP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ro-RO" altLang="en-US" sz="2177" b="1" dirty="0">
              <a:solidFill>
                <a:srgbClr val="000000"/>
              </a:solidFill>
            </a:endParaRPr>
          </a:p>
          <a:p>
            <a:pPr>
              <a:buFont typeface="Arial" pitchFamily="34" charset="0"/>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b="1" dirty="0">
              <a:solidFill>
                <a:srgbClr val="000000"/>
              </a:solidFill>
            </a:endParaRPr>
          </a:p>
        </p:txBody>
      </p:sp>
      <p:sp>
        <p:nvSpPr>
          <p:cNvPr id="7" name="Rounded Rectangle 6"/>
          <p:cNvSpPr/>
          <p:nvPr/>
        </p:nvSpPr>
        <p:spPr>
          <a:xfrm>
            <a:off x="3276600" y="838200"/>
            <a:ext cx="84582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sz="3175" b="1" dirty="0" smtClean="0">
                <a:solidFill>
                  <a:srgbClr val="C00000"/>
                </a:solidFill>
              </a:rPr>
              <a:t>INTRODUCTION </a:t>
            </a:r>
            <a:r>
              <a:rPr lang="en-US" b="1" dirty="0" smtClean="0">
                <a:solidFill>
                  <a:srgbClr val="00B0F0"/>
                </a:solidFill>
              </a:rPr>
              <a:t>Digital Maps and Geographical Coordinates</a:t>
            </a:r>
            <a:endParaRPr lang="ro-RO" b="1" dirty="0">
              <a:solidFill>
                <a:srgbClr val="C0000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13" name="Rectangle 12"/>
          <p:cNvSpPr/>
          <p:nvPr/>
        </p:nvSpPr>
        <p:spPr>
          <a:xfrm>
            <a:off x="381000" y="1888629"/>
            <a:ext cx="11277600" cy="1569660"/>
          </a:xfrm>
          <a:prstGeom prst="rect">
            <a:avLst/>
          </a:prstGeom>
        </p:spPr>
        <p:txBody>
          <a:bodyPr wrap="square">
            <a:spAutoFit/>
          </a:bodyPr>
          <a:lstStyle/>
          <a:p>
            <a:pPr algn="just"/>
            <a:r>
              <a:rPr lang="en-US" dirty="0" smtClean="0">
                <a:latin typeface="Times New Roman"/>
              </a:rPr>
              <a:t>	Even the </a:t>
            </a:r>
            <a:r>
              <a:rPr lang="en-US" b="1" i="1" dirty="0" smtClean="0">
                <a:latin typeface="Times New Roman"/>
              </a:rPr>
              <a:t>sea-</a:t>
            </a:r>
            <a:r>
              <a:rPr lang="en-US" b="1" i="1" dirty="0" err="1" smtClean="0">
                <a:latin typeface="Times New Roman"/>
              </a:rPr>
              <a:t>leavel</a:t>
            </a:r>
            <a:r>
              <a:rPr lang="en-US" b="1" i="1" dirty="0" smtClean="0">
                <a:latin typeface="Times New Roman"/>
              </a:rPr>
              <a:t> </a:t>
            </a:r>
            <a:r>
              <a:rPr lang="en-US" dirty="0" smtClean="0">
                <a:latin typeface="Times New Roman"/>
              </a:rPr>
              <a:t>does not allow to obtain easier a </a:t>
            </a:r>
            <a:r>
              <a:rPr lang="en-US" i="1" dirty="0" smtClean="0">
                <a:latin typeface="Times New Roman"/>
              </a:rPr>
              <a:t>3D model of the Earth's surface </a:t>
            </a:r>
            <a:r>
              <a:rPr lang="en-US" dirty="0" smtClean="0">
                <a:latin typeface="Times New Roman"/>
              </a:rPr>
              <a:t>(</a:t>
            </a:r>
            <a:r>
              <a:rPr lang="en-US" dirty="0" err="1" smtClean="0">
                <a:latin typeface="Times New Roman"/>
              </a:rPr>
              <a:t>geioid</a:t>
            </a:r>
            <a:r>
              <a:rPr lang="en-US" dirty="0" smtClean="0">
                <a:latin typeface="Times New Roman"/>
              </a:rPr>
              <a:t>)</a:t>
            </a:r>
          </a:p>
          <a:p>
            <a:pPr algn="just"/>
            <a:r>
              <a:rPr lang="en-US" b="1" dirty="0" smtClean="0">
                <a:solidFill>
                  <a:srgbClr val="C00000"/>
                </a:solidFill>
                <a:latin typeface="Times New Roman"/>
              </a:rPr>
              <a:t>The gravity force </a:t>
            </a:r>
            <a:r>
              <a:rPr lang="en-US" dirty="0" smtClean="0">
                <a:latin typeface="Times New Roman"/>
              </a:rPr>
              <a:t>has different values on the planet's surface - because a </a:t>
            </a:r>
            <a:r>
              <a:rPr lang="en-US" b="1" i="1" dirty="0" smtClean="0">
                <a:latin typeface="Times New Roman"/>
              </a:rPr>
              <a:t>larger agglomeration of matter </a:t>
            </a:r>
            <a:r>
              <a:rPr lang="en-US" dirty="0" smtClean="0">
                <a:latin typeface="Times New Roman"/>
              </a:rPr>
              <a:t>(continents and mountains - and </a:t>
            </a:r>
            <a:r>
              <a:rPr lang="en-US" b="1" i="1" dirty="0" smtClean="0">
                <a:latin typeface="Times New Roman"/>
              </a:rPr>
              <a:t>different densities of the earth's crust and upper mantle</a:t>
            </a:r>
            <a:r>
              <a:rPr lang="en-US" dirty="0" smtClean="0">
                <a:latin typeface="Times New Roman"/>
              </a:rPr>
              <a:t>) </a:t>
            </a:r>
            <a:r>
              <a:rPr lang="en-US" dirty="0" err="1" smtClean="0">
                <a:latin typeface="Times New Roman"/>
              </a:rPr>
              <a:t>impies</a:t>
            </a:r>
            <a:r>
              <a:rPr lang="en-US" dirty="0" smtClean="0">
                <a:latin typeface="Times New Roman"/>
              </a:rPr>
              <a:t> a higher gravity</a:t>
            </a:r>
          </a:p>
          <a:p>
            <a:pPr algn="just"/>
            <a:r>
              <a:rPr lang="en-US" sz="1400" dirty="0" smtClean="0">
                <a:latin typeface="Times New Roman"/>
              </a:rPr>
              <a:t>(The mantle - about 2,900 kilometers  - lies between Earth's dense, super-heated core and its thin outer layer, the crust)</a:t>
            </a:r>
          </a:p>
          <a:p>
            <a:pPr algn="just"/>
            <a:endParaRPr lang="en-US" sz="1000" i="1" dirty="0" smtClean="0">
              <a:latin typeface="Times New Roman"/>
            </a:endParaRPr>
          </a:p>
          <a:p>
            <a:pPr algn="just"/>
            <a:r>
              <a:rPr lang="en-US" i="1" dirty="0" smtClean="0">
                <a:latin typeface="Times New Roman"/>
              </a:rPr>
              <a:t>The difference in sea level between these different points of the planet-wide ocean can be up to </a:t>
            </a:r>
            <a:r>
              <a:rPr lang="en-US" i="1" dirty="0" smtClean="0">
                <a:solidFill>
                  <a:srgbClr val="C00000"/>
                </a:solidFill>
                <a:latin typeface="Times New Roman"/>
              </a:rPr>
              <a:t>100 meters.</a:t>
            </a:r>
          </a:p>
        </p:txBody>
      </p:sp>
      <p:sp>
        <p:nvSpPr>
          <p:cNvPr id="15" name="Rectangle 14"/>
          <p:cNvSpPr/>
          <p:nvPr/>
        </p:nvSpPr>
        <p:spPr>
          <a:xfrm>
            <a:off x="838200" y="6248400"/>
            <a:ext cx="10363200" cy="461665"/>
          </a:xfrm>
          <a:prstGeom prst="rect">
            <a:avLst/>
          </a:prstGeom>
        </p:spPr>
        <p:txBody>
          <a:bodyPr wrap="square">
            <a:spAutoFit/>
          </a:bodyPr>
          <a:lstStyle/>
          <a:p>
            <a:r>
              <a:rPr lang="en-US" sz="1200" dirty="0" smtClean="0">
                <a:hlinkClick r:id="rId5"/>
              </a:rPr>
              <a:t>http://www.gfz-potsdam.de/en/section/earth-system-modelling/topics/density-structure-of-the-earth/integrative-gravity-and-isostatic-models/</a:t>
            </a:r>
            <a:endParaRPr lang="en-US" sz="1200" dirty="0" smtClean="0"/>
          </a:p>
          <a:p>
            <a:r>
              <a:rPr lang="en-US" sz="1200" dirty="0" smtClean="0">
                <a:hlinkClick r:id="rId6"/>
              </a:rPr>
              <a:t>https://earthobservatory.nasa.gov/Features/GRACE/page3.php</a:t>
            </a:r>
            <a:endParaRPr lang="en-US" sz="1200" dirty="0" smtClean="0"/>
          </a:p>
        </p:txBody>
      </p:sp>
      <p:pic>
        <p:nvPicPr>
          <p:cNvPr id="1028" name="Picture 4" descr="C:\Users\Mircea\Desktop\!!!!!!!\Global-1-2a_01.jpg"/>
          <p:cNvPicPr>
            <a:picLocks noChangeAspect="1" noChangeArrowheads="1"/>
          </p:cNvPicPr>
          <p:nvPr/>
        </p:nvPicPr>
        <p:blipFill>
          <a:blip r:embed="rId7"/>
          <a:srcRect/>
          <a:stretch>
            <a:fillRect/>
          </a:stretch>
        </p:blipFill>
        <p:spPr bwMode="auto">
          <a:xfrm>
            <a:off x="7848600" y="3657600"/>
            <a:ext cx="3966718" cy="2582157"/>
          </a:xfrm>
          <a:prstGeom prst="rect">
            <a:avLst/>
          </a:prstGeom>
          <a:noFill/>
        </p:spPr>
      </p:pic>
      <p:sp>
        <p:nvSpPr>
          <p:cNvPr id="16" name="Rectangle 15"/>
          <p:cNvSpPr/>
          <p:nvPr/>
        </p:nvSpPr>
        <p:spPr>
          <a:xfrm>
            <a:off x="533400" y="3581400"/>
            <a:ext cx="7239000" cy="2185214"/>
          </a:xfrm>
          <a:prstGeom prst="rect">
            <a:avLst/>
          </a:prstGeom>
        </p:spPr>
        <p:txBody>
          <a:bodyPr wrap="square">
            <a:spAutoFit/>
          </a:bodyPr>
          <a:lstStyle/>
          <a:p>
            <a:pPr algn="just"/>
            <a:r>
              <a:rPr lang="en-US" b="1" i="1" dirty="0" smtClean="0">
                <a:solidFill>
                  <a:srgbClr val="C00000"/>
                </a:solidFill>
                <a:latin typeface="Times New Roman"/>
              </a:rPr>
              <a:t>Mean sea level </a:t>
            </a:r>
            <a:r>
              <a:rPr lang="en-US" dirty="0" smtClean="0">
                <a:solidFill>
                  <a:srgbClr val="7030A0"/>
                </a:solidFill>
                <a:latin typeface="Times New Roman"/>
              </a:rPr>
              <a:t>it should coincides with the surface of the </a:t>
            </a:r>
            <a:r>
              <a:rPr lang="en-US" i="1" dirty="0" err="1" smtClean="0">
                <a:solidFill>
                  <a:srgbClr val="C00000"/>
                </a:solidFill>
                <a:latin typeface="Times New Roman"/>
              </a:rPr>
              <a:t>geoid</a:t>
            </a:r>
            <a:r>
              <a:rPr lang="en-US" dirty="0" smtClean="0">
                <a:solidFill>
                  <a:srgbClr val="7030A0"/>
                </a:solidFill>
                <a:latin typeface="Times New Roman"/>
              </a:rPr>
              <a:t> (</a:t>
            </a:r>
            <a:r>
              <a:rPr lang="en-US" i="1" dirty="0" smtClean="0">
                <a:solidFill>
                  <a:srgbClr val="C00000"/>
                </a:solidFill>
                <a:latin typeface="Times New Roman"/>
              </a:rPr>
              <a:t>the </a:t>
            </a:r>
            <a:r>
              <a:rPr lang="en-US" i="1" dirty="0" err="1" smtClean="0">
                <a:solidFill>
                  <a:srgbClr val="C00000"/>
                </a:solidFill>
                <a:latin typeface="Times New Roman"/>
              </a:rPr>
              <a:t>equipotential</a:t>
            </a:r>
            <a:r>
              <a:rPr lang="en-US" i="1" dirty="0" smtClean="0">
                <a:solidFill>
                  <a:srgbClr val="C00000"/>
                </a:solidFill>
                <a:latin typeface="Times New Roman"/>
              </a:rPr>
              <a:t> surface of the Earth gravitational field</a:t>
            </a:r>
            <a:r>
              <a:rPr lang="en-US" dirty="0" smtClean="0">
                <a:solidFill>
                  <a:srgbClr val="7030A0"/>
                </a:solidFill>
                <a:latin typeface="Times New Roman"/>
              </a:rPr>
              <a:t>) in the absence of other forces. In fact, because of ocea</a:t>
            </a:r>
            <a:r>
              <a:rPr lang="en-US" b="1" i="1" dirty="0" smtClean="0">
                <a:solidFill>
                  <a:srgbClr val="7030A0"/>
                </a:solidFill>
                <a:latin typeface="Times New Roman"/>
              </a:rPr>
              <a:t>n currents, air pressure variations, variations in temperature and salinity</a:t>
            </a:r>
            <a:r>
              <a:rPr lang="en-US" dirty="0" smtClean="0">
                <a:solidFill>
                  <a:srgbClr val="7030A0"/>
                </a:solidFill>
                <a:latin typeface="Times New Roman"/>
              </a:rPr>
              <a:t>, etc., this </a:t>
            </a:r>
            <a:r>
              <a:rPr lang="en-US" b="1" dirty="0" smtClean="0">
                <a:solidFill>
                  <a:srgbClr val="7030A0"/>
                </a:solidFill>
                <a:latin typeface="Times New Roman"/>
              </a:rPr>
              <a:t>does not occur</a:t>
            </a:r>
            <a:r>
              <a:rPr lang="en-US" dirty="0" smtClean="0">
                <a:solidFill>
                  <a:srgbClr val="7030A0"/>
                </a:solidFill>
                <a:latin typeface="Times New Roman"/>
              </a:rPr>
              <a:t>, even as a </a:t>
            </a:r>
            <a:r>
              <a:rPr lang="en-US" b="1" i="1" dirty="0" smtClean="0">
                <a:solidFill>
                  <a:srgbClr val="7030A0"/>
                </a:solidFill>
                <a:latin typeface="Times New Roman"/>
              </a:rPr>
              <a:t>long-term average</a:t>
            </a:r>
            <a:r>
              <a:rPr lang="en-US" dirty="0" smtClean="0">
                <a:solidFill>
                  <a:srgbClr val="7030A0"/>
                </a:solidFill>
                <a:latin typeface="Times New Roman"/>
              </a:rPr>
              <a:t>.</a:t>
            </a:r>
          </a:p>
          <a:p>
            <a:pPr algn="just"/>
            <a:endParaRPr lang="en-US" i="1" dirty="0" smtClean="0">
              <a:solidFill>
                <a:srgbClr val="7030A0"/>
              </a:solidFill>
              <a:latin typeface="Times New Roman"/>
            </a:endParaRPr>
          </a:p>
          <a:p>
            <a:pPr algn="r"/>
            <a:r>
              <a:rPr lang="en-US" sz="1400" i="1" dirty="0" smtClean="0">
                <a:latin typeface="Times New Roman"/>
              </a:rPr>
              <a:t>Gravity acceleration is measured in units of </a:t>
            </a:r>
            <a:r>
              <a:rPr lang="en-US" sz="1400" b="1" i="1" dirty="0" smtClean="0">
                <a:latin typeface="Times New Roman"/>
              </a:rPr>
              <a:t>gal</a:t>
            </a:r>
            <a:r>
              <a:rPr lang="en-US" sz="1400" i="1" dirty="0" smtClean="0">
                <a:latin typeface="Times New Roman"/>
              </a:rPr>
              <a:t> (G</a:t>
            </a:r>
            <a:r>
              <a:rPr lang="en-US" sz="1400" i="1" dirty="0" smtClean="0"/>
              <a:t>alileo </a:t>
            </a:r>
            <a:r>
              <a:rPr lang="en-US" sz="1400" i="1" dirty="0" smtClean="0">
                <a:latin typeface="Times New Roman"/>
              </a:rPr>
              <a:t>) </a:t>
            </a:r>
          </a:p>
          <a:p>
            <a:pPr algn="r"/>
            <a:r>
              <a:rPr lang="en-US" sz="1400" b="1" i="1" dirty="0" smtClean="0">
                <a:latin typeface="Times New Roman"/>
              </a:rPr>
              <a:t>1 gal = 1 cm/s2</a:t>
            </a:r>
            <a:endParaRPr lang="vi-VN" sz="1400" i="1" dirty="0" smtClean="0">
              <a:latin typeface="Times New Roman"/>
            </a:endParaRPr>
          </a:p>
        </p:txBody>
      </p:sp>
      <p:sp>
        <p:nvSpPr>
          <p:cNvPr id="14" name="Rectangle 13"/>
          <p:cNvSpPr/>
          <p:nvPr/>
        </p:nvSpPr>
        <p:spPr>
          <a:xfrm>
            <a:off x="5562600" y="5791200"/>
            <a:ext cx="2895600" cy="338554"/>
          </a:xfrm>
          <a:prstGeom prst="rect">
            <a:avLst/>
          </a:prstGeom>
        </p:spPr>
        <p:txBody>
          <a:bodyPr wrap="square">
            <a:spAutoFit/>
          </a:bodyPr>
          <a:lstStyle/>
          <a:p>
            <a:pPr algn="just"/>
            <a:r>
              <a:rPr lang="en-US" sz="1600" b="1" i="1" dirty="0" smtClean="0">
                <a:solidFill>
                  <a:srgbClr val="C00000"/>
                </a:solidFill>
              </a:rPr>
              <a:t>Earth gravity anomaly</a:t>
            </a:r>
            <a:endParaRPr lang="en-US" sz="1400" i="1" dirty="0">
              <a:solidFill>
                <a:srgbClr val="C00000"/>
              </a:solidFill>
            </a:endParaRPr>
          </a:p>
        </p:txBody>
      </p:sp>
      <p:sp>
        <p:nvSpPr>
          <p:cNvPr id="17" name="Rounded Rectangle 16"/>
          <p:cNvSpPr/>
          <p:nvPr/>
        </p:nvSpPr>
        <p:spPr>
          <a:xfrm>
            <a:off x="4191000" y="914400"/>
            <a:ext cx="75438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Surface Measurement - GEOID</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9" name="Picture 3"/>
          <p:cNvPicPr>
            <a:picLocks noChangeAspect="1" noChangeArrowheads="1"/>
          </p:cNvPicPr>
          <p:nvPr/>
        </p:nvPicPr>
        <p:blipFill>
          <a:blip r:embed="rId2"/>
          <a:srcRect/>
          <a:stretch>
            <a:fillRect/>
          </a:stretch>
        </p:blipFill>
        <p:spPr bwMode="auto">
          <a:xfrm>
            <a:off x="5410200" y="2395855"/>
            <a:ext cx="6400800" cy="3552139"/>
          </a:xfrm>
          <a:prstGeom prst="rect">
            <a:avLst/>
          </a:prstGeom>
          <a:noFill/>
          <a:ln w="9525">
            <a:noFill/>
            <a:miter lim="800000"/>
            <a:headEnd/>
            <a:tailEnd/>
          </a:ln>
          <a:effectLst/>
        </p:spPr>
      </p:pic>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9" name="Rectangle 8"/>
          <p:cNvSpPr/>
          <p:nvPr/>
        </p:nvSpPr>
        <p:spPr>
          <a:xfrm>
            <a:off x="609600" y="3274874"/>
            <a:ext cx="4419600" cy="1477328"/>
          </a:xfrm>
          <a:prstGeom prst="rect">
            <a:avLst/>
          </a:prstGeom>
        </p:spPr>
        <p:txBody>
          <a:bodyPr wrap="square">
            <a:spAutoFit/>
          </a:bodyPr>
          <a:lstStyle/>
          <a:p>
            <a:pPr algn="just"/>
            <a:r>
              <a:rPr lang="en-US" b="1" dirty="0" smtClean="0">
                <a:solidFill>
                  <a:srgbClr val="7030A0"/>
                </a:solidFill>
                <a:latin typeface="Times New Roman" pitchFamily="18" charset="0"/>
                <a:cs typeface="Times New Roman" pitchFamily="18" charset="0"/>
              </a:rPr>
              <a:t>Measure distances, surfaces and elevations </a:t>
            </a:r>
            <a:r>
              <a:rPr lang="en-US" dirty="0" smtClean="0">
                <a:solidFill>
                  <a:srgbClr val="7030A0"/>
                </a:solidFill>
                <a:latin typeface="Times New Roman" pitchFamily="18" charset="0"/>
                <a:cs typeface="Times New Roman" pitchFamily="18" charset="0"/>
              </a:rPr>
              <a:t>using </a:t>
            </a:r>
            <a:r>
              <a:rPr lang="en-US" smtClean="0">
                <a:solidFill>
                  <a:srgbClr val="7030A0"/>
                </a:solidFill>
                <a:latin typeface="Times New Roman" pitchFamily="18" charset="0"/>
                <a:cs typeface="Times New Roman" pitchFamily="18" charset="0"/>
              </a:rPr>
              <a:t>the links </a:t>
            </a:r>
            <a:r>
              <a:rPr lang="en-US" dirty="0" smtClean="0">
                <a:solidFill>
                  <a:srgbClr val="7030A0"/>
                </a:solidFill>
                <a:latin typeface="Times New Roman" pitchFamily="18" charset="0"/>
                <a:cs typeface="Times New Roman" pitchFamily="18" charset="0"/>
              </a:rPr>
              <a:t>[6]. We can use these sites to calculate the distances (in a straight line and along the streets), the surface or the height of different locations known to the pupil.</a:t>
            </a:r>
          </a:p>
        </p:txBody>
      </p:sp>
      <p:sp>
        <p:nvSpPr>
          <p:cNvPr id="11" name="Rectangle 10"/>
          <p:cNvSpPr/>
          <p:nvPr/>
        </p:nvSpPr>
        <p:spPr>
          <a:xfrm>
            <a:off x="533400" y="5943600"/>
            <a:ext cx="11506200" cy="338554"/>
          </a:xfrm>
          <a:prstGeom prst="rect">
            <a:avLst/>
          </a:prstGeom>
        </p:spPr>
        <p:txBody>
          <a:bodyPr wrap="square">
            <a:spAutoFit/>
          </a:bodyPr>
          <a:lstStyle/>
          <a:p>
            <a:r>
              <a:rPr lang="en-US" sz="1600" b="1" dirty="0" smtClean="0">
                <a:solidFill>
                  <a:srgbClr val="0070C0"/>
                </a:solidFill>
                <a:sym typeface="Symbol"/>
              </a:rPr>
              <a:t>[6] </a:t>
            </a:r>
            <a:r>
              <a:rPr lang="ro-RO" sz="1200" dirty="0" smtClean="0">
                <a:hlinkClick r:id="rId6"/>
              </a:rPr>
              <a:t>https://www.freemaptools.com/measure-distance.htm</a:t>
            </a:r>
            <a:r>
              <a:rPr lang="en-US" sz="1200" dirty="0" smtClean="0"/>
              <a:t> ; </a:t>
            </a:r>
            <a:r>
              <a:rPr lang="ro-RO" sz="1200" dirty="0" smtClean="0">
                <a:hlinkClick r:id="rId7"/>
              </a:rPr>
              <a:t>https://www.freemaptools.com/area-calculator.htm</a:t>
            </a:r>
            <a:r>
              <a:rPr lang="en-US" sz="1200" dirty="0" smtClean="0"/>
              <a:t> ; </a:t>
            </a:r>
            <a:r>
              <a:rPr lang="ro-RO" sz="1200" dirty="0" smtClean="0">
                <a:hlinkClick r:id="rId8"/>
              </a:rPr>
              <a:t>https://www.freemaptools.com/elevation-finder.htm</a:t>
            </a:r>
            <a:endParaRPr lang="en-US" sz="1200" dirty="0" smtClean="0"/>
          </a:p>
        </p:txBody>
      </p:sp>
      <p:sp>
        <p:nvSpPr>
          <p:cNvPr id="12" name="Rounded Rectangle 11"/>
          <p:cNvSpPr/>
          <p:nvPr/>
        </p:nvSpPr>
        <p:spPr>
          <a:xfrm>
            <a:off x="533400" y="1447800"/>
            <a:ext cx="7334183" cy="583204"/>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ro-RO" altLang="en-US" sz="2540" b="1" dirty="0" smtClean="0">
                <a:solidFill>
                  <a:srgbClr val="C00000"/>
                </a:solidFill>
              </a:rPr>
              <a:t>HOMEWORK / ADDITIONAL EXPERIMENT</a:t>
            </a: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backupPreview"/>
          <p:cNvPicPr>
            <a:picLocks noChangeAspect="1" noChangeArrowheads="1"/>
          </p:cNvPicPr>
          <p:nvPr/>
        </p:nvPicPr>
        <p:blipFill>
          <a:blip r:embed="rId2" cstate="print">
            <a:lum bright="-60000" contrast="80000"/>
          </a:blip>
          <a:srcRect/>
          <a:stretch>
            <a:fillRect/>
          </a:stretch>
        </p:blipFill>
        <p:spPr bwMode="auto">
          <a:xfrm>
            <a:off x="1752600" y="1094690"/>
            <a:ext cx="3810000" cy="2385060"/>
          </a:xfrm>
          <a:prstGeom prst="rect">
            <a:avLst/>
          </a:prstGeom>
          <a:noFill/>
          <a:ln w="9525">
            <a:noFill/>
            <a:miter lim="800000"/>
            <a:headEnd/>
            <a:tailEnd/>
          </a:ln>
        </p:spPr>
      </p:pic>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sp>
        <p:nvSpPr>
          <p:cNvPr id="13" name="Text Box 4"/>
          <p:cNvSpPr txBox="1">
            <a:spLocks noChangeArrowheads="1"/>
          </p:cNvSpPr>
          <p:nvPr/>
        </p:nvSpPr>
        <p:spPr bwMode="auto">
          <a:xfrm>
            <a:off x="381000" y="3505200"/>
            <a:ext cx="11164680" cy="2819400"/>
          </a:xfrm>
          <a:prstGeom prst="rect">
            <a:avLst/>
          </a:prstGeom>
          <a:noFill/>
          <a:ln w="9525">
            <a:noFill/>
            <a:round/>
            <a:headEnd/>
            <a:tailEnd/>
          </a:ln>
          <a:effectLst/>
        </p:spPr>
        <p:txBody>
          <a:bodyPr lIns="81638" tIns="53260" rIns="81638" bIns="40819"/>
          <a:lstStyle/>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dirty="0" smtClean="0"/>
              <a:t>Now let's return to our first exercise.</a:t>
            </a:r>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dirty="0" smtClean="0"/>
              <a:t>To see how well we draw the map from </a:t>
            </a:r>
            <a:r>
              <a:rPr lang="en-US" i="1" dirty="0" smtClean="0"/>
              <a:t>home</a:t>
            </a:r>
            <a:r>
              <a:rPr lang="en-US" dirty="0" smtClean="0"/>
              <a:t> to </a:t>
            </a:r>
            <a:r>
              <a:rPr lang="en-US" i="1" dirty="0" smtClean="0"/>
              <a:t>school</a:t>
            </a:r>
            <a:r>
              <a:rPr lang="en-US" b="1" dirty="0" smtClean="0"/>
              <a:t>, </a:t>
            </a:r>
            <a:r>
              <a:rPr lang="en-US" b="1" i="1" dirty="0" smtClean="0"/>
              <a:t>open on a PC the map at a scale encompassing both location</a:t>
            </a:r>
            <a:r>
              <a:rPr lang="en-US" dirty="0" smtClean="0"/>
              <a:t> - home and school (using for example "Google Maps"). Capture the image from the screen by pressing "Print Screen“ and then copy the image (" Ctrl + V ") in a graphic editing program – something like" Paint "in Windows. Use now some lines and text (using the tools of the program) to mark the road and save the map as an image ("map.jpg"). </a:t>
            </a:r>
            <a:endParaRPr lang="en-US" b="1" i="1" dirty="0" smtClean="0">
              <a:solidFill>
                <a:srgbClr val="7030A0"/>
              </a:solidFill>
            </a:endParaRPr>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b="1" i="1" dirty="0" smtClean="0">
              <a:solidFill>
                <a:srgbClr val="7030A0"/>
              </a:solidFill>
            </a:endParaRPr>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b="1" i="1" dirty="0" smtClean="0">
                <a:solidFill>
                  <a:srgbClr val="7030A0"/>
                </a:solidFill>
              </a:rPr>
              <a:t>Let's compare our initial map with the one we've got now!</a:t>
            </a:r>
            <a:endParaRPr lang="en-US" altLang="en-US" sz="1633" b="1" dirty="0">
              <a:solidFill>
                <a:srgbClr val="000000"/>
              </a:solidFill>
            </a:endParaRPr>
          </a:p>
          <a:p>
            <a:pPr lvl="1">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ro-RO" altLang="en-US" sz="1633" b="1" dirty="0">
              <a:solidFill>
                <a:srgbClr val="000000"/>
              </a:solidFill>
            </a:endParaRPr>
          </a:p>
          <a:p>
            <a:pPr lvl="1">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b="1" dirty="0">
              <a:solidFill>
                <a:srgbClr val="000000"/>
              </a:solidFill>
            </a:endParaRP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dirty="0">
              <a:solidFill>
                <a:srgbClr val="000000"/>
              </a:solidFill>
            </a:endParaRPr>
          </a:p>
        </p:txBody>
      </p:sp>
      <p:sp>
        <p:nvSpPr>
          <p:cNvPr id="10" name="Rounded Rectangle 9"/>
          <p:cNvSpPr/>
          <p:nvPr/>
        </p:nvSpPr>
        <p:spPr>
          <a:xfrm>
            <a:off x="6477000" y="2057400"/>
            <a:ext cx="4343400"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EXERCIŢI</a:t>
            </a:r>
            <a:r>
              <a:rPr lang="en-US" altLang="en-US" sz="2903" b="1" dirty="0" smtClean="0">
                <a:solidFill>
                  <a:srgbClr val="C00000"/>
                </a:solidFill>
              </a:rPr>
              <a:t>U</a:t>
            </a:r>
            <a:endParaRPr lang="ro-RO" altLang="en-US" sz="2903" b="1" dirty="0">
              <a:solidFill>
                <a:srgbClr val="C0000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2"/>
          <a:stretch/>
        </p:blipFill>
        <p:spPr>
          <a:xfrm>
            <a:off x="5506200" y="56520"/>
            <a:ext cx="1266480" cy="694800"/>
          </a:xfrm>
          <a:prstGeom prst="rect">
            <a:avLst/>
          </a:prstGeom>
          <a:ln>
            <a:noFill/>
          </a:ln>
        </p:spPr>
      </p:pic>
      <p:pic>
        <p:nvPicPr>
          <p:cNvPr id="94" name="Obraz 8"/>
          <p:cNvPicPr/>
          <p:nvPr/>
        </p:nvPicPr>
        <p:blipFill>
          <a:blip r:embed="rId3"/>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4"/>
          <a:stretch/>
        </p:blipFill>
        <p:spPr>
          <a:xfrm>
            <a:off x="512640" y="263520"/>
            <a:ext cx="2057400" cy="457200"/>
          </a:xfrm>
          <a:prstGeom prst="rect">
            <a:avLst/>
          </a:prstGeom>
          <a:ln>
            <a:noFill/>
          </a:ln>
        </p:spPr>
      </p:pic>
      <p:pic>
        <p:nvPicPr>
          <p:cNvPr id="78850" name="Picture 2"/>
          <p:cNvPicPr>
            <a:picLocks noChangeAspect="1" noChangeArrowheads="1"/>
          </p:cNvPicPr>
          <p:nvPr/>
        </p:nvPicPr>
        <p:blipFill>
          <a:blip r:embed="rId5"/>
          <a:srcRect/>
          <a:stretch>
            <a:fillRect/>
          </a:stretch>
        </p:blipFill>
        <p:spPr bwMode="auto">
          <a:xfrm>
            <a:off x="838200" y="1219200"/>
            <a:ext cx="7620000" cy="5135986"/>
          </a:xfrm>
          <a:prstGeom prst="rect">
            <a:avLst/>
          </a:prstGeom>
          <a:noFill/>
          <a:ln w="9525">
            <a:noFill/>
            <a:miter lim="800000"/>
            <a:headEnd/>
            <a:tailEnd/>
          </a:ln>
          <a:effectLst/>
        </p:spPr>
      </p:pic>
      <p:sp>
        <p:nvSpPr>
          <p:cNvPr id="12" name="TextBox 11"/>
          <p:cNvSpPr txBox="1"/>
          <p:nvPr/>
        </p:nvSpPr>
        <p:spPr>
          <a:xfrm>
            <a:off x="8686800" y="1676400"/>
            <a:ext cx="3200400" cy="4555093"/>
          </a:xfrm>
          <a:prstGeom prst="rect">
            <a:avLst/>
          </a:prstGeom>
          <a:noFill/>
        </p:spPr>
        <p:txBody>
          <a:bodyPr wrap="square" rtlCol="0">
            <a:spAutoFit/>
          </a:bodyPr>
          <a:lstStyle/>
          <a:p>
            <a:pPr algn="just"/>
            <a:r>
              <a:rPr lang="en-US" sz="4000" dirty="0" smtClean="0">
                <a:solidFill>
                  <a:srgbClr val="7030A0"/>
                </a:solidFill>
              </a:rPr>
              <a:t>!?</a:t>
            </a:r>
            <a:r>
              <a:rPr lang="en-US" dirty="0" smtClean="0">
                <a:solidFill>
                  <a:srgbClr val="7030A0"/>
                </a:solidFill>
              </a:rPr>
              <a:t> </a:t>
            </a:r>
          </a:p>
          <a:p>
            <a:pPr algn="just"/>
            <a:endParaRPr lang="en-US" dirty="0" smtClean="0"/>
          </a:p>
          <a:p>
            <a:pPr algn="just">
              <a:buFont typeface="Arial" pitchFamily="34" charset="0"/>
              <a:buChar char="•"/>
            </a:pPr>
            <a:r>
              <a:rPr lang="en-US" dirty="0" smtClean="0"/>
              <a:t>How much did we get close to our original drawing to the correct map?</a:t>
            </a:r>
          </a:p>
          <a:p>
            <a:pPr algn="just">
              <a:buFont typeface="Arial" pitchFamily="34" charset="0"/>
              <a:buChar char="•"/>
            </a:pPr>
            <a:r>
              <a:rPr lang="en-US" dirty="0" smtClean="0"/>
              <a:t>What directions, or streets, have we mistaken in our original drawing?</a:t>
            </a:r>
          </a:p>
          <a:p>
            <a:pPr algn="just">
              <a:buFont typeface="Arial" pitchFamily="34" charset="0"/>
              <a:buChar char="•"/>
            </a:pPr>
            <a:r>
              <a:rPr lang="en-US" dirty="0" smtClean="0"/>
              <a:t>How much we misled about the real (or relative) distances we have to go?</a:t>
            </a:r>
          </a:p>
          <a:p>
            <a:pPr algn="just">
              <a:buFont typeface="Arial" pitchFamily="34" charset="0"/>
              <a:buChar char="•"/>
            </a:pPr>
            <a:r>
              <a:rPr lang="en-US" dirty="0" smtClean="0"/>
              <a:t>How can such an exercise help us?</a:t>
            </a:r>
          </a:p>
          <a:p>
            <a:pPr algn="just">
              <a:buFont typeface="Arial" pitchFamily="34" charset="0"/>
              <a:buChar char="•"/>
            </a:pPr>
            <a:endParaRPr lang="en-US" dirty="0" smtClean="0"/>
          </a:p>
          <a:p>
            <a:pPr algn="just"/>
            <a:r>
              <a:rPr lang="en-US" sz="1600" b="1" i="1" dirty="0" err="1" smtClean="0">
                <a:solidFill>
                  <a:srgbClr val="C00000"/>
                </a:solidFill>
              </a:rPr>
              <a:t>Objectivized</a:t>
            </a:r>
            <a:r>
              <a:rPr lang="en-US" sz="1600" b="1" i="1" dirty="0" smtClean="0">
                <a:solidFill>
                  <a:srgbClr val="C00000"/>
                </a:solidFill>
              </a:rPr>
              <a:t> our perceptions</a:t>
            </a: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9" name="Rectangle 8"/>
          <p:cNvSpPr/>
          <p:nvPr/>
        </p:nvSpPr>
        <p:spPr>
          <a:xfrm>
            <a:off x="533400" y="2049482"/>
            <a:ext cx="11049000" cy="3970318"/>
          </a:xfrm>
          <a:prstGeom prst="rect">
            <a:avLst/>
          </a:prstGeom>
        </p:spPr>
        <p:txBody>
          <a:bodyPr wrap="square">
            <a:spAutoFit/>
          </a:bodyPr>
          <a:lstStyle/>
          <a:p>
            <a:pPr algn="just"/>
            <a:r>
              <a:rPr lang="en-US" dirty="0" smtClean="0">
                <a:solidFill>
                  <a:srgbClr val="002060"/>
                </a:solidFill>
              </a:rPr>
              <a:t>In the age of the Internet and the smart-phone</a:t>
            </a:r>
            <a:r>
              <a:rPr lang="en-US" b="1" i="1" dirty="0" smtClean="0">
                <a:solidFill>
                  <a:srgbClr val="002060"/>
                </a:solidFill>
              </a:rPr>
              <a:t>, map reading art </a:t>
            </a:r>
            <a:r>
              <a:rPr lang="en-US" dirty="0" smtClean="0">
                <a:solidFill>
                  <a:srgbClr val="002060"/>
                </a:solidFill>
              </a:rPr>
              <a:t>was somehow lost. Created to describe surface distribution of different socio-cultural information we have different </a:t>
            </a:r>
            <a:r>
              <a:rPr lang="en-US" b="1" dirty="0" smtClean="0">
                <a:solidFill>
                  <a:srgbClr val="C00000"/>
                </a:solidFill>
              </a:rPr>
              <a:t>types of maps:</a:t>
            </a:r>
          </a:p>
          <a:p>
            <a:pPr algn="just"/>
            <a:endParaRPr lang="en-US" dirty="0" smtClean="0">
              <a:solidFill>
                <a:srgbClr val="002060"/>
              </a:solidFill>
            </a:endParaRPr>
          </a:p>
          <a:p>
            <a:pPr algn="just"/>
            <a:r>
              <a:rPr lang="en-US" dirty="0" smtClean="0">
                <a:solidFill>
                  <a:srgbClr val="002060"/>
                </a:solidFill>
                <a:sym typeface="Symbol"/>
              </a:rPr>
              <a:t></a:t>
            </a:r>
            <a:r>
              <a:rPr lang="en-US" b="1" i="1" dirty="0" smtClean="0">
                <a:solidFill>
                  <a:srgbClr val="002060"/>
                </a:solidFill>
              </a:rPr>
              <a:t>Geographic maps </a:t>
            </a:r>
            <a:r>
              <a:rPr lang="en-US" dirty="0" smtClean="0">
                <a:solidFill>
                  <a:srgbClr val="002060"/>
                </a:solidFill>
              </a:rPr>
              <a:t>- which shows landforms detail or maps of the distribution of resources, population and administrative units; </a:t>
            </a:r>
            <a:r>
              <a:rPr lang="en-US" dirty="0" smtClean="0">
                <a:solidFill>
                  <a:srgbClr val="002060"/>
                </a:solidFill>
                <a:sym typeface="Symbol"/>
              </a:rPr>
              <a:t> </a:t>
            </a:r>
            <a:r>
              <a:rPr lang="en-US" b="1" i="1" dirty="0" smtClean="0">
                <a:solidFill>
                  <a:srgbClr val="002060"/>
                </a:solidFill>
              </a:rPr>
              <a:t>Topographic</a:t>
            </a:r>
            <a:r>
              <a:rPr lang="en-US" dirty="0" smtClean="0">
                <a:solidFill>
                  <a:srgbClr val="002060"/>
                </a:solidFill>
              </a:rPr>
              <a:t> - they show contour lines of altitude (or height above sea level) - characterized by a constant height. They are detailed maps presented at </a:t>
            </a:r>
            <a:r>
              <a:rPr lang="en-US" b="1" i="1" dirty="0" smtClean="0">
                <a:solidFill>
                  <a:srgbClr val="002060"/>
                </a:solidFill>
              </a:rPr>
              <a:t>scale</a:t>
            </a:r>
            <a:r>
              <a:rPr lang="en-US" dirty="0" smtClean="0">
                <a:solidFill>
                  <a:srgbClr val="002060"/>
                </a:solidFill>
              </a:rPr>
              <a:t> (for example scale 1: 50,000 means: 1 cm on the map represents 500 meters in reality); </a:t>
            </a:r>
            <a:r>
              <a:rPr lang="en-US" dirty="0" smtClean="0">
                <a:solidFill>
                  <a:srgbClr val="002060"/>
                </a:solidFill>
                <a:sym typeface="Symbol"/>
              </a:rPr>
              <a:t> </a:t>
            </a:r>
            <a:r>
              <a:rPr lang="en-US" b="1" i="1" dirty="0" smtClean="0">
                <a:solidFill>
                  <a:srgbClr val="002060"/>
                </a:solidFill>
              </a:rPr>
              <a:t>Thematic</a:t>
            </a:r>
            <a:r>
              <a:rPr lang="en-US" dirty="0" smtClean="0">
                <a:solidFill>
                  <a:srgbClr val="002060"/>
                </a:solidFill>
              </a:rPr>
              <a:t> - covering many areas, from </a:t>
            </a:r>
            <a:r>
              <a:rPr lang="en-US" b="1" i="1" dirty="0" smtClean="0">
                <a:solidFill>
                  <a:srgbClr val="002060"/>
                </a:solidFill>
              </a:rPr>
              <a:t>Climate</a:t>
            </a:r>
            <a:r>
              <a:rPr lang="en-US" dirty="0" smtClean="0">
                <a:solidFill>
                  <a:srgbClr val="002060"/>
                </a:solidFill>
              </a:rPr>
              <a:t> or </a:t>
            </a:r>
            <a:r>
              <a:rPr lang="en-US" b="1" i="1" dirty="0" smtClean="0">
                <a:solidFill>
                  <a:srgbClr val="002060"/>
                </a:solidFill>
              </a:rPr>
              <a:t>Weather</a:t>
            </a:r>
            <a:r>
              <a:rPr lang="en-US" dirty="0" smtClean="0">
                <a:solidFill>
                  <a:srgbClr val="002060"/>
                </a:solidFill>
              </a:rPr>
              <a:t> (</a:t>
            </a:r>
            <a:r>
              <a:rPr lang="en-US" i="1" dirty="0" smtClean="0">
                <a:solidFill>
                  <a:srgbClr val="002060"/>
                </a:solidFill>
              </a:rPr>
              <a:t>temperature, atmospheric pressure, precipitation levels</a:t>
            </a:r>
            <a:r>
              <a:rPr lang="en-US" dirty="0" smtClean="0">
                <a:solidFill>
                  <a:srgbClr val="002060"/>
                </a:solidFill>
              </a:rPr>
              <a:t>, etc.) to the distribution or density of the </a:t>
            </a:r>
            <a:r>
              <a:rPr lang="en-US" b="1" i="1" dirty="0" smtClean="0">
                <a:solidFill>
                  <a:srgbClr val="002060"/>
                </a:solidFill>
              </a:rPr>
              <a:t>Population</a:t>
            </a:r>
            <a:r>
              <a:rPr lang="en-US" dirty="0" smtClean="0">
                <a:solidFill>
                  <a:srgbClr val="002060"/>
                </a:solidFill>
              </a:rPr>
              <a:t>, birth or crime rate, history facts or </a:t>
            </a:r>
            <a:r>
              <a:rPr lang="en-US" b="1" i="1" dirty="0" smtClean="0">
                <a:solidFill>
                  <a:srgbClr val="002060"/>
                </a:solidFill>
              </a:rPr>
              <a:t>Road </a:t>
            </a:r>
            <a:r>
              <a:rPr lang="en-US" dirty="0" smtClean="0">
                <a:solidFill>
                  <a:srgbClr val="002060"/>
                </a:solidFill>
              </a:rPr>
              <a:t>maps</a:t>
            </a:r>
            <a:r>
              <a:rPr lang="en-US" b="1" i="1" dirty="0" smtClean="0">
                <a:solidFill>
                  <a:srgbClr val="002060"/>
                </a:solidFill>
              </a:rPr>
              <a:t>.</a:t>
            </a:r>
            <a:endParaRPr lang="en-US" dirty="0" smtClean="0">
              <a:solidFill>
                <a:srgbClr val="002060"/>
              </a:solidFill>
            </a:endParaRPr>
          </a:p>
          <a:p>
            <a:pPr algn="just"/>
            <a:endParaRPr lang="en-US" dirty="0" smtClean="0">
              <a:solidFill>
                <a:srgbClr val="002060"/>
              </a:solidFill>
            </a:endParaRPr>
          </a:p>
          <a:p>
            <a:pPr algn="just">
              <a:buFont typeface="Symbol"/>
              <a:buChar char="·"/>
            </a:pPr>
            <a:r>
              <a:rPr lang="en-US" b="1" i="1" dirty="0" smtClean="0">
                <a:solidFill>
                  <a:srgbClr val="7030A0"/>
                </a:solidFill>
                <a:sym typeface="Symbol"/>
              </a:rPr>
              <a:t>Digital (online) maps – </a:t>
            </a:r>
            <a:r>
              <a:rPr lang="en-US" dirty="0" smtClean="0">
                <a:solidFill>
                  <a:srgbClr val="7030A0"/>
                </a:solidFill>
                <a:sym typeface="Symbol"/>
              </a:rPr>
              <a:t>for different </a:t>
            </a:r>
            <a:r>
              <a:rPr lang="en-US" b="1" i="1" dirty="0" smtClean="0">
                <a:solidFill>
                  <a:srgbClr val="7030A0"/>
                </a:solidFill>
                <a:sym typeface="Symbol"/>
              </a:rPr>
              <a:t>Points of Interest - </a:t>
            </a:r>
            <a:r>
              <a:rPr lang="en-US" dirty="0" smtClean="0">
                <a:solidFill>
                  <a:srgbClr val="7030A0"/>
                </a:solidFill>
                <a:sym typeface="Symbol"/>
              </a:rPr>
              <a:t>can not be damaged, are not size limited, and covers all types of categories by simply selecting an option to change the style of the map display (usually are road maps for tourists but may contain information of all kinds).</a:t>
            </a:r>
          </a:p>
          <a:p>
            <a:pPr algn="just">
              <a:buFont typeface="Symbol"/>
              <a:buChar char="·"/>
            </a:pPr>
            <a:endParaRPr lang="en-US" dirty="0" smtClean="0">
              <a:solidFill>
                <a:srgbClr val="002060"/>
              </a:solidFill>
            </a:endParaRPr>
          </a:p>
        </p:txBody>
      </p:sp>
      <p:sp>
        <p:nvSpPr>
          <p:cNvPr id="8" name="Rounded Rectangle 7"/>
          <p:cNvSpPr/>
          <p:nvPr/>
        </p:nvSpPr>
        <p:spPr>
          <a:xfrm>
            <a:off x="7391400" y="914400"/>
            <a:ext cx="43434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Map Types</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8"/>
          <p:cNvGrpSpPr/>
          <p:nvPr/>
        </p:nvGrpSpPr>
        <p:grpSpPr>
          <a:xfrm>
            <a:off x="685800" y="1295400"/>
            <a:ext cx="10439400" cy="5186405"/>
            <a:chOff x="4800600" y="5791200"/>
            <a:chExt cx="10439400" cy="5186405"/>
          </a:xfrm>
        </p:grpSpPr>
        <p:pic>
          <p:nvPicPr>
            <p:cNvPr id="28" name="Picture 4" descr="C:\Users\Mircea\Desktop\h4.jpg"/>
            <p:cNvPicPr>
              <a:picLocks noChangeAspect="1" noChangeArrowheads="1"/>
            </p:cNvPicPr>
            <p:nvPr/>
          </p:nvPicPr>
          <p:blipFill>
            <a:blip r:embed="rId2"/>
            <a:srcRect/>
            <a:stretch>
              <a:fillRect/>
            </a:stretch>
          </p:blipFill>
          <p:spPr bwMode="auto">
            <a:xfrm>
              <a:off x="7010400" y="8001000"/>
              <a:ext cx="4120751" cy="2976605"/>
            </a:xfrm>
            <a:prstGeom prst="rect">
              <a:avLst/>
            </a:prstGeom>
            <a:noFill/>
          </p:spPr>
        </p:pic>
        <p:pic>
          <p:nvPicPr>
            <p:cNvPr id="29" name="Picture 5" descr="C:\Users\Mircea\Desktop\h2.png"/>
            <p:cNvPicPr>
              <a:picLocks noChangeAspect="1" noChangeArrowheads="1"/>
            </p:cNvPicPr>
            <p:nvPr/>
          </p:nvPicPr>
          <p:blipFill>
            <a:blip r:embed="rId3"/>
            <a:srcRect/>
            <a:stretch>
              <a:fillRect/>
            </a:stretch>
          </p:blipFill>
          <p:spPr bwMode="auto">
            <a:xfrm>
              <a:off x="9525000" y="7772400"/>
              <a:ext cx="3768725" cy="2496781"/>
            </a:xfrm>
            <a:prstGeom prst="rect">
              <a:avLst/>
            </a:prstGeom>
            <a:noFill/>
          </p:spPr>
        </p:pic>
        <p:pic>
          <p:nvPicPr>
            <p:cNvPr id="30" name="Picture 3" descr="C:\Users\Mircea\Desktop\h3.jpg"/>
            <p:cNvPicPr>
              <a:picLocks noChangeAspect="1" noChangeArrowheads="1"/>
            </p:cNvPicPr>
            <p:nvPr/>
          </p:nvPicPr>
          <p:blipFill>
            <a:blip r:embed="rId4" cstate="print"/>
            <a:srcRect/>
            <a:stretch>
              <a:fillRect/>
            </a:stretch>
          </p:blipFill>
          <p:spPr bwMode="auto">
            <a:xfrm>
              <a:off x="11134094" y="6324600"/>
              <a:ext cx="3816981" cy="2362200"/>
            </a:xfrm>
            <a:prstGeom prst="rect">
              <a:avLst/>
            </a:prstGeom>
            <a:noFill/>
          </p:spPr>
        </p:pic>
        <p:sp>
          <p:nvSpPr>
            <p:cNvPr id="31" name="Rectangle 30"/>
            <p:cNvSpPr/>
            <p:nvPr/>
          </p:nvSpPr>
          <p:spPr>
            <a:xfrm>
              <a:off x="4800600" y="5791200"/>
              <a:ext cx="1454244" cy="369332"/>
            </a:xfrm>
            <a:prstGeom prst="rect">
              <a:avLst/>
            </a:prstGeom>
          </p:spPr>
          <p:txBody>
            <a:bodyPr wrap="none">
              <a:spAutoFit/>
            </a:bodyPr>
            <a:lstStyle/>
            <a:p>
              <a:r>
                <a:rPr lang="en-US" b="1" i="1" dirty="0" smtClean="0">
                  <a:solidFill>
                    <a:srgbClr val="002060"/>
                  </a:solidFill>
                </a:rPr>
                <a:t>Geographic</a:t>
              </a:r>
              <a:endParaRPr lang="en-US" dirty="0"/>
            </a:p>
          </p:txBody>
        </p:sp>
        <p:sp>
          <p:nvSpPr>
            <p:cNvPr id="33" name="Rectangle 32"/>
            <p:cNvSpPr/>
            <p:nvPr/>
          </p:nvSpPr>
          <p:spPr>
            <a:xfrm>
              <a:off x="9144000" y="7162800"/>
              <a:ext cx="1676400" cy="369332"/>
            </a:xfrm>
            <a:prstGeom prst="rect">
              <a:avLst/>
            </a:prstGeom>
          </p:spPr>
          <p:txBody>
            <a:bodyPr wrap="square">
              <a:spAutoFit/>
            </a:bodyPr>
            <a:lstStyle/>
            <a:p>
              <a:r>
                <a:rPr lang="en-US" b="1" i="1" dirty="0" smtClean="0">
                  <a:solidFill>
                    <a:srgbClr val="002060"/>
                  </a:solidFill>
                </a:rPr>
                <a:t>Topographic</a:t>
              </a:r>
              <a:endParaRPr lang="en-US" dirty="0"/>
            </a:p>
          </p:txBody>
        </p:sp>
        <p:cxnSp>
          <p:nvCxnSpPr>
            <p:cNvPr id="34" name="Straight Arrow Connector 33"/>
            <p:cNvCxnSpPr/>
            <p:nvPr/>
          </p:nvCxnSpPr>
          <p:spPr>
            <a:xfrm rot="16200000" flipH="1">
              <a:off x="10020300" y="7505700"/>
              <a:ext cx="685800" cy="60960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13563600" y="9144000"/>
              <a:ext cx="1676400" cy="369332"/>
            </a:xfrm>
            <a:prstGeom prst="rect">
              <a:avLst/>
            </a:prstGeom>
          </p:spPr>
          <p:txBody>
            <a:bodyPr wrap="square">
              <a:spAutoFit/>
            </a:bodyPr>
            <a:lstStyle/>
            <a:p>
              <a:r>
                <a:rPr lang="en-US" b="1" i="1" dirty="0" smtClean="0">
                  <a:solidFill>
                    <a:srgbClr val="002060"/>
                  </a:solidFill>
                </a:rPr>
                <a:t>Climate</a:t>
              </a:r>
              <a:endParaRPr lang="en-US" dirty="0"/>
            </a:p>
          </p:txBody>
        </p:sp>
        <p:cxnSp>
          <p:nvCxnSpPr>
            <p:cNvPr id="36" name="Straight Arrow Connector 35"/>
            <p:cNvCxnSpPr/>
            <p:nvPr/>
          </p:nvCxnSpPr>
          <p:spPr>
            <a:xfrm rot="16200000" flipV="1">
              <a:off x="13411200" y="8305800"/>
              <a:ext cx="1066800" cy="60960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5638800" y="10287000"/>
              <a:ext cx="1676400" cy="369332"/>
            </a:xfrm>
            <a:prstGeom prst="rect">
              <a:avLst/>
            </a:prstGeom>
          </p:spPr>
          <p:txBody>
            <a:bodyPr wrap="square">
              <a:spAutoFit/>
            </a:bodyPr>
            <a:lstStyle/>
            <a:p>
              <a:r>
                <a:rPr lang="en-US" b="1" i="1" dirty="0" smtClean="0">
                  <a:solidFill>
                    <a:srgbClr val="002060"/>
                  </a:solidFill>
                  <a:sym typeface="Symbol"/>
                </a:rPr>
                <a:t>Road</a:t>
              </a:r>
              <a:endParaRPr lang="en-US" dirty="0"/>
            </a:p>
          </p:txBody>
        </p:sp>
        <p:cxnSp>
          <p:nvCxnSpPr>
            <p:cNvPr id="38" name="Straight Arrow Connector 37"/>
            <p:cNvCxnSpPr/>
            <p:nvPr/>
          </p:nvCxnSpPr>
          <p:spPr>
            <a:xfrm flipV="1">
              <a:off x="6019800" y="9906000"/>
              <a:ext cx="1219200" cy="38100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pic>
          <p:nvPicPr>
            <p:cNvPr id="27" name="Picture 2" descr="C:\Users\Mircea\Desktop\h1.jpg"/>
            <p:cNvPicPr>
              <a:picLocks noChangeAspect="1" noChangeArrowheads="1"/>
            </p:cNvPicPr>
            <p:nvPr/>
          </p:nvPicPr>
          <p:blipFill>
            <a:blip r:embed="rId5"/>
            <a:srcRect/>
            <a:stretch>
              <a:fillRect/>
            </a:stretch>
          </p:blipFill>
          <p:spPr bwMode="auto">
            <a:xfrm>
              <a:off x="5334000" y="6324600"/>
              <a:ext cx="3657600" cy="2646218"/>
            </a:xfrm>
            <a:prstGeom prst="rect">
              <a:avLst/>
            </a:prstGeom>
            <a:noFill/>
          </p:spPr>
        </p:pic>
        <p:cxnSp>
          <p:nvCxnSpPr>
            <p:cNvPr id="32" name="Straight Arrow Connector 31"/>
            <p:cNvCxnSpPr/>
            <p:nvPr/>
          </p:nvCxnSpPr>
          <p:spPr>
            <a:xfrm rot="16200000" flipH="1">
              <a:off x="6057900" y="6134100"/>
              <a:ext cx="685800" cy="60960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pic>
        <p:nvPicPr>
          <p:cNvPr id="97" name="Obraz 9"/>
          <p:cNvPicPr/>
          <p:nvPr/>
        </p:nvPicPr>
        <p:blipFill>
          <a:blip r:embed="rId6"/>
          <a:stretch/>
        </p:blipFill>
        <p:spPr>
          <a:xfrm>
            <a:off x="5506200" y="56520"/>
            <a:ext cx="1266480" cy="694800"/>
          </a:xfrm>
          <a:prstGeom prst="rect">
            <a:avLst/>
          </a:prstGeom>
          <a:ln>
            <a:noFill/>
          </a:ln>
        </p:spPr>
      </p:pic>
      <p:pic>
        <p:nvPicPr>
          <p:cNvPr id="98" name="Obraz 8"/>
          <p:cNvPicPr/>
          <p:nvPr/>
        </p:nvPicPr>
        <p:blipFill>
          <a:blip r:embed="rId7"/>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8"/>
          <a:stretch/>
        </p:blipFill>
        <p:spPr>
          <a:xfrm>
            <a:off x="512640" y="263520"/>
            <a:ext cx="2057400" cy="457200"/>
          </a:xfrm>
          <a:prstGeom prst="rect">
            <a:avLst/>
          </a:prstGeom>
          <a:ln>
            <a:noFill/>
          </a:ln>
        </p:spPr>
      </p:pic>
      <p:sp>
        <p:nvSpPr>
          <p:cNvPr id="21" name="Rounded Rectangle 20"/>
          <p:cNvSpPr/>
          <p:nvPr/>
        </p:nvSpPr>
        <p:spPr>
          <a:xfrm>
            <a:off x="7391400" y="914400"/>
            <a:ext cx="43434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Map Types</a:t>
            </a:r>
            <a:endParaRPr lang="ro-RO" altLang="en-US" sz="2540" b="1" dirty="0">
              <a:solidFill>
                <a:srgbClr val="0070C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8" name="Rounded Rectangle 7"/>
          <p:cNvSpPr/>
          <p:nvPr/>
        </p:nvSpPr>
        <p:spPr>
          <a:xfrm>
            <a:off x="4876800" y="914400"/>
            <a:ext cx="69342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GPS (Global </a:t>
            </a:r>
            <a:r>
              <a:rPr lang="en-US" altLang="en-US" sz="2540" b="1" dirty="0" err="1" smtClean="0">
                <a:solidFill>
                  <a:srgbClr val="0070C0"/>
                </a:solidFill>
              </a:rPr>
              <a:t>Positionig</a:t>
            </a:r>
            <a:r>
              <a:rPr lang="en-US" altLang="en-US" sz="2540" b="1" dirty="0" smtClean="0">
                <a:solidFill>
                  <a:srgbClr val="0070C0"/>
                </a:solidFill>
              </a:rPr>
              <a:t> </a:t>
            </a:r>
            <a:r>
              <a:rPr lang="en-US" altLang="en-US" sz="2540" b="1" dirty="0" err="1" smtClean="0">
                <a:solidFill>
                  <a:srgbClr val="0070C0"/>
                </a:solidFill>
              </a:rPr>
              <a:t>Sistem</a:t>
            </a:r>
            <a:r>
              <a:rPr lang="en-US" altLang="en-US" sz="2540" b="1" dirty="0" smtClean="0">
                <a:solidFill>
                  <a:srgbClr val="0070C0"/>
                </a:solidFill>
              </a:rPr>
              <a:t>)</a:t>
            </a:r>
            <a:endParaRPr lang="ro-RO" altLang="en-US" sz="2540" b="1" dirty="0">
              <a:solidFill>
                <a:srgbClr val="0070C0"/>
              </a:solidFill>
            </a:endParaRPr>
          </a:p>
          <a:p>
            <a:pPr>
              <a:defRPr/>
            </a:pPr>
            <a:endParaRPr lang="en-US" sz="2993" dirty="0">
              <a:solidFill>
                <a:srgbClr val="C00000"/>
              </a:solidFill>
            </a:endParaRPr>
          </a:p>
        </p:txBody>
      </p:sp>
      <p:sp>
        <p:nvSpPr>
          <p:cNvPr id="10" name="Rectangle 9"/>
          <p:cNvSpPr/>
          <p:nvPr/>
        </p:nvSpPr>
        <p:spPr>
          <a:xfrm>
            <a:off x="304800" y="2135118"/>
            <a:ext cx="11353800" cy="4139595"/>
          </a:xfrm>
          <a:prstGeom prst="rect">
            <a:avLst/>
          </a:prstGeom>
        </p:spPr>
        <p:txBody>
          <a:bodyPr wrap="square">
            <a:spAutoFit/>
          </a:bodyPr>
          <a:lstStyle/>
          <a:p>
            <a:pPr algn="just"/>
            <a:r>
              <a:rPr lang="en-US" sz="1400" b="1" i="1" dirty="0" smtClean="0">
                <a:solidFill>
                  <a:srgbClr val="C00000"/>
                </a:solidFill>
              </a:rPr>
              <a:t>GPS is a constellation of 27 satellites </a:t>
            </a:r>
            <a:r>
              <a:rPr lang="en-US" sz="1400" dirty="0" smtClean="0"/>
              <a:t>orbiting Earth (with </a:t>
            </a:r>
            <a:r>
              <a:rPr lang="en-US" sz="1400" dirty="0" smtClean="0">
                <a:solidFill>
                  <a:srgbClr val="7030A0"/>
                </a:solidFill>
              </a:rPr>
              <a:t>solar charging</a:t>
            </a:r>
            <a:r>
              <a:rPr lang="en-US" sz="1400" dirty="0" smtClean="0"/>
              <a:t>) at an altitude of about 20,000 kilometers. 3 are backup and ready to be started at any time when one of the others gives up. The orbits are chosen so on any point on the planet you can "see" in every moment at least 4 operational satellites. </a:t>
            </a:r>
          </a:p>
          <a:p>
            <a:pPr algn="just"/>
            <a:r>
              <a:rPr lang="en-US" sz="1400" b="1" i="1" dirty="0" smtClean="0">
                <a:solidFill>
                  <a:srgbClr val="7030A0"/>
                </a:solidFill>
              </a:rPr>
              <a:t>Each satellite sends an electromagnetic signal - a beam of microwaves (</a:t>
            </a:r>
            <a:r>
              <a:rPr lang="en-US" sz="1400" b="1" i="1" dirty="0" smtClean="0"/>
              <a:t>electromagnetic waves</a:t>
            </a:r>
            <a:r>
              <a:rPr lang="en-US" sz="1400" b="1" i="1" dirty="0" smtClean="0">
                <a:solidFill>
                  <a:srgbClr val="7030A0"/>
                </a:solidFill>
              </a:rPr>
              <a:t>) </a:t>
            </a:r>
            <a:r>
              <a:rPr lang="en-US" sz="1400" dirty="0" smtClean="0"/>
              <a:t>- which transmit information to any device receiving the signal. At any time, a GPS receiving device receives signals from four different satellites. </a:t>
            </a:r>
            <a:r>
              <a:rPr lang="en-US" sz="1400" b="1" i="1" dirty="0" smtClean="0">
                <a:solidFill>
                  <a:srgbClr val="C00000"/>
                </a:solidFill>
              </a:rPr>
              <a:t>The embedded computer uses these signals to identify the exact distance from each of the four satellites and to then calculate the position with the highest accuracy based on these distances.</a:t>
            </a:r>
          </a:p>
          <a:p>
            <a:pPr algn="just"/>
            <a:endParaRPr lang="en-US" sz="1100" dirty="0" smtClean="0"/>
          </a:p>
          <a:p>
            <a:pPr algn="just"/>
            <a:r>
              <a:rPr lang="en-US" sz="1100" dirty="0" smtClean="0"/>
              <a:t>In fact, the signal from just three satellites is sufficient for this process; calculating the position of a point on Earth is based on the distance of that point from the three satellites. The signal from the fourth satellite is redundant and is used to confirm the results of the initial calculation. If the position calculated by ABC satellites does not correspond to the calculation made by the ABD satellites, then other combinations are tested until a correct result is obtained.</a:t>
            </a:r>
          </a:p>
          <a:p>
            <a:pPr algn="just"/>
            <a:endParaRPr lang="en-US" sz="1100" dirty="0" smtClean="0"/>
          </a:p>
          <a:p>
            <a:pPr algn="just"/>
            <a:r>
              <a:rPr lang="en-US" sz="1400" i="1" dirty="0" smtClean="0"/>
              <a:t>The measurement of the distance from the satellite to the GPS device based on the </a:t>
            </a:r>
            <a:r>
              <a:rPr lang="en-US" sz="1400" b="1" i="1" dirty="0" smtClean="0">
                <a:solidFill>
                  <a:srgbClr val="C00000"/>
                </a:solidFill>
              </a:rPr>
              <a:t>delayed signals</a:t>
            </a:r>
            <a:r>
              <a:rPr lang="en-US" sz="1400" dirty="0" smtClean="0"/>
              <a:t>. When the GPS receives signals from different satellites (which emit the signal at the same time), there is a </a:t>
            </a:r>
            <a:r>
              <a:rPr lang="en-US" sz="1400" b="1" dirty="0" smtClean="0">
                <a:solidFill>
                  <a:srgbClr val="002060"/>
                </a:solidFill>
              </a:rPr>
              <a:t>lack of synchronization</a:t>
            </a:r>
            <a:r>
              <a:rPr lang="en-US" sz="1400" dirty="0" smtClean="0"/>
              <a:t>, because the microwaves need different fractions of a seconds to reach, with the speed of light, the receiver. </a:t>
            </a:r>
            <a:r>
              <a:rPr lang="en-US" sz="1400" b="1" dirty="0" smtClean="0">
                <a:solidFill>
                  <a:srgbClr val="002060"/>
                </a:solidFill>
              </a:rPr>
              <a:t>De-synchronization is converted into the distance to each satellite</a:t>
            </a:r>
            <a:r>
              <a:rPr lang="en-US" sz="1400" dirty="0" smtClean="0"/>
              <a:t>. Little difference between the signals of each satellite is used to calculate the position of the receiver (</a:t>
            </a:r>
            <a:r>
              <a:rPr lang="en-US" sz="1400" b="1" dirty="0" smtClean="0">
                <a:solidFill>
                  <a:srgbClr val="C00000"/>
                </a:solidFill>
              </a:rPr>
              <a:t>triangulate the position on the planet</a:t>
            </a:r>
            <a:r>
              <a:rPr lang="en-US" sz="1400" dirty="0" smtClean="0"/>
              <a:t>).</a:t>
            </a:r>
          </a:p>
          <a:p>
            <a:pPr algn="just"/>
            <a:endParaRPr lang="en-US" sz="1400" dirty="0" smtClean="0"/>
          </a:p>
          <a:p>
            <a:pPr algn="just"/>
            <a:endParaRPr lang="vi-VN" sz="1400" dirty="0" smtClean="0"/>
          </a:p>
          <a:p>
            <a:pPr algn="just"/>
            <a:r>
              <a:rPr lang="vi-VN" sz="1200" dirty="0" smtClean="0">
                <a:hlinkClick r:id="rId5"/>
              </a:rPr>
              <a:t>https://eu.mio.com/ro_ro/expicatii-sistem-gps_cum-functioneaza-sistemul-gps.htm</a:t>
            </a:r>
            <a:endParaRPr lang="en-US" sz="1200" dirty="0" smtClean="0"/>
          </a:p>
          <a:p>
            <a:pPr algn="just"/>
            <a:endParaRPr lang="en-US" sz="1400" dirty="0"/>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9" name="Rectangle 8"/>
          <p:cNvSpPr/>
          <p:nvPr/>
        </p:nvSpPr>
        <p:spPr>
          <a:xfrm>
            <a:off x="533400" y="1905000"/>
            <a:ext cx="10515600" cy="584775"/>
          </a:xfrm>
          <a:prstGeom prst="rect">
            <a:avLst/>
          </a:prstGeom>
        </p:spPr>
        <p:txBody>
          <a:bodyPr wrap="square">
            <a:spAutoFit/>
          </a:bodyPr>
          <a:lstStyle/>
          <a:p>
            <a:pPr algn="just"/>
            <a:r>
              <a:rPr lang="en-US" sz="1600" dirty="0" smtClean="0"/>
              <a:t>Suppose you are somewhere in the country (</a:t>
            </a:r>
            <a:r>
              <a:rPr lang="en-US" sz="1600" b="1" dirty="0" smtClean="0"/>
              <a:t>P (x, y)</a:t>
            </a:r>
            <a:r>
              <a:rPr lang="en-US" sz="1600" dirty="0" smtClean="0"/>
              <a:t>) and asked, "friends" (</a:t>
            </a:r>
            <a:r>
              <a:rPr lang="en-US" sz="1600" b="1" dirty="0" smtClean="0"/>
              <a:t>satellites</a:t>
            </a:r>
            <a:r>
              <a:rPr lang="en-US" sz="1600" dirty="0" smtClean="0"/>
              <a:t>) about the place (in 2D) where you are.</a:t>
            </a:r>
          </a:p>
        </p:txBody>
      </p:sp>
      <p:pic>
        <p:nvPicPr>
          <p:cNvPr id="18433" name="Picture 1"/>
          <p:cNvPicPr>
            <a:picLocks noChangeAspect="1" noChangeArrowheads="1"/>
          </p:cNvPicPr>
          <p:nvPr/>
        </p:nvPicPr>
        <p:blipFill>
          <a:blip r:embed="rId5"/>
          <a:srcRect/>
          <a:stretch>
            <a:fillRect/>
          </a:stretch>
        </p:blipFill>
        <p:spPr bwMode="auto">
          <a:xfrm>
            <a:off x="8382000" y="5410200"/>
            <a:ext cx="2860995" cy="985837"/>
          </a:xfrm>
          <a:prstGeom prst="rect">
            <a:avLst/>
          </a:prstGeom>
          <a:noFill/>
          <a:ln w="9525">
            <a:noFill/>
            <a:miter lim="800000"/>
            <a:headEnd/>
            <a:tailEnd/>
          </a:ln>
          <a:effectLst/>
        </p:spPr>
      </p:pic>
      <p:sp>
        <p:nvSpPr>
          <p:cNvPr id="14" name="Rectangle 13"/>
          <p:cNvSpPr/>
          <p:nvPr/>
        </p:nvSpPr>
        <p:spPr>
          <a:xfrm>
            <a:off x="838200" y="1905000"/>
            <a:ext cx="10287000" cy="584775"/>
          </a:xfrm>
          <a:prstGeom prst="rect">
            <a:avLst/>
          </a:prstGeom>
        </p:spPr>
        <p:txBody>
          <a:bodyPr wrap="square">
            <a:spAutoFit/>
          </a:bodyPr>
          <a:lstStyle/>
          <a:p>
            <a:pPr algn="just"/>
            <a:r>
              <a:rPr lang="en-US" sz="1600" dirty="0" smtClean="0"/>
              <a:t>The first person ( "</a:t>
            </a:r>
            <a:r>
              <a:rPr lang="en-US" sz="1600" b="1" dirty="0" smtClean="0"/>
              <a:t>equation</a:t>
            </a:r>
            <a:r>
              <a:rPr lang="en-US" sz="1600" dirty="0" smtClean="0"/>
              <a:t>") tells you that you are at </a:t>
            </a:r>
            <a:r>
              <a:rPr lang="en-US" sz="1600" b="1" dirty="0" smtClean="0"/>
              <a:t>D1 </a:t>
            </a:r>
            <a:r>
              <a:rPr lang="en-US" sz="1600" dirty="0" smtClean="0"/>
              <a:t>km Bucharest. So you could be anywhere on a circle circumference that is centered in Bucharest </a:t>
            </a:r>
            <a:r>
              <a:rPr lang="en-US" sz="1600" b="1" dirty="0" smtClean="0"/>
              <a:t>(x1, y1) </a:t>
            </a:r>
            <a:r>
              <a:rPr lang="en-US" sz="1600" dirty="0" smtClean="0"/>
              <a:t>having a D1 km radius.</a:t>
            </a:r>
          </a:p>
        </p:txBody>
      </p:sp>
      <p:sp>
        <p:nvSpPr>
          <p:cNvPr id="16" name="Rectangle 15"/>
          <p:cNvSpPr/>
          <p:nvPr/>
        </p:nvSpPr>
        <p:spPr>
          <a:xfrm>
            <a:off x="685800" y="1905000"/>
            <a:ext cx="10287000" cy="584775"/>
          </a:xfrm>
          <a:prstGeom prst="rect">
            <a:avLst/>
          </a:prstGeom>
        </p:spPr>
        <p:txBody>
          <a:bodyPr wrap="square">
            <a:spAutoFit/>
          </a:bodyPr>
          <a:lstStyle/>
          <a:p>
            <a:pPr algn="just"/>
            <a:r>
              <a:rPr lang="en-US" sz="1600" dirty="0" smtClean="0"/>
              <a:t>A third person tells you that you are at </a:t>
            </a:r>
            <a:r>
              <a:rPr lang="en-US" sz="1600" b="1" dirty="0" smtClean="0"/>
              <a:t>D3 km </a:t>
            </a:r>
            <a:r>
              <a:rPr lang="en-US" sz="1600" dirty="0" smtClean="0"/>
              <a:t>from Brasov </a:t>
            </a:r>
            <a:r>
              <a:rPr lang="en-US" sz="1600" b="1" dirty="0" smtClean="0"/>
              <a:t>(x3, y3)</a:t>
            </a:r>
            <a:r>
              <a:rPr lang="en-US" sz="1600" dirty="0" smtClean="0"/>
              <a:t>, that remove one of the two points of intersection and </a:t>
            </a:r>
            <a:r>
              <a:rPr lang="en-US" sz="1600" b="1" dirty="0" smtClean="0"/>
              <a:t>get your location</a:t>
            </a:r>
          </a:p>
        </p:txBody>
      </p:sp>
      <p:sp>
        <p:nvSpPr>
          <p:cNvPr id="17" name="Rectangle 16"/>
          <p:cNvSpPr/>
          <p:nvPr/>
        </p:nvSpPr>
        <p:spPr>
          <a:xfrm>
            <a:off x="609600" y="1905000"/>
            <a:ext cx="10287000" cy="584775"/>
          </a:xfrm>
          <a:prstGeom prst="rect">
            <a:avLst/>
          </a:prstGeom>
        </p:spPr>
        <p:txBody>
          <a:bodyPr wrap="square">
            <a:spAutoFit/>
          </a:bodyPr>
          <a:lstStyle/>
          <a:p>
            <a:pPr algn="just"/>
            <a:r>
              <a:rPr lang="en-US" sz="1600" dirty="0" smtClean="0"/>
              <a:t>A second person tells you that you are at </a:t>
            </a:r>
            <a:r>
              <a:rPr lang="en-US" sz="1600" b="1" dirty="0" smtClean="0"/>
              <a:t>D2 km </a:t>
            </a:r>
            <a:r>
              <a:rPr lang="en-US" sz="1600" dirty="0" smtClean="0"/>
              <a:t>from Timisoara </a:t>
            </a:r>
            <a:r>
              <a:rPr lang="en-US" sz="1600" b="1" dirty="0" smtClean="0"/>
              <a:t>(x2, y2)</a:t>
            </a:r>
            <a:r>
              <a:rPr lang="en-US" sz="1600" dirty="0" smtClean="0"/>
              <a:t>. You have two circles that intersect and you could be at one of the two intersection points of these circles </a:t>
            </a:r>
          </a:p>
        </p:txBody>
      </p:sp>
      <p:pic>
        <p:nvPicPr>
          <p:cNvPr id="1027" name="Picture 3"/>
          <p:cNvPicPr>
            <a:picLocks noChangeAspect="1" noChangeArrowheads="1"/>
          </p:cNvPicPr>
          <p:nvPr/>
        </p:nvPicPr>
        <p:blipFill>
          <a:blip r:embed="rId6"/>
          <a:srcRect/>
          <a:stretch>
            <a:fillRect/>
          </a:stretch>
        </p:blipFill>
        <p:spPr bwMode="auto">
          <a:xfrm>
            <a:off x="2438400" y="2590800"/>
            <a:ext cx="5114925" cy="33432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7"/>
          <a:srcRect/>
          <a:stretch>
            <a:fillRect/>
          </a:stretch>
        </p:blipFill>
        <p:spPr bwMode="auto">
          <a:xfrm>
            <a:off x="2438400" y="2590800"/>
            <a:ext cx="5095875" cy="3333750"/>
          </a:xfrm>
          <a:prstGeom prst="rect">
            <a:avLst/>
          </a:prstGeom>
          <a:noFill/>
          <a:ln w="9525">
            <a:noFill/>
            <a:miter lim="800000"/>
            <a:headEnd/>
            <a:tailEnd/>
          </a:ln>
          <a:effectLst/>
        </p:spPr>
      </p:pic>
      <p:pic>
        <p:nvPicPr>
          <p:cNvPr id="1029" name="Picture 5"/>
          <p:cNvPicPr>
            <a:picLocks noChangeAspect="1" noChangeArrowheads="1"/>
          </p:cNvPicPr>
          <p:nvPr/>
        </p:nvPicPr>
        <p:blipFill>
          <a:blip r:embed="rId8"/>
          <a:srcRect/>
          <a:stretch>
            <a:fillRect/>
          </a:stretch>
        </p:blipFill>
        <p:spPr bwMode="auto">
          <a:xfrm>
            <a:off x="2438400" y="2590800"/>
            <a:ext cx="5095875" cy="3324225"/>
          </a:xfrm>
          <a:prstGeom prst="rect">
            <a:avLst/>
          </a:prstGeom>
          <a:noFill/>
          <a:ln w="9525">
            <a:noFill/>
            <a:miter lim="800000"/>
            <a:headEnd/>
            <a:tailEnd/>
          </a:ln>
          <a:effectLst/>
        </p:spPr>
      </p:pic>
      <p:sp>
        <p:nvSpPr>
          <p:cNvPr id="18" name="Rectangle 17"/>
          <p:cNvSpPr/>
          <p:nvPr/>
        </p:nvSpPr>
        <p:spPr>
          <a:xfrm>
            <a:off x="533400" y="6172200"/>
            <a:ext cx="4648200" cy="338554"/>
          </a:xfrm>
          <a:prstGeom prst="rect">
            <a:avLst/>
          </a:prstGeom>
        </p:spPr>
        <p:txBody>
          <a:bodyPr wrap="square">
            <a:spAutoFit/>
          </a:bodyPr>
          <a:lstStyle/>
          <a:p>
            <a:pPr algn="just"/>
            <a:r>
              <a:rPr lang="en-US" sz="1600" b="1" dirty="0" smtClean="0">
                <a:solidFill>
                  <a:srgbClr val="7030A0"/>
                </a:solidFill>
              </a:rPr>
              <a:t>Triangulation</a:t>
            </a:r>
            <a:r>
              <a:rPr lang="en-US" sz="1600" b="1" dirty="0" smtClean="0"/>
              <a:t> with distances in 2D</a:t>
            </a:r>
          </a:p>
        </p:txBody>
      </p:sp>
      <p:sp>
        <p:nvSpPr>
          <p:cNvPr id="19" name="Rounded Rectangle 18"/>
          <p:cNvSpPr/>
          <p:nvPr/>
        </p:nvSpPr>
        <p:spPr>
          <a:xfrm>
            <a:off x="4876800" y="914400"/>
            <a:ext cx="69342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a:t>
            </a:r>
            <a:r>
              <a:rPr lang="en-US" altLang="en-US" sz="2540" b="1" dirty="0" smtClean="0">
                <a:solidFill>
                  <a:srgbClr val="C00000"/>
                </a:solidFill>
              </a:rPr>
              <a:t>M </a:t>
            </a:r>
            <a:r>
              <a:rPr lang="en-US" altLang="en-US" sz="2540" b="1" dirty="0" smtClean="0">
                <a:solidFill>
                  <a:srgbClr val="0070C0"/>
                </a:solidFill>
              </a:rPr>
              <a:t>GPS (Global </a:t>
            </a:r>
            <a:r>
              <a:rPr lang="en-US" altLang="en-US" sz="2540" b="1" dirty="0" err="1" smtClean="0">
                <a:solidFill>
                  <a:srgbClr val="0070C0"/>
                </a:solidFill>
              </a:rPr>
              <a:t>Positionig</a:t>
            </a:r>
            <a:r>
              <a:rPr lang="en-US" altLang="en-US" sz="2540" b="1" dirty="0" smtClean="0">
                <a:solidFill>
                  <a:srgbClr val="0070C0"/>
                </a:solidFill>
              </a:rPr>
              <a:t> </a:t>
            </a:r>
            <a:r>
              <a:rPr lang="en-US" altLang="en-US" sz="2540" b="1" dirty="0" err="1" smtClean="0">
                <a:solidFill>
                  <a:srgbClr val="0070C0"/>
                </a:solidFill>
              </a:rPr>
              <a:t>Sistem</a:t>
            </a:r>
            <a:r>
              <a:rPr lang="en-US" altLang="en-US" sz="2540" b="1" dirty="0" smtClean="0">
                <a:solidFill>
                  <a:srgbClr val="0070C0"/>
                </a:solidFill>
              </a:rPr>
              <a:t>)</a:t>
            </a:r>
            <a:endParaRPr lang="ro-RO" altLang="en-US" sz="2540" b="1" dirty="0">
              <a:solidFill>
                <a:srgbClr val="0070C0"/>
              </a:solidFill>
            </a:endParaRPr>
          </a:p>
          <a:p>
            <a:pPr>
              <a:defRPr/>
            </a:pPr>
            <a:endParaRPr lang="en-US" sz="2993" dirty="0">
              <a:solidFill>
                <a:srgbClr val="C00000"/>
              </a:solidFill>
            </a:endParaRPr>
          </a:p>
        </p:txBody>
      </p:sp>
      <p:pic>
        <p:nvPicPr>
          <p:cNvPr id="20" name="Picture 2" descr="D:\WORK\- WORK 2k17\TEXT\CONTRACTE\ERIS\Pachet - Harti\doc\romana\gps\gps_3d-trilateratia-600x634.png"/>
          <p:cNvPicPr>
            <a:picLocks noChangeAspect="1" noChangeArrowheads="1"/>
          </p:cNvPicPr>
          <p:nvPr/>
        </p:nvPicPr>
        <p:blipFill>
          <a:blip r:embed="rId9"/>
          <a:srcRect/>
          <a:stretch>
            <a:fillRect/>
          </a:stretch>
        </p:blipFill>
        <p:spPr bwMode="auto">
          <a:xfrm>
            <a:off x="8077200" y="2438400"/>
            <a:ext cx="2669032" cy="281940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1"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dissolve">
                                      <p:cBhvr>
                                        <p:cTn id="16" dur="500"/>
                                        <p:tgtEl>
                                          <p:spTgt spid="14"/>
                                        </p:tgtEl>
                                      </p:cBhvr>
                                    </p:animEffect>
                                  </p:childTnLst>
                                </p:cTn>
                              </p:par>
                              <p:par>
                                <p:cTn id="17" presetID="9" presetClass="entr" presetSubtype="0" fill="hold" nodeType="withEffect">
                                  <p:stCondLst>
                                    <p:cond delay="0"/>
                                  </p:stCondLst>
                                  <p:childTnLst>
                                    <p:set>
                                      <p:cBhvr>
                                        <p:cTn id="18" dur="1" fill="hold">
                                          <p:stCondLst>
                                            <p:cond delay="0"/>
                                          </p:stCondLst>
                                        </p:cTn>
                                        <p:tgtEl>
                                          <p:spTgt spid="1027"/>
                                        </p:tgtEl>
                                        <p:attrNameLst>
                                          <p:attrName>style.visibility</p:attrName>
                                        </p:attrNameLst>
                                      </p:cBhvr>
                                      <p:to>
                                        <p:strVal val="visible"/>
                                      </p:to>
                                    </p:set>
                                    <p:animEffect transition="in" filter="dissolve">
                                      <p:cBhvr>
                                        <p:cTn id="19" dur="500"/>
                                        <p:tgtEl>
                                          <p:spTgt spid="1027"/>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xit" presetSubtype="0" fill="hold" grpId="1" nodeType="clickEffect">
                                  <p:stCondLst>
                                    <p:cond delay="0"/>
                                  </p:stCondLst>
                                  <p:childTnLst>
                                    <p:animEffect transition="out" filter="dissolve">
                                      <p:cBhvr>
                                        <p:cTn id="23" dur="500"/>
                                        <p:tgtEl>
                                          <p:spTgt spid="14"/>
                                        </p:tgtEl>
                                      </p:cBhvr>
                                    </p:animEffect>
                                    <p:set>
                                      <p:cBhvr>
                                        <p:cTn id="24" dur="1" fill="hold">
                                          <p:stCondLst>
                                            <p:cond delay="499"/>
                                          </p:stCondLst>
                                        </p:cTn>
                                        <p:tgtEl>
                                          <p:spTgt spid="14"/>
                                        </p:tgtEl>
                                        <p:attrNameLst>
                                          <p:attrName>style.visibility</p:attrName>
                                        </p:attrNameLst>
                                      </p:cBhvr>
                                      <p:to>
                                        <p:strVal val="hidden"/>
                                      </p:to>
                                    </p:set>
                                  </p:childTnLst>
                                </p:cTn>
                              </p:par>
                            </p:childTnLst>
                          </p:cTn>
                        </p:par>
                        <p:par>
                          <p:cTn id="25" fill="hold">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ssolve">
                                      <p:cBhvr>
                                        <p:cTn id="28" dur="500"/>
                                        <p:tgtEl>
                                          <p:spTgt spid="17"/>
                                        </p:tgtEl>
                                      </p:cBhvr>
                                    </p:animEffect>
                                  </p:childTnLst>
                                </p:cTn>
                              </p:par>
                              <p:par>
                                <p:cTn id="29" presetID="9" presetClass="entr" presetSubtype="0" fill="hold" nodeType="withEffect">
                                  <p:stCondLst>
                                    <p:cond delay="0"/>
                                  </p:stCondLst>
                                  <p:childTnLst>
                                    <p:set>
                                      <p:cBhvr>
                                        <p:cTn id="30" dur="1" fill="hold">
                                          <p:stCondLst>
                                            <p:cond delay="0"/>
                                          </p:stCondLst>
                                        </p:cTn>
                                        <p:tgtEl>
                                          <p:spTgt spid="1028"/>
                                        </p:tgtEl>
                                        <p:attrNameLst>
                                          <p:attrName>style.visibility</p:attrName>
                                        </p:attrNameLst>
                                      </p:cBhvr>
                                      <p:to>
                                        <p:strVal val="visible"/>
                                      </p:to>
                                    </p:set>
                                    <p:animEffect transition="in" filter="dissolve">
                                      <p:cBhvr>
                                        <p:cTn id="31" dur="500"/>
                                        <p:tgtEl>
                                          <p:spTgt spid="1028"/>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xit" presetSubtype="0" fill="hold" grpId="1" nodeType="clickEffect">
                                  <p:stCondLst>
                                    <p:cond delay="0"/>
                                  </p:stCondLst>
                                  <p:childTnLst>
                                    <p:animEffect transition="out" filter="dissolv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childTnLst>
                          </p:cTn>
                        </p:par>
                        <p:par>
                          <p:cTn id="37" fill="hold">
                            <p:stCondLst>
                              <p:cond delay="500"/>
                            </p:stCondLst>
                            <p:childTnLst>
                              <p:par>
                                <p:cTn id="38" presetID="9"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dissolve">
                                      <p:cBhvr>
                                        <p:cTn id="40" dur="500"/>
                                        <p:tgtEl>
                                          <p:spTgt spid="16"/>
                                        </p:tgtEl>
                                      </p:cBhvr>
                                    </p:animEffect>
                                  </p:childTnLst>
                                </p:cTn>
                              </p:par>
                              <p:par>
                                <p:cTn id="41" presetID="9" presetClass="entr" presetSubtype="0" fill="hold" nodeType="withEffect">
                                  <p:stCondLst>
                                    <p:cond delay="0"/>
                                  </p:stCondLst>
                                  <p:childTnLst>
                                    <p:set>
                                      <p:cBhvr>
                                        <p:cTn id="42" dur="1" fill="hold">
                                          <p:stCondLst>
                                            <p:cond delay="0"/>
                                          </p:stCondLst>
                                        </p:cTn>
                                        <p:tgtEl>
                                          <p:spTgt spid="1029"/>
                                        </p:tgtEl>
                                        <p:attrNameLst>
                                          <p:attrName>style.visibility</p:attrName>
                                        </p:attrNameLst>
                                      </p:cBhvr>
                                      <p:to>
                                        <p:strVal val="visible"/>
                                      </p:to>
                                    </p:set>
                                    <p:animEffect transition="in" filter="dissolve">
                                      <p:cBhvr>
                                        <p:cTn id="43" dur="500"/>
                                        <p:tgtEl>
                                          <p:spTgt spid="1029"/>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xit" presetSubtype="0" fill="hold" grpId="1" nodeType="clickEffect">
                                  <p:stCondLst>
                                    <p:cond delay="0"/>
                                  </p:stCondLst>
                                  <p:childTnLst>
                                    <p:animEffect transition="out" filter="dissolve">
                                      <p:cBhvr>
                                        <p:cTn id="47" dur="500"/>
                                        <p:tgtEl>
                                          <p:spTgt spid="16"/>
                                        </p:tgtEl>
                                      </p:cBhvr>
                                    </p:animEffect>
                                    <p:set>
                                      <p:cBhvr>
                                        <p:cTn id="48" dur="1" fill="hold">
                                          <p:stCondLst>
                                            <p:cond delay="499"/>
                                          </p:stCondLst>
                                        </p:cTn>
                                        <p:tgtEl>
                                          <p:spTgt spid="1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8433"/>
                                        </p:tgtEl>
                                        <p:attrNameLst>
                                          <p:attrName>style.visibility</p:attrName>
                                        </p:attrNameLst>
                                      </p:cBhvr>
                                      <p:to>
                                        <p:strVal val="visible"/>
                                      </p:to>
                                    </p:set>
                                    <p:animEffect transition="in" filter="blinds(horizontal)">
                                      <p:cBhvr>
                                        <p:cTn id="53" dur="500"/>
                                        <p:tgtEl>
                                          <p:spTgt spid="18433"/>
                                        </p:tgtEl>
                                      </p:cBhvr>
                                    </p:animEffect>
                                  </p:childTnLst>
                                </p:cTn>
                              </p:par>
                            </p:childTnLst>
                          </p:cTn>
                        </p:par>
                      </p:childTnLst>
                    </p:cTn>
                  </p:par>
                  <p:par>
                    <p:cTn id="54" fill="hold">
                      <p:stCondLst>
                        <p:cond delay="indefinite"/>
                      </p:stCondLst>
                      <p:childTnLst>
                        <p:par>
                          <p:cTn id="55" fill="hold">
                            <p:stCondLst>
                              <p:cond delay="0"/>
                            </p:stCondLst>
                            <p:childTnLst>
                              <p:par>
                                <p:cTn id="56" presetID="11" presetClass="entr" presetSubtype="0" fill="hold" nodeType="clickEffect">
                                  <p:stCondLst>
                                    <p:cond delay="0"/>
                                  </p:stCondLst>
                                  <p:childTnLst>
                                    <p:set>
                                      <p:cBhvr>
                                        <p:cTn id="57" dur="1000">
                                          <p:stCondLst>
                                            <p:cond delay="0"/>
                                          </p:stCondLst>
                                        </p:cTn>
                                        <p:tgtEl>
                                          <p:spTgt spid="18433"/>
                                        </p:tgtEl>
                                        <p:attrNameLst>
                                          <p:attrName>style.visibility</p:attrName>
                                        </p:attrNameLst>
                                      </p:cBhvr>
                                      <p:to>
                                        <p:strVal val="visible"/>
                                      </p:to>
                                    </p:set>
                                  </p:childTnLst>
                                </p:cTn>
                              </p:par>
                            </p:childTnLst>
                          </p:cTn>
                        </p:par>
                        <p:par>
                          <p:cTn id="58" fill="hold">
                            <p:stCondLst>
                              <p:cond delay="1000"/>
                            </p:stCondLst>
                            <p:childTnLst>
                              <p:par>
                                <p:cTn id="59" presetID="9" presetClass="entr" presetSubtype="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dissolve">
                                      <p:cBhvr>
                                        <p:cTn id="6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4" grpId="0"/>
      <p:bldP spid="14" grpId="1"/>
      <p:bldP spid="16" grpId="0"/>
      <p:bldP spid="16" grpId="1"/>
      <p:bldP spid="17" grpId="0"/>
      <p:bldP spid="17"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8" name="Rounded Rectangle 7"/>
          <p:cNvSpPr/>
          <p:nvPr/>
        </p:nvSpPr>
        <p:spPr>
          <a:xfrm>
            <a:off x="5029200" y="952080"/>
            <a:ext cx="67818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PROBLEM </a:t>
            </a:r>
            <a:r>
              <a:rPr lang="en-US" altLang="en-US" sz="2540" b="1" dirty="0" smtClean="0">
                <a:solidFill>
                  <a:srgbClr val="0070C0"/>
                </a:solidFill>
              </a:rPr>
              <a:t>Digital Mapping - Databases</a:t>
            </a:r>
            <a:endParaRPr lang="ro-RO" altLang="en-US" sz="2540" b="1" dirty="0">
              <a:solidFill>
                <a:srgbClr val="0070C0"/>
              </a:solidFill>
            </a:endParaRPr>
          </a:p>
          <a:p>
            <a:pPr>
              <a:defRPr/>
            </a:pPr>
            <a:endParaRPr lang="en-US" sz="2993" dirty="0">
              <a:solidFill>
                <a:srgbClr val="C00000"/>
              </a:solidFill>
            </a:endParaRPr>
          </a:p>
        </p:txBody>
      </p:sp>
      <p:sp>
        <p:nvSpPr>
          <p:cNvPr id="11" name="Rectangle 10"/>
          <p:cNvSpPr/>
          <p:nvPr/>
        </p:nvSpPr>
        <p:spPr>
          <a:xfrm>
            <a:off x="533400" y="2313325"/>
            <a:ext cx="11125200" cy="3600986"/>
          </a:xfrm>
          <a:prstGeom prst="rect">
            <a:avLst/>
          </a:prstGeom>
        </p:spPr>
        <p:txBody>
          <a:bodyPr wrap="square">
            <a:spAutoFit/>
          </a:bodyPr>
          <a:lstStyle/>
          <a:p>
            <a:pPr algn="just"/>
            <a:r>
              <a:rPr lang="en-US" sz="1600" i="1" dirty="0" smtClean="0"/>
              <a:t>The great utility of the maps in general and in particular to digital one, is based on the search for locations such as cities, streets or geographical objects, going to an </a:t>
            </a:r>
            <a:r>
              <a:rPr lang="en-US" sz="1600" b="1" i="1" dirty="0" smtClean="0">
                <a:solidFill>
                  <a:srgbClr val="FF0000"/>
                </a:solidFill>
              </a:rPr>
              <a:t>integration for </a:t>
            </a:r>
            <a:r>
              <a:rPr lang="en-US" sz="1600" b="1" i="1" dirty="0" smtClean="0">
                <a:solidFill>
                  <a:srgbClr val="7030A0"/>
                </a:solidFill>
              </a:rPr>
              <a:t>Points of Interest </a:t>
            </a:r>
            <a:r>
              <a:rPr lang="en-US" sz="1600" b="1" i="1" dirty="0" smtClean="0">
                <a:solidFill>
                  <a:srgbClr val="FF0000"/>
                </a:solidFill>
              </a:rPr>
              <a:t>in an interactive structure of information and knowledge</a:t>
            </a:r>
            <a:r>
              <a:rPr lang="en-US" sz="1600" i="1" dirty="0" smtClean="0"/>
              <a:t>. Maps become an habit of everyday life. Databases on geographic coordinates become more and more complete and easier to use.   </a:t>
            </a:r>
          </a:p>
          <a:p>
            <a:pPr algn="just"/>
            <a:endParaRPr lang="en-US" sz="1600" i="1" dirty="0" smtClean="0"/>
          </a:p>
          <a:p>
            <a:pPr algn="just"/>
            <a:r>
              <a:rPr lang="en-US" sz="1600" i="1" dirty="0" smtClean="0">
                <a:solidFill>
                  <a:srgbClr val="0070C0"/>
                </a:solidFill>
              </a:rPr>
              <a:t>For example one of the most important </a:t>
            </a:r>
            <a:r>
              <a:rPr lang="en-US" sz="1600" b="1" i="1" dirty="0" smtClean="0">
                <a:solidFill>
                  <a:srgbClr val="0070C0"/>
                </a:solidFill>
              </a:rPr>
              <a:t>administrative application </a:t>
            </a:r>
            <a:r>
              <a:rPr lang="en-US" sz="1600" i="1" dirty="0" smtClean="0">
                <a:solidFill>
                  <a:srgbClr val="0070C0"/>
                </a:solidFill>
              </a:rPr>
              <a:t>is the </a:t>
            </a:r>
            <a:r>
              <a:rPr lang="en-US" sz="1600" i="1" dirty="0" smtClean="0"/>
              <a:t>"</a:t>
            </a:r>
            <a:r>
              <a:rPr lang="en-US" sz="1600" b="1" i="1" dirty="0" smtClean="0">
                <a:solidFill>
                  <a:srgbClr val="C00000"/>
                </a:solidFill>
              </a:rPr>
              <a:t>National Agency for Cadastre and Property</a:t>
            </a:r>
            <a:r>
              <a:rPr lang="en-US" sz="1600" i="1" dirty="0" smtClean="0"/>
              <a:t>" [7a] </a:t>
            </a:r>
            <a:r>
              <a:rPr lang="en-US" sz="1600" i="1" dirty="0" smtClean="0">
                <a:solidFill>
                  <a:srgbClr val="0070C0"/>
                </a:solidFill>
              </a:rPr>
              <a:t>as authority in the field of </a:t>
            </a:r>
            <a:r>
              <a:rPr lang="en-US" sz="1600" b="1" i="1" dirty="0" smtClean="0">
                <a:solidFill>
                  <a:srgbClr val="0070C0"/>
                </a:solidFill>
              </a:rPr>
              <a:t>cadastre</a:t>
            </a:r>
            <a:r>
              <a:rPr lang="en-US" sz="1600" i="1" dirty="0" smtClean="0">
                <a:solidFill>
                  <a:srgbClr val="0070C0"/>
                </a:solidFill>
              </a:rPr>
              <a:t> (unitary and compulsory system of technical, economic and legal status of all buildings on throughout the country), </a:t>
            </a:r>
            <a:r>
              <a:rPr lang="en-US" sz="1600" b="1" i="1" dirty="0" smtClean="0">
                <a:solidFill>
                  <a:srgbClr val="0070C0"/>
                </a:solidFill>
              </a:rPr>
              <a:t>real estate advertising</a:t>
            </a:r>
            <a:r>
              <a:rPr lang="en-US" sz="1600" i="1" dirty="0" smtClean="0">
                <a:solidFill>
                  <a:srgbClr val="0070C0"/>
                </a:solidFill>
              </a:rPr>
              <a:t>, </a:t>
            </a:r>
            <a:r>
              <a:rPr lang="en-US" sz="1600" b="1" i="1" dirty="0" smtClean="0">
                <a:solidFill>
                  <a:srgbClr val="0070C0"/>
                </a:solidFill>
              </a:rPr>
              <a:t>geodesy</a:t>
            </a:r>
            <a:r>
              <a:rPr lang="en-US" sz="1600" i="1" dirty="0" smtClean="0">
                <a:solidFill>
                  <a:srgbClr val="0070C0"/>
                </a:solidFill>
              </a:rPr>
              <a:t> (applied science that studies the Earth's shape and size) and </a:t>
            </a:r>
            <a:r>
              <a:rPr lang="en-US" sz="1600" b="1" i="1" dirty="0" smtClean="0">
                <a:solidFill>
                  <a:srgbClr val="0070C0"/>
                </a:solidFill>
              </a:rPr>
              <a:t>cartography</a:t>
            </a:r>
            <a:r>
              <a:rPr lang="en-US" sz="1600" i="1" dirty="0" smtClean="0">
                <a:solidFill>
                  <a:srgbClr val="0070C0"/>
                </a:solidFill>
              </a:rPr>
              <a:t> (Discipline studying technical maps and topographical plans).</a:t>
            </a:r>
          </a:p>
          <a:p>
            <a:pPr algn="just"/>
            <a:endParaRPr lang="en-US" sz="1600" i="1" dirty="0" smtClean="0"/>
          </a:p>
          <a:p>
            <a:pPr algn="just"/>
            <a:r>
              <a:rPr lang="en-US" i="1" dirty="0" smtClean="0">
                <a:solidFill>
                  <a:srgbClr val="C00000"/>
                </a:solidFill>
              </a:rPr>
              <a:t>Without the integrated cadastral and land management database (now with maps mostly in digital format), it would not be possible to ensure the functionality and legality of the real estate system.</a:t>
            </a:r>
            <a:endParaRPr lang="vi-VN" i="1" dirty="0" smtClean="0">
              <a:solidFill>
                <a:srgbClr val="C00000"/>
              </a:solidFill>
            </a:endParaRPr>
          </a:p>
          <a:p>
            <a:pPr algn="just"/>
            <a:endParaRPr lang="en-US" sz="1600" dirty="0" smtClean="0">
              <a:solidFill>
                <a:srgbClr val="0070C0"/>
              </a:solidFill>
            </a:endParaRPr>
          </a:p>
          <a:p>
            <a:endParaRPr lang="vi-VN" sz="1600" i="1" dirty="0">
              <a:solidFill>
                <a:srgbClr val="C00000"/>
              </a:solidFill>
            </a:endParaRPr>
          </a:p>
        </p:txBody>
      </p:sp>
      <p:sp>
        <p:nvSpPr>
          <p:cNvPr id="12" name="Rectangle 11"/>
          <p:cNvSpPr/>
          <p:nvPr/>
        </p:nvSpPr>
        <p:spPr>
          <a:xfrm>
            <a:off x="381000" y="6172200"/>
            <a:ext cx="11506200" cy="523220"/>
          </a:xfrm>
          <a:prstGeom prst="rect">
            <a:avLst/>
          </a:prstGeom>
        </p:spPr>
        <p:txBody>
          <a:bodyPr wrap="square">
            <a:spAutoFit/>
          </a:bodyPr>
          <a:lstStyle/>
          <a:p>
            <a:r>
              <a:rPr lang="en-US" sz="1600" b="1" dirty="0" smtClean="0">
                <a:solidFill>
                  <a:srgbClr val="0070C0"/>
                </a:solidFill>
                <a:sym typeface="Symbol"/>
              </a:rPr>
              <a:t>[7a/b] </a:t>
            </a:r>
            <a:r>
              <a:rPr lang="ro-RO" sz="1200" u="sng" dirty="0" smtClean="0">
                <a:solidFill>
                  <a:srgbClr val="0070C0"/>
                </a:solidFill>
                <a:hlinkClick r:id="rId5"/>
              </a:rPr>
              <a:t>http://www.ancpi.ro/</a:t>
            </a:r>
            <a:r>
              <a:rPr lang="en-US" sz="1200" u="sng" dirty="0" smtClean="0">
                <a:solidFill>
                  <a:srgbClr val="0070C0"/>
                </a:solidFill>
              </a:rPr>
              <a:t> ; </a:t>
            </a:r>
            <a:r>
              <a:rPr lang="en-US" sz="1200" u="sng" dirty="0" smtClean="0">
                <a:solidFill>
                  <a:srgbClr val="0070C0"/>
                </a:solidFill>
                <a:hlinkClick r:id="rId6"/>
              </a:rPr>
              <a:t>http://geoportal.ancpi.ro/</a:t>
            </a:r>
            <a:endParaRPr lang="en-US" sz="1200" u="sng" dirty="0" smtClean="0">
              <a:solidFill>
                <a:srgbClr val="0070C0"/>
              </a:solidFill>
            </a:endParaRPr>
          </a:p>
          <a:p>
            <a:endParaRPr lang="en-US" sz="1200" dirty="0" smtClean="0"/>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1" name="Picture 5"/>
          <p:cNvPicPr>
            <a:picLocks noChangeAspect="1" noChangeArrowheads="1"/>
          </p:cNvPicPr>
          <p:nvPr/>
        </p:nvPicPr>
        <p:blipFill>
          <a:blip r:embed="rId2"/>
          <a:srcRect/>
          <a:stretch>
            <a:fillRect/>
          </a:stretch>
        </p:blipFill>
        <p:spPr bwMode="auto">
          <a:xfrm>
            <a:off x="1143000" y="3200400"/>
            <a:ext cx="7224713" cy="3405384"/>
          </a:xfrm>
          <a:prstGeom prst="rect">
            <a:avLst/>
          </a:prstGeom>
          <a:noFill/>
          <a:ln w="9525">
            <a:noFill/>
            <a:miter lim="800000"/>
            <a:headEnd/>
            <a:tailEnd/>
          </a:ln>
          <a:effectLst/>
        </p:spPr>
      </p:pic>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12" name="Rectangle 11"/>
          <p:cNvSpPr/>
          <p:nvPr/>
        </p:nvSpPr>
        <p:spPr>
          <a:xfrm>
            <a:off x="381000" y="6172200"/>
            <a:ext cx="11506200" cy="523220"/>
          </a:xfrm>
          <a:prstGeom prst="rect">
            <a:avLst/>
          </a:prstGeom>
        </p:spPr>
        <p:txBody>
          <a:bodyPr wrap="square">
            <a:spAutoFit/>
          </a:bodyPr>
          <a:lstStyle/>
          <a:p>
            <a:r>
              <a:rPr lang="en-US" sz="1600" b="1" dirty="0" smtClean="0">
                <a:solidFill>
                  <a:srgbClr val="FF0000"/>
                </a:solidFill>
                <a:sym typeface="Symbol"/>
              </a:rPr>
              <a:t>[7a/b] </a:t>
            </a:r>
            <a:r>
              <a:rPr lang="ro-RO" sz="1200" u="sng" dirty="0" smtClean="0">
                <a:solidFill>
                  <a:srgbClr val="FF0000"/>
                </a:solidFill>
                <a:hlinkClick r:id="rId6"/>
              </a:rPr>
              <a:t>http://www.ancpi.ro/</a:t>
            </a:r>
            <a:r>
              <a:rPr lang="en-US" sz="1200" u="sng" dirty="0" smtClean="0">
                <a:solidFill>
                  <a:srgbClr val="FF0000"/>
                </a:solidFill>
              </a:rPr>
              <a:t> ; </a:t>
            </a:r>
            <a:r>
              <a:rPr lang="en-US" sz="1200" u="sng" dirty="0" smtClean="0">
                <a:solidFill>
                  <a:srgbClr val="FF0000"/>
                </a:solidFill>
                <a:hlinkClick r:id="rId7"/>
              </a:rPr>
              <a:t>http://geoportal.ancpi.ro/</a:t>
            </a:r>
            <a:endParaRPr lang="en-US" sz="1200" u="sng" dirty="0" smtClean="0">
              <a:solidFill>
                <a:srgbClr val="FF0000"/>
              </a:solidFill>
            </a:endParaRPr>
          </a:p>
          <a:p>
            <a:endParaRPr lang="en-US" sz="1200" dirty="0" smtClean="0"/>
          </a:p>
        </p:txBody>
      </p:sp>
      <p:pic>
        <p:nvPicPr>
          <p:cNvPr id="79874" name="Picture 2"/>
          <p:cNvPicPr>
            <a:picLocks noChangeAspect="1" noChangeArrowheads="1"/>
          </p:cNvPicPr>
          <p:nvPr/>
        </p:nvPicPr>
        <p:blipFill>
          <a:blip r:embed="rId8"/>
          <a:srcRect/>
          <a:stretch>
            <a:fillRect/>
          </a:stretch>
        </p:blipFill>
        <p:spPr bwMode="auto">
          <a:xfrm>
            <a:off x="533400" y="1828800"/>
            <a:ext cx="5562600" cy="2610458"/>
          </a:xfrm>
          <a:prstGeom prst="rect">
            <a:avLst/>
          </a:prstGeom>
          <a:noFill/>
          <a:ln w="9525">
            <a:noFill/>
            <a:miter lim="800000"/>
            <a:headEnd/>
            <a:tailEnd/>
          </a:ln>
          <a:effectLst/>
        </p:spPr>
      </p:pic>
      <p:pic>
        <p:nvPicPr>
          <p:cNvPr id="80899" name="Picture 3"/>
          <p:cNvPicPr>
            <a:picLocks noChangeAspect="1" noChangeArrowheads="1"/>
          </p:cNvPicPr>
          <p:nvPr/>
        </p:nvPicPr>
        <p:blipFill>
          <a:blip r:embed="rId9"/>
          <a:srcRect/>
          <a:stretch>
            <a:fillRect/>
          </a:stretch>
        </p:blipFill>
        <p:spPr bwMode="auto">
          <a:xfrm>
            <a:off x="5486400" y="2362200"/>
            <a:ext cx="6405563" cy="3017578"/>
          </a:xfrm>
          <a:prstGeom prst="rect">
            <a:avLst/>
          </a:prstGeom>
          <a:noFill/>
          <a:ln w="9525">
            <a:noFill/>
            <a:miter lim="800000"/>
            <a:headEnd/>
            <a:tailEnd/>
          </a:ln>
          <a:effectLst/>
        </p:spPr>
      </p:pic>
      <p:sp>
        <p:nvSpPr>
          <p:cNvPr id="11" name="Rounded Rectangle 10"/>
          <p:cNvSpPr/>
          <p:nvPr/>
        </p:nvSpPr>
        <p:spPr>
          <a:xfrm>
            <a:off x="5029200" y="952080"/>
            <a:ext cx="67818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PROBLEM </a:t>
            </a:r>
            <a:r>
              <a:rPr lang="en-US" altLang="en-US" sz="2540" b="1" dirty="0" smtClean="0">
                <a:solidFill>
                  <a:srgbClr val="0070C0"/>
                </a:solidFill>
              </a:rPr>
              <a:t>Digital Mapping - Databases</a:t>
            </a:r>
            <a:endParaRPr lang="ro-RO" altLang="en-US" sz="2540" b="1" dirty="0">
              <a:solidFill>
                <a:srgbClr val="0070C0"/>
              </a:solidFill>
            </a:endParaRPr>
          </a:p>
          <a:p>
            <a:pPr>
              <a:defRPr/>
            </a:pPr>
            <a:endParaRPr lang="en-US" sz="2993" dirty="0">
              <a:solidFill>
                <a:srgbClr val="C00000"/>
              </a:solidFill>
            </a:endParaRPr>
          </a:p>
        </p:txBody>
      </p:sp>
      <p:sp>
        <p:nvSpPr>
          <p:cNvPr id="14" name="TextBox 13"/>
          <p:cNvSpPr txBox="1"/>
          <p:nvPr/>
        </p:nvSpPr>
        <p:spPr>
          <a:xfrm>
            <a:off x="10515600" y="5410200"/>
            <a:ext cx="685800" cy="369332"/>
          </a:xfrm>
          <a:prstGeom prst="rect">
            <a:avLst/>
          </a:prstGeom>
          <a:noFill/>
        </p:spPr>
        <p:txBody>
          <a:bodyPr wrap="square" rtlCol="0">
            <a:spAutoFit/>
          </a:bodyPr>
          <a:lstStyle/>
          <a:p>
            <a:r>
              <a:rPr lang="en-US" b="1" dirty="0" smtClean="0">
                <a:solidFill>
                  <a:srgbClr val="FF0000"/>
                </a:solidFill>
              </a:rPr>
              <a:t>[7b]</a:t>
            </a:r>
            <a:endParaRPr lang="en-US" b="1" dirty="0">
              <a:solidFill>
                <a:srgbClr val="FF0000"/>
              </a:solidFill>
            </a:endParaRPr>
          </a:p>
        </p:txBody>
      </p:sp>
      <p:sp>
        <p:nvSpPr>
          <p:cNvPr id="15" name="TextBox 14"/>
          <p:cNvSpPr txBox="1"/>
          <p:nvPr/>
        </p:nvSpPr>
        <p:spPr>
          <a:xfrm>
            <a:off x="914400" y="1371600"/>
            <a:ext cx="685800" cy="369332"/>
          </a:xfrm>
          <a:prstGeom prst="rect">
            <a:avLst/>
          </a:prstGeom>
          <a:noFill/>
        </p:spPr>
        <p:txBody>
          <a:bodyPr wrap="square" rtlCol="0">
            <a:spAutoFit/>
          </a:bodyPr>
          <a:lstStyle/>
          <a:p>
            <a:r>
              <a:rPr lang="en-US" b="1" dirty="0" smtClean="0">
                <a:solidFill>
                  <a:srgbClr val="FF0000"/>
                </a:solidFill>
              </a:rPr>
              <a:t>[7a]</a:t>
            </a:r>
            <a:endParaRPr lang="en-US" b="1" dirty="0">
              <a:solidFill>
                <a:srgbClr val="FF0000"/>
              </a:solidFill>
            </a:endParaRPr>
          </a:p>
        </p:txBody>
      </p:sp>
      <p:grpSp>
        <p:nvGrpSpPr>
          <p:cNvPr id="2" name="Group 16"/>
          <p:cNvGrpSpPr/>
          <p:nvPr/>
        </p:nvGrpSpPr>
        <p:grpSpPr>
          <a:xfrm>
            <a:off x="1676400" y="914400"/>
            <a:ext cx="1073514" cy="714375"/>
            <a:chOff x="1676400" y="914400"/>
            <a:chExt cx="1073514" cy="714375"/>
          </a:xfrm>
        </p:grpSpPr>
        <p:pic>
          <p:nvPicPr>
            <p:cNvPr id="7169" name="Picture 1" descr="C:\Users\Mircea\Desktop\download.png"/>
            <p:cNvPicPr>
              <a:picLocks noChangeAspect="1" noChangeArrowheads="1"/>
            </p:cNvPicPr>
            <p:nvPr/>
          </p:nvPicPr>
          <p:blipFill>
            <a:blip r:embed="rId10"/>
            <a:srcRect/>
            <a:stretch>
              <a:fillRect/>
            </a:stretch>
          </p:blipFill>
          <p:spPr bwMode="auto">
            <a:xfrm>
              <a:off x="1676400" y="914400"/>
              <a:ext cx="1073514" cy="714375"/>
            </a:xfrm>
            <a:prstGeom prst="rect">
              <a:avLst/>
            </a:prstGeom>
            <a:noFill/>
          </p:spPr>
        </p:pic>
        <p:sp>
          <p:nvSpPr>
            <p:cNvPr id="16" name="TextBox 15"/>
            <p:cNvSpPr txBox="1"/>
            <p:nvPr/>
          </p:nvSpPr>
          <p:spPr>
            <a:xfrm>
              <a:off x="1905000" y="990600"/>
              <a:ext cx="685800" cy="461665"/>
            </a:xfrm>
            <a:prstGeom prst="rect">
              <a:avLst/>
            </a:prstGeom>
            <a:noFill/>
          </p:spPr>
          <p:txBody>
            <a:bodyPr wrap="square" rtlCol="0">
              <a:spAutoFit/>
            </a:bodyPr>
            <a:lstStyle/>
            <a:p>
              <a:r>
                <a:rPr lang="en-US" sz="2400" b="1" dirty="0" smtClean="0">
                  <a:solidFill>
                    <a:srgbClr val="FF0000"/>
                  </a:solidFill>
                </a:rPr>
                <a:t>RO</a:t>
              </a:r>
              <a:endParaRPr lang="en-US" sz="2400" b="1" dirty="0">
                <a:solidFill>
                  <a:srgbClr val="FF0000"/>
                </a:solidFill>
              </a:endParaRPr>
            </a:p>
          </p:txBody>
        </p:sp>
      </p:gr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6" name="Rounded Rectangle 5"/>
          <p:cNvSpPr/>
          <p:nvPr/>
        </p:nvSpPr>
        <p:spPr>
          <a:xfrm>
            <a:off x="3276600" y="838200"/>
            <a:ext cx="84582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sz="3175" b="1" dirty="0" smtClean="0">
                <a:solidFill>
                  <a:srgbClr val="C00000"/>
                </a:solidFill>
              </a:rPr>
              <a:t>INTRODUCTION </a:t>
            </a:r>
            <a:r>
              <a:rPr lang="en-US" b="1" dirty="0" smtClean="0">
                <a:solidFill>
                  <a:srgbClr val="00B0F0"/>
                </a:solidFill>
              </a:rPr>
              <a:t>Digital Maps and Geographical Coordinates</a:t>
            </a:r>
            <a:endParaRPr lang="ro-RO" b="1" dirty="0">
              <a:solidFill>
                <a:srgbClr val="C00000"/>
              </a:solidFill>
            </a:endParaRPr>
          </a:p>
          <a:p>
            <a:pPr>
              <a:defRPr/>
            </a:pPr>
            <a:endParaRPr lang="en-US" sz="2993" dirty="0">
              <a:solidFill>
                <a:srgbClr val="C00000"/>
              </a:solidFill>
            </a:endParaRPr>
          </a:p>
        </p:txBody>
      </p:sp>
      <p:pic>
        <p:nvPicPr>
          <p:cNvPr id="7" name="Picture 3" descr="1"/>
          <p:cNvPicPr>
            <a:picLocks noChangeAspect="1" noChangeArrowheads="1"/>
          </p:cNvPicPr>
          <p:nvPr/>
        </p:nvPicPr>
        <p:blipFill>
          <a:blip r:embed="rId5">
            <a:lum bright="-60000" contrast="80000"/>
          </a:blip>
          <a:srcRect/>
          <a:stretch>
            <a:fillRect/>
          </a:stretch>
        </p:blipFill>
        <p:spPr bwMode="auto">
          <a:xfrm>
            <a:off x="3733800" y="2133600"/>
            <a:ext cx="4953000" cy="3100388"/>
          </a:xfrm>
          <a:prstGeom prst="rect">
            <a:avLst/>
          </a:prstGeom>
          <a:noFill/>
          <a:ln w="9525">
            <a:noFill/>
            <a:miter lim="800000"/>
            <a:headEnd/>
            <a:tailEnd/>
          </a:ln>
        </p:spPr>
      </p:pic>
      <p:sp>
        <p:nvSpPr>
          <p:cNvPr id="8" name="Text Box 4"/>
          <p:cNvSpPr txBox="1">
            <a:spLocks noChangeArrowheads="1"/>
          </p:cNvSpPr>
          <p:nvPr/>
        </p:nvSpPr>
        <p:spPr bwMode="auto">
          <a:xfrm>
            <a:off x="457200" y="1524000"/>
            <a:ext cx="11164680" cy="1066800"/>
          </a:xfrm>
          <a:prstGeom prst="rect">
            <a:avLst/>
          </a:prstGeom>
          <a:noFill/>
          <a:ln w="9525">
            <a:noFill/>
            <a:round/>
            <a:headEnd/>
            <a:tailEnd/>
          </a:ln>
          <a:effectLst/>
        </p:spPr>
        <p:txBody>
          <a:bodyPr lIns="81638" tIns="53260" rIns="81638" bIns="40819"/>
          <a:lstStyle/>
          <a:p>
            <a:pPr marL="414726" lvl="1">
              <a:lnSpc>
                <a:spcPct val="150000"/>
              </a:lnSpc>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sz="2000" b="1" dirty="0" smtClean="0"/>
              <a:t>We all want to share or to find information on how we can go from one place to another, or search for hidden "</a:t>
            </a:r>
            <a:r>
              <a:rPr lang="en-US" sz="2000" b="1" i="1" dirty="0" smtClean="0"/>
              <a:t>treasure</a:t>
            </a:r>
            <a:r>
              <a:rPr lang="en-US" sz="2000" b="1" dirty="0" smtClean="0"/>
              <a:t>" ...</a:t>
            </a:r>
            <a:endParaRPr lang="en-US" altLang="en-US" sz="1633" b="1" dirty="0">
              <a:solidFill>
                <a:srgbClr val="000000"/>
              </a:solidFill>
            </a:endParaRPr>
          </a:p>
          <a:p>
            <a:pPr lvl="1">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ro-RO" altLang="en-US" sz="1633" b="1" dirty="0">
              <a:solidFill>
                <a:srgbClr val="000000"/>
              </a:solidFill>
            </a:endParaRPr>
          </a:p>
          <a:p>
            <a:pPr lvl="1">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b="1" dirty="0">
              <a:solidFill>
                <a:srgbClr val="000000"/>
              </a:solidFill>
            </a:endParaRP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dirty="0">
              <a:solidFill>
                <a:srgbClr val="000000"/>
              </a:solidFill>
            </a:endParaRPr>
          </a:p>
        </p:txBody>
      </p:sp>
      <p:sp>
        <p:nvSpPr>
          <p:cNvPr id="9" name="Text Box 4"/>
          <p:cNvSpPr txBox="1">
            <a:spLocks noChangeArrowheads="1"/>
          </p:cNvSpPr>
          <p:nvPr/>
        </p:nvSpPr>
        <p:spPr bwMode="auto">
          <a:xfrm>
            <a:off x="533400" y="4953000"/>
            <a:ext cx="11164680" cy="1600200"/>
          </a:xfrm>
          <a:prstGeom prst="rect">
            <a:avLst/>
          </a:prstGeom>
          <a:noFill/>
          <a:ln w="9525">
            <a:noFill/>
            <a:round/>
            <a:headEnd/>
            <a:tailEnd/>
          </a:ln>
          <a:effectLst/>
        </p:spPr>
        <p:txBody>
          <a:bodyPr lIns="81638" tIns="53260" rIns="81638" bIns="40819"/>
          <a:lstStyle/>
          <a:p>
            <a:pPr marL="414726" lvl="1">
              <a:lnSpc>
                <a:spcPct val="150000"/>
              </a:lnSpc>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sz="2000" b="1" dirty="0" smtClean="0"/>
              <a:t>WE NEED MAPS - "graphic" representations of places that surround us </a:t>
            </a:r>
          </a:p>
          <a:p>
            <a:pPr marL="414726" lvl="1">
              <a:lnSpc>
                <a:spcPct val="150000"/>
              </a:lnSpc>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b="1" i="1" dirty="0" smtClean="0">
                <a:solidFill>
                  <a:srgbClr val="0070C0"/>
                </a:solidFill>
              </a:rPr>
              <a:t>Map: </a:t>
            </a:r>
            <a:r>
              <a:rPr lang="en-US" sz="1400" b="1" i="1" dirty="0" smtClean="0">
                <a:solidFill>
                  <a:srgbClr val="0070C0"/>
                </a:solidFill>
              </a:rPr>
              <a:t>2D graphical representation of the surface of the earth (of the area of interest), reduced according to a certain proportional scale and drawn on the basis of a cartographic projection</a:t>
            </a:r>
            <a:endParaRPr lang="en-US" altLang="en-US" sz="1400" b="1" dirty="0" smtClean="0">
              <a:solidFill>
                <a:srgbClr val="000000"/>
              </a:solidFill>
            </a:endParaRPr>
          </a:p>
          <a:p>
            <a:pPr lvl="1">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ro-RO" altLang="en-US" sz="1633" b="1" dirty="0">
              <a:solidFill>
                <a:srgbClr val="000000"/>
              </a:solidFill>
            </a:endParaRPr>
          </a:p>
          <a:p>
            <a:pPr lvl="1">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b="1" dirty="0">
              <a:solidFill>
                <a:srgbClr val="000000"/>
              </a:solidFill>
            </a:endParaRP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dirty="0">
              <a:solidFill>
                <a:srgbClr val="0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Mircea\Desktop\ue.png"/>
          <p:cNvPicPr>
            <a:picLocks noChangeAspect="1" noChangeArrowheads="1"/>
          </p:cNvPicPr>
          <p:nvPr/>
        </p:nvPicPr>
        <p:blipFill>
          <a:blip r:embed="rId2"/>
          <a:srcRect/>
          <a:stretch>
            <a:fillRect/>
          </a:stretch>
        </p:blipFill>
        <p:spPr bwMode="auto">
          <a:xfrm>
            <a:off x="152400" y="838200"/>
            <a:ext cx="1447800" cy="963445"/>
          </a:xfrm>
          <a:prstGeom prst="rect">
            <a:avLst/>
          </a:prstGeom>
          <a:noFill/>
        </p:spPr>
      </p:pic>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11" name="Rounded Rectangle 10"/>
          <p:cNvSpPr/>
          <p:nvPr/>
        </p:nvSpPr>
        <p:spPr>
          <a:xfrm>
            <a:off x="5029200" y="952080"/>
            <a:ext cx="67818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PROBLEM </a:t>
            </a:r>
            <a:r>
              <a:rPr lang="en-US" altLang="en-US" sz="2540" b="1" dirty="0" smtClean="0">
                <a:solidFill>
                  <a:srgbClr val="0070C0"/>
                </a:solidFill>
              </a:rPr>
              <a:t>Digital Mapping - Databases</a:t>
            </a:r>
            <a:endParaRPr lang="ro-RO" altLang="en-US" sz="2540" b="1" dirty="0">
              <a:solidFill>
                <a:srgbClr val="0070C0"/>
              </a:solidFill>
            </a:endParaRPr>
          </a:p>
          <a:p>
            <a:pPr>
              <a:defRPr/>
            </a:pPr>
            <a:endParaRPr lang="en-US" sz="2993" dirty="0">
              <a:solidFill>
                <a:srgbClr val="C00000"/>
              </a:solidFill>
            </a:endParaRPr>
          </a:p>
        </p:txBody>
      </p:sp>
      <p:sp>
        <p:nvSpPr>
          <p:cNvPr id="13" name="Rectangle 12"/>
          <p:cNvSpPr/>
          <p:nvPr/>
        </p:nvSpPr>
        <p:spPr>
          <a:xfrm>
            <a:off x="5562600" y="4572000"/>
            <a:ext cx="6248400" cy="1477328"/>
          </a:xfrm>
          <a:prstGeom prst="rect">
            <a:avLst/>
          </a:prstGeom>
        </p:spPr>
        <p:txBody>
          <a:bodyPr wrap="square">
            <a:spAutoFit/>
          </a:bodyPr>
          <a:lstStyle/>
          <a:p>
            <a:pPr algn="just"/>
            <a:r>
              <a:rPr lang="en-US" dirty="0" smtClean="0">
                <a:solidFill>
                  <a:srgbClr val="7030A0"/>
                </a:solidFill>
              </a:rPr>
              <a:t>The </a:t>
            </a:r>
            <a:r>
              <a:rPr lang="en-US" b="1" i="1" dirty="0" smtClean="0">
                <a:solidFill>
                  <a:srgbClr val="FF0000"/>
                </a:solidFill>
              </a:rPr>
              <a:t>European Land Information Service </a:t>
            </a:r>
            <a:r>
              <a:rPr lang="en-US" dirty="0" smtClean="0">
                <a:solidFill>
                  <a:srgbClr val="7030A0"/>
                </a:solidFill>
              </a:rPr>
              <a:t>(</a:t>
            </a:r>
            <a:r>
              <a:rPr lang="en-US" dirty="0" smtClean="0">
                <a:solidFill>
                  <a:srgbClr val="FF0000"/>
                </a:solidFill>
              </a:rPr>
              <a:t>EULIS</a:t>
            </a:r>
            <a:r>
              <a:rPr lang="en-US" dirty="0" smtClean="0">
                <a:solidFill>
                  <a:srgbClr val="7030A0"/>
                </a:solidFill>
              </a:rPr>
              <a:t>) is a European Economic Interest Group (EEIG) governed by members, each responsible for land and property information in its own country or region. </a:t>
            </a:r>
            <a:r>
              <a:rPr lang="en-US" i="1" dirty="0" smtClean="0">
                <a:solidFill>
                  <a:srgbClr val="7030A0"/>
                </a:solidFill>
              </a:rPr>
              <a:t>It owns a service that provides easy access to land and property information</a:t>
            </a:r>
            <a:r>
              <a:rPr lang="en-US" dirty="0" smtClean="0">
                <a:solidFill>
                  <a:srgbClr val="7030A0"/>
                </a:solidFill>
              </a:rPr>
              <a:t>.</a:t>
            </a:r>
            <a:endParaRPr lang="en-US" dirty="0">
              <a:solidFill>
                <a:srgbClr val="7030A0"/>
              </a:solidFill>
            </a:endParaRPr>
          </a:p>
        </p:txBody>
      </p:sp>
      <p:sp>
        <p:nvSpPr>
          <p:cNvPr id="14" name="Rectangle 13"/>
          <p:cNvSpPr/>
          <p:nvPr/>
        </p:nvSpPr>
        <p:spPr>
          <a:xfrm>
            <a:off x="7848600" y="6029980"/>
            <a:ext cx="3962400" cy="338554"/>
          </a:xfrm>
          <a:prstGeom prst="rect">
            <a:avLst/>
          </a:prstGeom>
        </p:spPr>
        <p:txBody>
          <a:bodyPr wrap="square">
            <a:spAutoFit/>
          </a:bodyPr>
          <a:lstStyle/>
          <a:p>
            <a:r>
              <a:rPr lang="en-US" sz="1600" b="1" dirty="0" smtClean="0">
                <a:solidFill>
                  <a:srgbClr val="C00000"/>
                </a:solidFill>
                <a:sym typeface="Symbol"/>
              </a:rPr>
              <a:t>[7d] http://eulis.eu/about-us/</a:t>
            </a:r>
            <a:endParaRPr lang="en-US" sz="1200" dirty="0" smtClean="0"/>
          </a:p>
        </p:txBody>
      </p:sp>
      <p:pic>
        <p:nvPicPr>
          <p:cNvPr id="1026" name="Picture 2" descr="C:\Users\Mircea\Desktop\1.jpg"/>
          <p:cNvPicPr>
            <a:picLocks noChangeAspect="1" noChangeArrowheads="1"/>
          </p:cNvPicPr>
          <p:nvPr/>
        </p:nvPicPr>
        <p:blipFill>
          <a:blip r:embed="rId6" cstate="print"/>
          <a:srcRect/>
          <a:stretch>
            <a:fillRect/>
          </a:stretch>
        </p:blipFill>
        <p:spPr bwMode="auto">
          <a:xfrm>
            <a:off x="7543800" y="1905000"/>
            <a:ext cx="3992563" cy="2497372"/>
          </a:xfrm>
          <a:prstGeom prst="rect">
            <a:avLst/>
          </a:prstGeom>
          <a:noFill/>
          <a:ln>
            <a:solidFill>
              <a:srgbClr val="C00000"/>
            </a:solidFill>
          </a:ln>
        </p:spPr>
      </p:pic>
      <p:sp>
        <p:nvSpPr>
          <p:cNvPr id="15" name="Rectangle 14"/>
          <p:cNvSpPr/>
          <p:nvPr/>
        </p:nvSpPr>
        <p:spPr>
          <a:xfrm>
            <a:off x="381000" y="1828800"/>
            <a:ext cx="6934200" cy="1200329"/>
          </a:xfrm>
          <a:prstGeom prst="rect">
            <a:avLst/>
          </a:prstGeom>
        </p:spPr>
        <p:txBody>
          <a:bodyPr wrap="square">
            <a:spAutoFit/>
          </a:bodyPr>
          <a:lstStyle/>
          <a:p>
            <a:pPr algn="just"/>
            <a:r>
              <a:rPr lang="en-US" i="1" dirty="0" smtClean="0">
                <a:solidFill>
                  <a:srgbClr val="7030A0"/>
                </a:solidFill>
              </a:rPr>
              <a:t>Our </a:t>
            </a:r>
            <a:r>
              <a:rPr lang="en-US" b="1" i="1" dirty="0" smtClean="0">
                <a:solidFill>
                  <a:srgbClr val="7030A0"/>
                </a:solidFill>
              </a:rPr>
              <a:t>purpose </a:t>
            </a:r>
            <a:r>
              <a:rPr lang="en-US" i="1" dirty="0" smtClean="0">
                <a:solidFill>
                  <a:srgbClr val="7030A0"/>
                </a:solidFill>
              </a:rPr>
              <a:t>is: ‘to further the development of the European Spatial Data Infrastructure through collaboration in the area of geographic information, and the representation of the </a:t>
            </a:r>
            <a:r>
              <a:rPr lang="en-US" b="1" i="1" dirty="0" err="1" smtClean="0">
                <a:solidFill>
                  <a:srgbClr val="FF0000"/>
                </a:solidFill>
              </a:rPr>
              <a:t>EuroGeographics</a:t>
            </a:r>
            <a:r>
              <a:rPr lang="en-US" i="1" dirty="0" smtClean="0">
                <a:solidFill>
                  <a:srgbClr val="7030A0"/>
                </a:solidFill>
              </a:rPr>
              <a:t>’ membership and its capabilities.’</a:t>
            </a:r>
            <a:endParaRPr lang="en-US" i="1" dirty="0">
              <a:solidFill>
                <a:srgbClr val="7030A0"/>
              </a:solidFill>
            </a:endParaRPr>
          </a:p>
        </p:txBody>
      </p:sp>
      <p:sp>
        <p:nvSpPr>
          <p:cNvPr id="16" name="Rectangle 15"/>
          <p:cNvSpPr/>
          <p:nvPr/>
        </p:nvSpPr>
        <p:spPr>
          <a:xfrm>
            <a:off x="304800" y="6019800"/>
            <a:ext cx="3962400" cy="338554"/>
          </a:xfrm>
          <a:prstGeom prst="rect">
            <a:avLst/>
          </a:prstGeom>
        </p:spPr>
        <p:txBody>
          <a:bodyPr wrap="square">
            <a:spAutoFit/>
          </a:bodyPr>
          <a:lstStyle/>
          <a:p>
            <a:r>
              <a:rPr lang="en-US" sz="1600" b="1" dirty="0" smtClean="0">
                <a:solidFill>
                  <a:srgbClr val="C00000"/>
                </a:solidFill>
                <a:sym typeface="Symbol"/>
              </a:rPr>
              <a:t>[7c] http://www.eurogeographics.org/</a:t>
            </a:r>
            <a:endParaRPr lang="en-US" sz="1200" dirty="0" smtClean="0"/>
          </a:p>
        </p:txBody>
      </p:sp>
      <p:pic>
        <p:nvPicPr>
          <p:cNvPr id="1027" name="Picture 3" descr="C:\Users\Mircea\Desktop\1.jpg"/>
          <p:cNvPicPr>
            <a:picLocks noChangeAspect="1" noChangeArrowheads="1"/>
          </p:cNvPicPr>
          <p:nvPr/>
        </p:nvPicPr>
        <p:blipFill>
          <a:blip r:embed="rId7"/>
          <a:srcRect/>
          <a:stretch>
            <a:fillRect/>
          </a:stretch>
        </p:blipFill>
        <p:spPr bwMode="auto">
          <a:xfrm>
            <a:off x="381000" y="3151253"/>
            <a:ext cx="4392613" cy="2792347"/>
          </a:xfrm>
          <a:prstGeom prst="rect">
            <a:avLst/>
          </a:prstGeom>
          <a:noFill/>
          <a:ln>
            <a:solidFill>
              <a:srgbClr val="C00000"/>
            </a:solidFill>
          </a:ln>
        </p:spPr>
      </p:pic>
      <p:sp>
        <p:nvSpPr>
          <p:cNvPr id="17" name="TextBox 16"/>
          <p:cNvSpPr txBox="1"/>
          <p:nvPr/>
        </p:nvSpPr>
        <p:spPr>
          <a:xfrm>
            <a:off x="6858000" y="3962400"/>
            <a:ext cx="609600" cy="369332"/>
          </a:xfrm>
          <a:prstGeom prst="rect">
            <a:avLst/>
          </a:prstGeom>
          <a:noFill/>
        </p:spPr>
        <p:txBody>
          <a:bodyPr wrap="square" rtlCol="0">
            <a:spAutoFit/>
          </a:bodyPr>
          <a:lstStyle/>
          <a:p>
            <a:r>
              <a:rPr lang="en-US" b="1" dirty="0" smtClean="0">
                <a:solidFill>
                  <a:srgbClr val="FF0000"/>
                </a:solidFill>
              </a:rPr>
              <a:t>[7d]</a:t>
            </a:r>
            <a:endParaRPr lang="en-US" b="1" dirty="0">
              <a:solidFill>
                <a:srgbClr val="FF0000"/>
              </a:solidFill>
            </a:endParaRPr>
          </a:p>
        </p:txBody>
      </p:sp>
      <p:sp>
        <p:nvSpPr>
          <p:cNvPr id="18" name="TextBox 17"/>
          <p:cNvSpPr txBox="1"/>
          <p:nvPr/>
        </p:nvSpPr>
        <p:spPr>
          <a:xfrm>
            <a:off x="4800600" y="3124200"/>
            <a:ext cx="609600" cy="369332"/>
          </a:xfrm>
          <a:prstGeom prst="rect">
            <a:avLst/>
          </a:prstGeom>
          <a:noFill/>
        </p:spPr>
        <p:txBody>
          <a:bodyPr wrap="square" rtlCol="0">
            <a:spAutoFit/>
          </a:bodyPr>
          <a:lstStyle/>
          <a:p>
            <a:r>
              <a:rPr lang="en-US" b="1" dirty="0" smtClean="0">
                <a:solidFill>
                  <a:srgbClr val="FF0000"/>
                </a:solidFill>
              </a:rPr>
              <a:t>[7c]</a:t>
            </a:r>
            <a:endParaRPr lang="en-US" b="1" dirty="0">
              <a:solidFill>
                <a:srgbClr val="FF0000"/>
              </a:solidFill>
            </a:endParaRPr>
          </a:p>
        </p:txBody>
      </p:sp>
      <p:sp>
        <p:nvSpPr>
          <p:cNvPr id="19" name="TextBox 18"/>
          <p:cNvSpPr txBox="1"/>
          <p:nvPr/>
        </p:nvSpPr>
        <p:spPr>
          <a:xfrm>
            <a:off x="609600" y="1066800"/>
            <a:ext cx="685800" cy="461665"/>
          </a:xfrm>
          <a:prstGeom prst="rect">
            <a:avLst/>
          </a:prstGeom>
          <a:noFill/>
        </p:spPr>
        <p:txBody>
          <a:bodyPr wrap="square" rtlCol="0">
            <a:spAutoFit/>
          </a:bodyPr>
          <a:lstStyle/>
          <a:p>
            <a:r>
              <a:rPr lang="en-US" sz="2400" b="1" dirty="0" smtClean="0">
                <a:solidFill>
                  <a:srgbClr val="FF0000"/>
                </a:solidFill>
              </a:rPr>
              <a:t>EU</a:t>
            </a:r>
            <a:endParaRPr lang="en-US" sz="2400" b="1" dirty="0">
              <a:solidFill>
                <a:srgbClr val="FF0000"/>
              </a:solidFill>
            </a:endParaRPr>
          </a:p>
        </p:txBody>
      </p:sp>
      <p:sp>
        <p:nvSpPr>
          <p:cNvPr id="6146" name="AutoShape 2" descr="Image result for E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pic>
        <p:nvPicPr>
          <p:cNvPr id="78849" name="Picture 1"/>
          <p:cNvPicPr>
            <a:picLocks noChangeAspect="1" noChangeArrowheads="1"/>
          </p:cNvPicPr>
          <p:nvPr/>
        </p:nvPicPr>
        <p:blipFill>
          <a:blip r:embed="rId5"/>
          <a:srcRect/>
          <a:stretch>
            <a:fillRect/>
          </a:stretch>
        </p:blipFill>
        <p:spPr bwMode="auto">
          <a:xfrm>
            <a:off x="381001" y="914400"/>
            <a:ext cx="5943600" cy="3149644"/>
          </a:xfrm>
          <a:prstGeom prst="rect">
            <a:avLst/>
          </a:prstGeom>
          <a:noFill/>
          <a:ln w="9525">
            <a:noFill/>
            <a:miter lim="800000"/>
            <a:headEnd/>
            <a:tailEnd/>
          </a:ln>
          <a:effectLst/>
        </p:spPr>
      </p:pic>
      <p:pic>
        <p:nvPicPr>
          <p:cNvPr id="78850" name="Picture 2"/>
          <p:cNvPicPr>
            <a:picLocks noChangeAspect="1" noChangeArrowheads="1"/>
          </p:cNvPicPr>
          <p:nvPr/>
        </p:nvPicPr>
        <p:blipFill>
          <a:blip r:embed="rId6"/>
          <a:srcRect/>
          <a:stretch>
            <a:fillRect/>
          </a:stretch>
        </p:blipFill>
        <p:spPr bwMode="auto">
          <a:xfrm>
            <a:off x="5105400" y="1600200"/>
            <a:ext cx="6729413" cy="3128878"/>
          </a:xfrm>
          <a:prstGeom prst="rect">
            <a:avLst/>
          </a:prstGeom>
          <a:noFill/>
          <a:ln w="9525">
            <a:noFill/>
            <a:miter lim="800000"/>
            <a:headEnd/>
            <a:tailEnd/>
          </a:ln>
          <a:effectLst/>
        </p:spPr>
      </p:pic>
      <p:sp>
        <p:nvSpPr>
          <p:cNvPr id="10" name="Rectangle 9"/>
          <p:cNvSpPr/>
          <p:nvPr/>
        </p:nvSpPr>
        <p:spPr>
          <a:xfrm>
            <a:off x="304800" y="4886980"/>
            <a:ext cx="11506200" cy="523220"/>
          </a:xfrm>
          <a:prstGeom prst="rect">
            <a:avLst/>
          </a:prstGeom>
        </p:spPr>
        <p:txBody>
          <a:bodyPr wrap="square">
            <a:spAutoFit/>
          </a:bodyPr>
          <a:lstStyle/>
          <a:p>
            <a:r>
              <a:rPr lang="en-US" sz="1600" b="1" dirty="0" smtClean="0">
                <a:solidFill>
                  <a:srgbClr val="0070C0"/>
                </a:solidFill>
                <a:sym typeface="Symbol"/>
              </a:rPr>
              <a:t>[8] </a:t>
            </a:r>
            <a:r>
              <a:rPr lang="ro-RO" sz="1200" u="sng" dirty="0" smtClean="0">
                <a:hlinkClick r:id="rId7"/>
              </a:rPr>
              <a:t>http://www.cimec.ro/</a:t>
            </a:r>
            <a:r>
              <a:rPr lang="en-US" sz="1200" u="sng" dirty="0" smtClean="0"/>
              <a:t> ; </a:t>
            </a:r>
            <a:r>
              <a:rPr lang="ro-RO" sz="1200" u="sng" dirty="0" smtClean="0">
                <a:hlinkClick r:id="rId8"/>
              </a:rPr>
              <a:t>http://patrimoniu.gov.ro/ro/</a:t>
            </a:r>
            <a:endParaRPr lang="en-US" sz="1200" u="sng" dirty="0" smtClean="0"/>
          </a:p>
          <a:p>
            <a:endParaRPr lang="en-US" sz="1200" dirty="0" smtClean="0"/>
          </a:p>
        </p:txBody>
      </p:sp>
      <p:sp>
        <p:nvSpPr>
          <p:cNvPr id="11" name="TextBox 10"/>
          <p:cNvSpPr txBox="1"/>
          <p:nvPr/>
        </p:nvSpPr>
        <p:spPr>
          <a:xfrm>
            <a:off x="304800" y="1295400"/>
            <a:ext cx="762000" cy="369332"/>
          </a:xfrm>
          <a:prstGeom prst="rect">
            <a:avLst/>
          </a:prstGeom>
          <a:noFill/>
        </p:spPr>
        <p:txBody>
          <a:bodyPr wrap="square" rtlCol="0">
            <a:spAutoFit/>
          </a:bodyPr>
          <a:lstStyle/>
          <a:p>
            <a:r>
              <a:rPr lang="en-US" b="1" dirty="0" smtClean="0">
                <a:solidFill>
                  <a:srgbClr val="FF0000"/>
                </a:solidFill>
              </a:rPr>
              <a:t>[8a]</a:t>
            </a:r>
            <a:endParaRPr lang="en-US" b="1" dirty="0">
              <a:solidFill>
                <a:srgbClr val="FF0000"/>
              </a:solidFill>
            </a:endParaRPr>
          </a:p>
        </p:txBody>
      </p:sp>
      <p:sp>
        <p:nvSpPr>
          <p:cNvPr id="12" name="TextBox 11"/>
          <p:cNvSpPr txBox="1"/>
          <p:nvPr/>
        </p:nvSpPr>
        <p:spPr>
          <a:xfrm>
            <a:off x="10972800" y="4800600"/>
            <a:ext cx="685800" cy="369332"/>
          </a:xfrm>
          <a:prstGeom prst="rect">
            <a:avLst/>
          </a:prstGeom>
          <a:noFill/>
        </p:spPr>
        <p:txBody>
          <a:bodyPr wrap="square" rtlCol="0">
            <a:spAutoFit/>
          </a:bodyPr>
          <a:lstStyle/>
          <a:p>
            <a:r>
              <a:rPr lang="en-US" b="1" dirty="0" smtClean="0">
                <a:solidFill>
                  <a:srgbClr val="FF0000"/>
                </a:solidFill>
              </a:rPr>
              <a:t>[8b]</a:t>
            </a:r>
            <a:endParaRPr lang="en-US" b="1" dirty="0">
              <a:solidFill>
                <a:srgbClr val="FF0000"/>
              </a:solidFill>
            </a:endParaRPr>
          </a:p>
        </p:txBody>
      </p:sp>
      <p:grpSp>
        <p:nvGrpSpPr>
          <p:cNvPr id="2" name="Group 12"/>
          <p:cNvGrpSpPr/>
          <p:nvPr/>
        </p:nvGrpSpPr>
        <p:grpSpPr>
          <a:xfrm>
            <a:off x="304800" y="4086225"/>
            <a:ext cx="1073514" cy="714375"/>
            <a:chOff x="1676400" y="914400"/>
            <a:chExt cx="1073514" cy="714375"/>
          </a:xfrm>
        </p:grpSpPr>
        <p:pic>
          <p:nvPicPr>
            <p:cNvPr id="14" name="Picture 1" descr="C:\Users\Mircea\Desktop\download.png"/>
            <p:cNvPicPr>
              <a:picLocks noChangeAspect="1" noChangeArrowheads="1"/>
            </p:cNvPicPr>
            <p:nvPr/>
          </p:nvPicPr>
          <p:blipFill>
            <a:blip r:embed="rId9"/>
            <a:srcRect/>
            <a:stretch>
              <a:fillRect/>
            </a:stretch>
          </p:blipFill>
          <p:spPr bwMode="auto">
            <a:xfrm>
              <a:off x="1676400" y="914400"/>
              <a:ext cx="1073514" cy="714375"/>
            </a:xfrm>
            <a:prstGeom prst="rect">
              <a:avLst/>
            </a:prstGeom>
            <a:noFill/>
          </p:spPr>
        </p:pic>
        <p:sp>
          <p:nvSpPr>
            <p:cNvPr id="15" name="TextBox 14"/>
            <p:cNvSpPr txBox="1"/>
            <p:nvPr/>
          </p:nvSpPr>
          <p:spPr>
            <a:xfrm>
              <a:off x="1905000" y="990600"/>
              <a:ext cx="685800" cy="461665"/>
            </a:xfrm>
            <a:prstGeom prst="rect">
              <a:avLst/>
            </a:prstGeom>
            <a:noFill/>
          </p:spPr>
          <p:txBody>
            <a:bodyPr wrap="square" rtlCol="0">
              <a:spAutoFit/>
            </a:bodyPr>
            <a:lstStyle/>
            <a:p>
              <a:r>
                <a:rPr lang="en-US" sz="2400" b="1" dirty="0" smtClean="0">
                  <a:solidFill>
                    <a:srgbClr val="FF0000"/>
                  </a:solidFill>
                </a:rPr>
                <a:t>RO</a:t>
              </a:r>
              <a:endParaRPr lang="en-US" sz="2400" b="1" dirty="0">
                <a:solidFill>
                  <a:srgbClr val="FF0000"/>
                </a:solidFill>
              </a:endParaRPr>
            </a:p>
          </p:txBody>
        </p:sp>
      </p:grpSp>
      <p:sp>
        <p:nvSpPr>
          <p:cNvPr id="16" name="Rectangle 15"/>
          <p:cNvSpPr/>
          <p:nvPr/>
        </p:nvSpPr>
        <p:spPr>
          <a:xfrm>
            <a:off x="457200" y="5257800"/>
            <a:ext cx="11125200" cy="1323439"/>
          </a:xfrm>
          <a:prstGeom prst="rect">
            <a:avLst/>
          </a:prstGeom>
        </p:spPr>
        <p:txBody>
          <a:bodyPr wrap="square">
            <a:spAutoFit/>
          </a:bodyPr>
          <a:lstStyle/>
          <a:p>
            <a:pPr algn="just"/>
            <a:r>
              <a:rPr lang="en-US" sz="1600" dirty="0" smtClean="0"/>
              <a:t>Access to </a:t>
            </a:r>
            <a:r>
              <a:rPr lang="en-US" sz="1600" b="1" i="1" dirty="0" smtClean="0">
                <a:solidFill>
                  <a:srgbClr val="FF0000"/>
                </a:solidFill>
              </a:rPr>
              <a:t>integrated geographical databases </a:t>
            </a:r>
            <a:r>
              <a:rPr lang="en-US" sz="1600" dirty="0" smtClean="0"/>
              <a:t>is one of the most important features that the new information technologies make available to users. One is the </a:t>
            </a:r>
            <a:r>
              <a:rPr lang="vi-VN" sz="1600" dirty="0" smtClean="0"/>
              <a:t>"</a:t>
            </a:r>
            <a:r>
              <a:rPr lang="vi-VN" sz="1600" b="1" dirty="0" smtClean="0"/>
              <a:t>e</a:t>
            </a:r>
            <a:r>
              <a:rPr lang="vi-VN" sz="1600" b="1" dirty="0" smtClean="0">
                <a:solidFill>
                  <a:srgbClr val="C00000"/>
                </a:solidFill>
              </a:rPr>
              <a:t>-Patrimoniu</a:t>
            </a:r>
            <a:r>
              <a:rPr lang="vi-VN" sz="1600" dirty="0" smtClean="0"/>
              <a:t>“</a:t>
            </a:r>
            <a:r>
              <a:rPr lang="en-US" sz="1600" dirty="0" smtClean="0"/>
              <a:t> ("</a:t>
            </a:r>
            <a:r>
              <a:rPr lang="en-US" sz="1600" b="1" dirty="0" smtClean="0"/>
              <a:t>e-Heritage</a:t>
            </a:r>
            <a:r>
              <a:rPr lang="en-US" sz="1600" dirty="0" smtClean="0"/>
              <a:t>“), a portal of "</a:t>
            </a:r>
            <a:r>
              <a:rPr lang="en-US" sz="1600" b="1" dirty="0" smtClean="0"/>
              <a:t>National Heritage Institute" [8]. </a:t>
            </a:r>
            <a:r>
              <a:rPr lang="en-US" sz="1600" dirty="0" smtClean="0"/>
              <a:t>Here we find the "</a:t>
            </a:r>
            <a:r>
              <a:rPr lang="en-US" sz="1600" b="1" i="1" dirty="0" smtClean="0">
                <a:solidFill>
                  <a:srgbClr val="C00000"/>
                </a:solidFill>
              </a:rPr>
              <a:t>National Cultural Heritage Inventory of Romania</a:t>
            </a:r>
            <a:r>
              <a:rPr lang="en-US" sz="1600" dirty="0" smtClean="0"/>
              <a:t>", the largest catalog of illustrated Romanian cultural heritage available online, with sections of </a:t>
            </a:r>
            <a:r>
              <a:rPr lang="en-US" sz="1600" b="1" i="1" dirty="0" smtClean="0">
                <a:solidFill>
                  <a:srgbClr val="C00000"/>
                </a:solidFill>
              </a:rPr>
              <a:t>archeology; art-architecture; written heritage; mobile assets; ethnography; history; music; numismatics and theater</a:t>
            </a:r>
            <a:r>
              <a:rPr lang="en-US" sz="1600" dirty="0" smtClean="0"/>
              <a:t>.</a:t>
            </a:r>
            <a:r>
              <a:rPr lang="vi-VN" sz="1600" dirty="0" smtClean="0"/>
              <a:t>	</a:t>
            </a:r>
            <a:endParaRPr lang="en-US" sz="1600" dirty="0" smtClean="0"/>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Mircea\Desktop\Untitled.jpg"/>
          <p:cNvPicPr>
            <a:picLocks noChangeAspect="1" noChangeArrowheads="1"/>
          </p:cNvPicPr>
          <p:nvPr/>
        </p:nvPicPr>
        <p:blipFill>
          <a:blip r:embed="rId2"/>
          <a:srcRect/>
          <a:stretch>
            <a:fillRect/>
          </a:stretch>
        </p:blipFill>
        <p:spPr bwMode="auto">
          <a:xfrm>
            <a:off x="5562600" y="1828800"/>
            <a:ext cx="6252191" cy="3858824"/>
          </a:xfrm>
          <a:prstGeom prst="rect">
            <a:avLst/>
          </a:prstGeom>
          <a:noFill/>
        </p:spPr>
      </p:pic>
      <p:pic>
        <p:nvPicPr>
          <p:cNvPr id="4097" name="Picture 1" descr="C:\Users\Mircea\Desktop\pl.png"/>
          <p:cNvPicPr>
            <a:picLocks noChangeAspect="1" noChangeArrowheads="1"/>
          </p:cNvPicPr>
          <p:nvPr/>
        </p:nvPicPr>
        <p:blipFill>
          <a:blip r:embed="rId3"/>
          <a:srcRect/>
          <a:stretch>
            <a:fillRect/>
          </a:stretch>
        </p:blipFill>
        <p:spPr bwMode="auto">
          <a:xfrm>
            <a:off x="1066800" y="909553"/>
            <a:ext cx="1219200" cy="766847"/>
          </a:xfrm>
          <a:prstGeom prst="rect">
            <a:avLst/>
          </a:prstGeom>
          <a:noFill/>
          <a:ln>
            <a:solidFill>
              <a:srgbClr val="FF0000"/>
            </a:solidFill>
          </a:ln>
        </p:spPr>
      </p:pic>
      <p:pic>
        <p:nvPicPr>
          <p:cNvPr id="97" name="Obraz 9"/>
          <p:cNvPicPr/>
          <p:nvPr/>
        </p:nvPicPr>
        <p:blipFill>
          <a:blip r:embed="rId4"/>
          <a:stretch/>
        </p:blipFill>
        <p:spPr>
          <a:xfrm>
            <a:off x="5506200" y="56520"/>
            <a:ext cx="1266480" cy="694800"/>
          </a:xfrm>
          <a:prstGeom prst="rect">
            <a:avLst/>
          </a:prstGeom>
          <a:ln>
            <a:noFill/>
          </a:ln>
        </p:spPr>
      </p:pic>
      <p:pic>
        <p:nvPicPr>
          <p:cNvPr id="98" name="Obraz 8"/>
          <p:cNvPicPr/>
          <p:nvPr/>
        </p:nvPicPr>
        <p:blipFill>
          <a:blip r:embed="rId5"/>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6"/>
          <a:stretch/>
        </p:blipFill>
        <p:spPr>
          <a:xfrm>
            <a:off x="512640" y="263520"/>
            <a:ext cx="2057400" cy="457200"/>
          </a:xfrm>
          <a:prstGeom prst="rect">
            <a:avLst/>
          </a:prstGeom>
          <a:ln>
            <a:noFill/>
          </a:ln>
        </p:spPr>
      </p:pic>
      <p:sp>
        <p:nvSpPr>
          <p:cNvPr id="15" name="Rounded Rectangle 14"/>
          <p:cNvSpPr/>
          <p:nvPr/>
        </p:nvSpPr>
        <p:spPr>
          <a:xfrm>
            <a:off x="5029200" y="952080"/>
            <a:ext cx="67818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PROBLEM </a:t>
            </a:r>
            <a:r>
              <a:rPr lang="en-US" altLang="en-US" sz="2540" b="1" dirty="0" smtClean="0">
                <a:solidFill>
                  <a:srgbClr val="0070C0"/>
                </a:solidFill>
              </a:rPr>
              <a:t>Digital Mapping - Databases</a:t>
            </a:r>
            <a:endParaRPr lang="ro-RO" altLang="en-US" sz="2540" b="1" dirty="0">
              <a:solidFill>
                <a:srgbClr val="0070C0"/>
              </a:solidFill>
            </a:endParaRPr>
          </a:p>
          <a:p>
            <a:pPr>
              <a:defRPr/>
            </a:pPr>
            <a:endParaRPr lang="en-US" sz="2993" dirty="0">
              <a:solidFill>
                <a:srgbClr val="C00000"/>
              </a:solidFill>
            </a:endParaRPr>
          </a:p>
        </p:txBody>
      </p:sp>
      <p:sp>
        <p:nvSpPr>
          <p:cNvPr id="21" name="Rectangle 20"/>
          <p:cNvSpPr/>
          <p:nvPr/>
        </p:nvSpPr>
        <p:spPr>
          <a:xfrm>
            <a:off x="7772400" y="1752600"/>
            <a:ext cx="3810000" cy="338554"/>
          </a:xfrm>
          <a:prstGeom prst="rect">
            <a:avLst/>
          </a:prstGeom>
        </p:spPr>
        <p:txBody>
          <a:bodyPr wrap="square">
            <a:spAutoFit/>
          </a:bodyPr>
          <a:lstStyle/>
          <a:p>
            <a:r>
              <a:rPr lang="en-US" sz="1600" b="1" dirty="0" smtClean="0">
                <a:solidFill>
                  <a:srgbClr val="C00000"/>
                </a:solidFill>
                <a:sym typeface="Symbol"/>
              </a:rPr>
              <a:t>http://www.jpi-culturalheritage.eu/</a:t>
            </a:r>
            <a:endParaRPr lang="en-US" sz="1600" u="sng" dirty="0" smtClean="0">
              <a:solidFill>
                <a:srgbClr val="C00000"/>
              </a:solidFill>
            </a:endParaRPr>
          </a:p>
        </p:txBody>
      </p:sp>
      <p:sp>
        <p:nvSpPr>
          <p:cNvPr id="22" name="Rectangle 21"/>
          <p:cNvSpPr/>
          <p:nvPr/>
        </p:nvSpPr>
        <p:spPr>
          <a:xfrm>
            <a:off x="381000" y="4343400"/>
            <a:ext cx="6629400" cy="338554"/>
          </a:xfrm>
          <a:prstGeom prst="rect">
            <a:avLst/>
          </a:prstGeom>
        </p:spPr>
        <p:txBody>
          <a:bodyPr wrap="square">
            <a:spAutoFit/>
          </a:bodyPr>
          <a:lstStyle/>
          <a:p>
            <a:r>
              <a:rPr lang="en-US" sz="1600" b="1" dirty="0" smtClean="0">
                <a:solidFill>
                  <a:srgbClr val="C00000"/>
                </a:solidFill>
                <a:sym typeface="Symbol"/>
              </a:rPr>
              <a:t>https://zabytek.pl</a:t>
            </a:r>
            <a:endParaRPr lang="en-US" sz="1600" u="sng" dirty="0" smtClean="0">
              <a:solidFill>
                <a:srgbClr val="C00000"/>
              </a:solidFill>
            </a:endParaRPr>
          </a:p>
        </p:txBody>
      </p:sp>
      <p:pic>
        <p:nvPicPr>
          <p:cNvPr id="2051" name="Picture 3" descr="C:\Users\Mircea\Desktop\Untitled.jpg"/>
          <p:cNvPicPr>
            <a:picLocks noChangeAspect="1" noChangeArrowheads="1"/>
          </p:cNvPicPr>
          <p:nvPr/>
        </p:nvPicPr>
        <p:blipFill>
          <a:blip r:embed="rId7" cstate="print"/>
          <a:srcRect/>
          <a:stretch>
            <a:fillRect/>
          </a:stretch>
        </p:blipFill>
        <p:spPr bwMode="auto">
          <a:xfrm>
            <a:off x="304800" y="1752600"/>
            <a:ext cx="5105400" cy="2369661"/>
          </a:xfrm>
          <a:prstGeom prst="rect">
            <a:avLst/>
          </a:prstGeom>
          <a:noFill/>
        </p:spPr>
      </p:pic>
      <p:sp>
        <p:nvSpPr>
          <p:cNvPr id="11" name="TextBox 10"/>
          <p:cNvSpPr txBox="1"/>
          <p:nvPr/>
        </p:nvSpPr>
        <p:spPr>
          <a:xfrm>
            <a:off x="304800" y="1295400"/>
            <a:ext cx="762000" cy="369332"/>
          </a:xfrm>
          <a:prstGeom prst="rect">
            <a:avLst/>
          </a:prstGeom>
          <a:noFill/>
        </p:spPr>
        <p:txBody>
          <a:bodyPr wrap="square" rtlCol="0">
            <a:spAutoFit/>
          </a:bodyPr>
          <a:lstStyle/>
          <a:p>
            <a:r>
              <a:rPr lang="en-US" b="1" dirty="0" smtClean="0">
                <a:solidFill>
                  <a:srgbClr val="FF0000"/>
                </a:solidFill>
              </a:rPr>
              <a:t>[8c]</a:t>
            </a:r>
            <a:endParaRPr lang="en-US" b="1" dirty="0">
              <a:solidFill>
                <a:srgbClr val="FF0000"/>
              </a:solidFill>
            </a:endParaRPr>
          </a:p>
        </p:txBody>
      </p:sp>
      <p:sp>
        <p:nvSpPr>
          <p:cNvPr id="12" name="TextBox 11"/>
          <p:cNvSpPr txBox="1"/>
          <p:nvPr/>
        </p:nvSpPr>
        <p:spPr>
          <a:xfrm>
            <a:off x="5791200" y="4964668"/>
            <a:ext cx="685800" cy="369332"/>
          </a:xfrm>
          <a:prstGeom prst="rect">
            <a:avLst/>
          </a:prstGeom>
          <a:noFill/>
        </p:spPr>
        <p:txBody>
          <a:bodyPr wrap="square" rtlCol="0">
            <a:spAutoFit/>
          </a:bodyPr>
          <a:lstStyle/>
          <a:p>
            <a:r>
              <a:rPr lang="en-US" b="1" dirty="0" smtClean="0">
                <a:solidFill>
                  <a:srgbClr val="FF0000"/>
                </a:solidFill>
              </a:rPr>
              <a:t>[8d]</a:t>
            </a:r>
            <a:endParaRPr lang="en-US" b="1" dirty="0">
              <a:solidFill>
                <a:srgbClr val="FF0000"/>
              </a:solidFill>
            </a:endParaRPr>
          </a:p>
        </p:txBody>
      </p:sp>
      <p:sp>
        <p:nvSpPr>
          <p:cNvPr id="13" name="TextBox 12"/>
          <p:cNvSpPr txBox="1"/>
          <p:nvPr/>
        </p:nvSpPr>
        <p:spPr>
          <a:xfrm>
            <a:off x="1447800" y="909935"/>
            <a:ext cx="685800" cy="461665"/>
          </a:xfrm>
          <a:prstGeom prst="rect">
            <a:avLst/>
          </a:prstGeom>
          <a:noFill/>
        </p:spPr>
        <p:txBody>
          <a:bodyPr wrap="square" rtlCol="0">
            <a:spAutoFit/>
          </a:bodyPr>
          <a:lstStyle/>
          <a:p>
            <a:r>
              <a:rPr lang="en-US" sz="2400" b="1" dirty="0" smtClean="0">
                <a:solidFill>
                  <a:srgbClr val="FF0000"/>
                </a:solidFill>
              </a:rPr>
              <a:t>PL</a:t>
            </a:r>
            <a:endParaRPr lang="en-US" sz="2400" b="1" dirty="0">
              <a:solidFill>
                <a:srgbClr val="FF0000"/>
              </a:solidFill>
            </a:endParaRPr>
          </a:p>
        </p:txBody>
      </p:sp>
      <p:sp>
        <p:nvSpPr>
          <p:cNvPr id="16" name="Rectangle 15"/>
          <p:cNvSpPr/>
          <p:nvPr/>
        </p:nvSpPr>
        <p:spPr>
          <a:xfrm>
            <a:off x="228600" y="4648200"/>
            <a:ext cx="4724400" cy="1446550"/>
          </a:xfrm>
          <a:prstGeom prst="rect">
            <a:avLst/>
          </a:prstGeom>
        </p:spPr>
        <p:txBody>
          <a:bodyPr wrap="square">
            <a:spAutoFit/>
          </a:bodyPr>
          <a:lstStyle/>
          <a:p>
            <a:pPr algn="just"/>
            <a:r>
              <a:rPr lang="en-US" sz="1600" b="1" dirty="0" smtClean="0">
                <a:solidFill>
                  <a:srgbClr val="7030A0"/>
                </a:solidFill>
              </a:rPr>
              <a:t>With its detailed descriptions illustrated with contemporary and archival photographs, the National Heritage Institute’s portal </a:t>
            </a:r>
            <a:r>
              <a:rPr lang="en-US" sz="1600" b="1" dirty="0" smtClean="0">
                <a:solidFill>
                  <a:srgbClr val="C00000"/>
                </a:solidFill>
              </a:rPr>
              <a:t>Zabytek.pl</a:t>
            </a:r>
            <a:r>
              <a:rPr lang="en-US" sz="1600" b="1" dirty="0" smtClean="0">
                <a:solidFill>
                  <a:srgbClr val="7030A0"/>
                </a:solidFill>
              </a:rPr>
              <a:t> </a:t>
            </a:r>
            <a:r>
              <a:rPr lang="en-US" sz="2000" b="1" dirty="0" smtClean="0">
                <a:solidFill>
                  <a:srgbClr val="7030A0"/>
                </a:solidFill>
              </a:rPr>
              <a:t>encourages expeditions to Poland – both in real life and online</a:t>
            </a:r>
            <a:r>
              <a:rPr lang="en-US" sz="1600" b="1" dirty="0" smtClean="0">
                <a:solidFill>
                  <a:srgbClr val="7030A0"/>
                </a:solidFill>
              </a:rPr>
              <a:t>.</a:t>
            </a:r>
          </a:p>
        </p:txBody>
      </p:sp>
      <p:sp>
        <p:nvSpPr>
          <p:cNvPr id="18" name="Rectangle 17"/>
          <p:cNvSpPr/>
          <p:nvPr/>
        </p:nvSpPr>
        <p:spPr>
          <a:xfrm>
            <a:off x="304800" y="6324600"/>
            <a:ext cx="11353800" cy="381000"/>
          </a:xfrm>
          <a:prstGeom prst="rect">
            <a:avLst/>
          </a:prstGeom>
        </p:spPr>
        <p:txBody>
          <a:bodyPr wrap="square">
            <a:spAutoFit/>
          </a:bodyPr>
          <a:lstStyle/>
          <a:p>
            <a:r>
              <a:rPr lang="en-US" b="1" i="1" dirty="0" smtClean="0">
                <a:solidFill>
                  <a:srgbClr val="C00000"/>
                </a:solidFill>
                <a:latin typeface="Times New Roman" pitchFamily="18" charset="0"/>
                <a:cs typeface="Times New Roman" pitchFamily="18" charset="0"/>
              </a:rPr>
              <a:t>Access the sites [8] and discover objects or places from cultural heritage located as close as possible to you</a:t>
            </a:r>
          </a:p>
        </p:txBody>
      </p:sp>
      <p:sp>
        <p:nvSpPr>
          <p:cNvPr id="19" name="Rounded Rectangle 18"/>
          <p:cNvSpPr/>
          <p:nvPr/>
        </p:nvSpPr>
        <p:spPr>
          <a:xfrm>
            <a:off x="4038600" y="5791200"/>
            <a:ext cx="4343400"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EXERCISE</a:t>
            </a:r>
            <a:endParaRPr lang="ro-RO" altLang="en-US" sz="2903" b="1" dirty="0">
              <a:solidFill>
                <a:srgbClr val="C0000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15" name="Rounded Rectangle 14"/>
          <p:cNvSpPr/>
          <p:nvPr/>
        </p:nvSpPr>
        <p:spPr>
          <a:xfrm>
            <a:off x="5029200" y="952080"/>
            <a:ext cx="67818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PROBLEM </a:t>
            </a:r>
            <a:r>
              <a:rPr lang="en-US" altLang="en-US" sz="2540" b="1" dirty="0" smtClean="0">
                <a:solidFill>
                  <a:srgbClr val="0070C0"/>
                </a:solidFill>
              </a:rPr>
              <a:t>Digital Mapping - Databases</a:t>
            </a:r>
            <a:endParaRPr lang="ro-RO" altLang="en-US" sz="2540" b="1" dirty="0">
              <a:solidFill>
                <a:srgbClr val="0070C0"/>
              </a:solidFill>
            </a:endParaRPr>
          </a:p>
          <a:p>
            <a:pPr>
              <a:defRPr/>
            </a:pPr>
            <a:endParaRPr lang="en-US" sz="2993" dirty="0">
              <a:solidFill>
                <a:srgbClr val="C00000"/>
              </a:solidFill>
            </a:endParaRPr>
          </a:p>
        </p:txBody>
      </p:sp>
      <p:sp>
        <p:nvSpPr>
          <p:cNvPr id="21" name="Rectangle 20"/>
          <p:cNvSpPr/>
          <p:nvPr/>
        </p:nvSpPr>
        <p:spPr>
          <a:xfrm>
            <a:off x="5562600" y="1752600"/>
            <a:ext cx="6629400" cy="338554"/>
          </a:xfrm>
          <a:prstGeom prst="rect">
            <a:avLst/>
          </a:prstGeom>
        </p:spPr>
        <p:txBody>
          <a:bodyPr wrap="square">
            <a:spAutoFit/>
          </a:bodyPr>
          <a:lstStyle/>
          <a:p>
            <a:r>
              <a:rPr lang="en-US" sz="1600" b="1" dirty="0" smtClean="0">
                <a:solidFill>
                  <a:srgbClr val="C00000"/>
                </a:solidFill>
                <a:sym typeface="Symbol"/>
              </a:rPr>
              <a:t>https://www.google.com/culturalinstitute/beta/project/streetviews</a:t>
            </a:r>
            <a:endParaRPr lang="en-US" sz="1200" u="sng" dirty="0" smtClean="0">
              <a:solidFill>
                <a:srgbClr val="C00000"/>
              </a:solidFill>
            </a:endParaRPr>
          </a:p>
        </p:txBody>
      </p:sp>
      <p:pic>
        <p:nvPicPr>
          <p:cNvPr id="1026" name="Picture 2" descr="C:\Users\Mircea\Desktop\1.jpg"/>
          <p:cNvPicPr>
            <a:picLocks noChangeAspect="1" noChangeArrowheads="1"/>
          </p:cNvPicPr>
          <p:nvPr/>
        </p:nvPicPr>
        <p:blipFill>
          <a:blip r:embed="rId5" cstate="print"/>
          <a:srcRect/>
          <a:stretch>
            <a:fillRect/>
          </a:stretch>
        </p:blipFill>
        <p:spPr bwMode="auto">
          <a:xfrm>
            <a:off x="381000" y="1752601"/>
            <a:ext cx="5181600" cy="2460960"/>
          </a:xfrm>
          <a:prstGeom prst="rect">
            <a:avLst/>
          </a:prstGeom>
          <a:noFill/>
          <a:ln>
            <a:solidFill>
              <a:srgbClr val="C00000"/>
            </a:solidFill>
          </a:ln>
        </p:spPr>
      </p:pic>
      <p:pic>
        <p:nvPicPr>
          <p:cNvPr id="1028" name="Picture 4" descr="C:\Users\Mircea\Desktop\1.jpg"/>
          <p:cNvPicPr>
            <a:picLocks noChangeAspect="1" noChangeArrowheads="1"/>
          </p:cNvPicPr>
          <p:nvPr/>
        </p:nvPicPr>
        <p:blipFill>
          <a:blip r:embed="rId6"/>
          <a:srcRect/>
          <a:stretch>
            <a:fillRect/>
          </a:stretch>
        </p:blipFill>
        <p:spPr bwMode="auto">
          <a:xfrm>
            <a:off x="5218202" y="2133600"/>
            <a:ext cx="6680111" cy="2971800"/>
          </a:xfrm>
          <a:prstGeom prst="rect">
            <a:avLst/>
          </a:prstGeom>
          <a:noFill/>
          <a:ln>
            <a:solidFill>
              <a:srgbClr val="C00000"/>
            </a:solidFill>
          </a:ln>
        </p:spPr>
      </p:pic>
      <p:sp>
        <p:nvSpPr>
          <p:cNvPr id="22" name="Rectangle 21"/>
          <p:cNvSpPr/>
          <p:nvPr/>
        </p:nvSpPr>
        <p:spPr>
          <a:xfrm>
            <a:off x="381000" y="4343400"/>
            <a:ext cx="6629400" cy="338554"/>
          </a:xfrm>
          <a:prstGeom prst="rect">
            <a:avLst/>
          </a:prstGeom>
        </p:spPr>
        <p:txBody>
          <a:bodyPr wrap="square">
            <a:spAutoFit/>
          </a:bodyPr>
          <a:lstStyle/>
          <a:p>
            <a:r>
              <a:rPr lang="en-US" sz="1600" b="1" dirty="0" smtClean="0">
                <a:solidFill>
                  <a:srgbClr val="C00000"/>
                </a:solidFill>
                <a:sym typeface="Symbol"/>
              </a:rPr>
              <a:t>https://www.google.com/culturalinstitute/beta/</a:t>
            </a:r>
            <a:endParaRPr lang="en-US" sz="1200" u="sng" dirty="0" smtClean="0">
              <a:solidFill>
                <a:srgbClr val="C00000"/>
              </a:solidFill>
            </a:endParaRPr>
          </a:p>
        </p:txBody>
      </p:sp>
      <p:sp>
        <p:nvSpPr>
          <p:cNvPr id="11" name="Rectangle 10"/>
          <p:cNvSpPr/>
          <p:nvPr/>
        </p:nvSpPr>
        <p:spPr>
          <a:xfrm>
            <a:off x="609600" y="5257800"/>
            <a:ext cx="11049000" cy="830997"/>
          </a:xfrm>
          <a:prstGeom prst="rect">
            <a:avLst/>
          </a:prstGeom>
        </p:spPr>
        <p:txBody>
          <a:bodyPr wrap="square">
            <a:spAutoFit/>
          </a:bodyPr>
          <a:lstStyle/>
          <a:p>
            <a:pPr algn="just"/>
            <a:r>
              <a:rPr lang="en-US" sz="1600" b="1" i="1" dirty="0" err="1" smtClean="0">
                <a:latin typeface="Times New Roman"/>
              </a:rPr>
              <a:t>OpenStreetMap</a:t>
            </a:r>
            <a:r>
              <a:rPr lang="en-US" sz="1600" b="1" i="1" dirty="0" smtClean="0">
                <a:latin typeface="Times New Roman"/>
              </a:rPr>
              <a:t> (</a:t>
            </a:r>
            <a:r>
              <a:rPr lang="en-US" sz="1600" u="sng" dirty="0" smtClean="0">
                <a:solidFill>
                  <a:srgbClr val="0070C0"/>
                </a:solidFill>
                <a:latin typeface="Times New Roman"/>
              </a:rPr>
              <a:t>http://www.openstreetmap.org/; https://blog.openstreetmap.org/ </a:t>
            </a:r>
            <a:r>
              <a:rPr lang="en-US" sz="1600" b="1" i="1" dirty="0" smtClean="0">
                <a:latin typeface="Times New Roman"/>
              </a:rPr>
              <a:t>) </a:t>
            </a:r>
            <a:r>
              <a:rPr lang="en-US" sz="1600" b="1" i="1" dirty="0" smtClean="0">
                <a:solidFill>
                  <a:srgbClr val="7030A0"/>
                </a:solidFill>
                <a:latin typeface="Times New Roman"/>
              </a:rPr>
              <a:t>is a collective project (under "open source") that aims to build a global geographic database (such be the road atlases) using both manually entered data with background maps as well as data collected from GPS</a:t>
            </a:r>
          </a:p>
        </p:txBody>
      </p:sp>
      <p:sp>
        <p:nvSpPr>
          <p:cNvPr id="12" name="TextBox 11"/>
          <p:cNvSpPr txBox="1"/>
          <p:nvPr/>
        </p:nvSpPr>
        <p:spPr>
          <a:xfrm>
            <a:off x="304800" y="1295400"/>
            <a:ext cx="762000" cy="369332"/>
          </a:xfrm>
          <a:prstGeom prst="rect">
            <a:avLst/>
          </a:prstGeom>
          <a:noFill/>
        </p:spPr>
        <p:txBody>
          <a:bodyPr wrap="square" rtlCol="0">
            <a:spAutoFit/>
          </a:bodyPr>
          <a:lstStyle/>
          <a:p>
            <a:r>
              <a:rPr lang="en-US" b="1" dirty="0" smtClean="0">
                <a:solidFill>
                  <a:srgbClr val="FF0000"/>
                </a:solidFill>
              </a:rPr>
              <a:t>[9a]</a:t>
            </a:r>
            <a:endParaRPr lang="en-US" b="1" dirty="0">
              <a:solidFill>
                <a:srgbClr val="FF0000"/>
              </a:solidFill>
            </a:endParaRPr>
          </a:p>
        </p:txBody>
      </p:sp>
      <p:sp>
        <p:nvSpPr>
          <p:cNvPr id="13" name="TextBox 12"/>
          <p:cNvSpPr txBox="1"/>
          <p:nvPr/>
        </p:nvSpPr>
        <p:spPr>
          <a:xfrm>
            <a:off x="11049000" y="4648200"/>
            <a:ext cx="762000" cy="369332"/>
          </a:xfrm>
          <a:prstGeom prst="rect">
            <a:avLst/>
          </a:prstGeom>
          <a:noFill/>
        </p:spPr>
        <p:txBody>
          <a:bodyPr wrap="square" rtlCol="0">
            <a:spAutoFit/>
          </a:bodyPr>
          <a:lstStyle/>
          <a:p>
            <a:r>
              <a:rPr lang="en-US" b="1" dirty="0" smtClean="0">
                <a:solidFill>
                  <a:srgbClr val="FF0000"/>
                </a:solidFill>
              </a:rPr>
              <a:t>[9b]</a:t>
            </a:r>
            <a:endParaRPr lang="en-US" b="1" dirty="0">
              <a:solidFill>
                <a:srgbClr val="FF0000"/>
              </a:solidFill>
            </a:endParaRPr>
          </a:p>
        </p:txBody>
      </p:sp>
      <p:sp>
        <p:nvSpPr>
          <p:cNvPr id="14" name="Rectangle 13"/>
          <p:cNvSpPr/>
          <p:nvPr/>
        </p:nvSpPr>
        <p:spPr>
          <a:xfrm>
            <a:off x="4495800" y="6172200"/>
            <a:ext cx="6629400" cy="338554"/>
          </a:xfrm>
          <a:prstGeom prst="rect">
            <a:avLst/>
          </a:prstGeom>
        </p:spPr>
        <p:txBody>
          <a:bodyPr wrap="square">
            <a:spAutoFit/>
          </a:bodyPr>
          <a:lstStyle/>
          <a:p>
            <a:r>
              <a:rPr lang="en-US" sz="1600" b="1" dirty="0" smtClean="0">
                <a:solidFill>
                  <a:srgbClr val="C00000"/>
                </a:solidFill>
                <a:sym typeface="Symbol"/>
              </a:rPr>
              <a:t>[10] https://en.wikipedia.org/wiki/Louvre_Palace</a:t>
            </a:r>
            <a:endParaRPr lang="en-US" sz="1200" u="sng" dirty="0" smtClean="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15" name="Rounded Rectangle 14"/>
          <p:cNvSpPr/>
          <p:nvPr/>
        </p:nvSpPr>
        <p:spPr>
          <a:xfrm>
            <a:off x="5029200" y="952080"/>
            <a:ext cx="67818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540" b="1" dirty="0" smtClean="0">
                <a:solidFill>
                  <a:srgbClr val="C00000"/>
                </a:solidFill>
              </a:rPr>
              <a:t>PROBLEM </a:t>
            </a:r>
            <a:r>
              <a:rPr lang="en-US" altLang="en-US" sz="2540" b="1" dirty="0" smtClean="0">
                <a:solidFill>
                  <a:srgbClr val="0070C0"/>
                </a:solidFill>
              </a:rPr>
              <a:t>Digital Mapping - Databases</a:t>
            </a:r>
            <a:endParaRPr lang="ro-RO" altLang="en-US" sz="2540" b="1" dirty="0">
              <a:solidFill>
                <a:srgbClr val="0070C0"/>
              </a:solidFill>
            </a:endParaRPr>
          </a:p>
          <a:p>
            <a:pPr>
              <a:defRPr/>
            </a:pPr>
            <a:endParaRPr lang="en-US" sz="2993" dirty="0">
              <a:solidFill>
                <a:srgbClr val="C00000"/>
              </a:solidFill>
            </a:endParaRPr>
          </a:p>
        </p:txBody>
      </p:sp>
      <p:sp>
        <p:nvSpPr>
          <p:cNvPr id="21" name="Rectangle 20"/>
          <p:cNvSpPr/>
          <p:nvPr/>
        </p:nvSpPr>
        <p:spPr>
          <a:xfrm>
            <a:off x="5562600" y="1752600"/>
            <a:ext cx="6629400" cy="338554"/>
          </a:xfrm>
          <a:prstGeom prst="rect">
            <a:avLst/>
          </a:prstGeom>
        </p:spPr>
        <p:txBody>
          <a:bodyPr wrap="square">
            <a:spAutoFit/>
          </a:bodyPr>
          <a:lstStyle/>
          <a:p>
            <a:r>
              <a:rPr lang="en-US" sz="1600" b="1" dirty="0" smtClean="0">
                <a:solidFill>
                  <a:srgbClr val="C00000"/>
                </a:solidFill>
                <a:sym typeface="Symbol"/>
              </a:rPr>
              <a:t>https://www.google.com/culturalinstitute/beta/project/streetviews</a:t>
            </a:r>
            <a:endParaRPr lang="en-US" sz="1200" u="sng" dirty="0" smtClean="0">
              <a:solidFill>
                <a:srgbClr val="C00000"/>
              </a:solidFill>
            </a:endParaRPr>
          </a:p>
        </p:txBody>
      </p:sp>
      <p:pic>
        <p:nvPicPr>
          <p:cNvPr id="1026" name="Picture 2" descr="C:\Users\Mircea\Desktop\1.jpg"/>
          <p:cNvPicPr>
            <a:picLocks noChangeAspect="1" noChangeArrowheads="1"/>
          </p:cNvPicPr>
          <p:nvPr/>
        </p:nvPicPr>
        <p:blipFill>
          <a:blip r:embed="rId5" cstate="print"/>
          <a:srcRect/>
          <a:stretch>
            <a:fillRect/>
          </a:stretch>
        </p:blipFill>
        <p:spPr bwMode="auto">
          <a:xfrm>
            <a:off x="381000" y="1752601"/>
            <a:ext cx="5181600" cy="2460960"/>
          </a:xfrm>
          <a:prstGeom prst="rect">
            <a:avLst/>
          </a:prstGeom>
          <a:noFill/>
          <a:ln>
            <a:solidFill>
              <a:srgbClr val="C00000"/>
            </a:solidFill>
          </a:ln>
        </p:spPr>
      </p:pic>
      <p:pic>
        <p:nvPicPr>
          <p:cNvPr id="1028" name="Picture 4" descr="C:\Users\Mircea\Desktop\1.jpg"/>
          <p:cNvPicPr>
            <a:picLocks noChangeAspect="1" noChangeArrowheads="1"/>
          </p:cNvPicPr>
          <p:nvPr/>
        </p:nvPicPr>
        <p:blipFill>
          <a:blip r:embed="rId6"/>
          <a:srcRect/>
          <a:stretch>
            <a:fillRect/>
          </a:stretch>
        </p:blipFill>
        <p:spPr bwMode="auto">
          <a:xfrm>
            <a:off x="5218202" y="2133600"/>
            <a:ext cx="6680111" cy="2971800"/>
          </a:xfrm>
          <a:prstGeom prst="rect">
            <a:avLst/>
          </a:prstGeom>
          <a:noFill/>
          <a:ln>
            <a:solidFill>
              <a:srgbClr val="C00000"/>
            </a:solidFill>
          </a:ln>
        </p:spPr>
      </p:pic>
      <p:sp>
        <p:nvSpPr>
          <p:cNvPr id="22" name="Rectangle 21"/>
          <p:cNvSpPr/>
          <p:nvPr/>
        </p:nvSpPr>
        <p:spPr>
          <a:xfrm>
            <a:off x="381000" y="4343400"/>
            <a:ext cx="6629400" cy="338554"/>
          </a:xfrm>
          <a:prstGeom prst="rect">
            <a:avLst/>
          </a:prstGeom>
        </p:spPr>
        <p:txBody>
          <a:bodyPr wrap="square">
            <a:spAutoFit/>
          </a:bodyPr>
          <a:lstStyle/>
          <a:p>
            <a:r>
              <a:rPr lang="en-US" sz="1600" b="1" dirty="0" smtClean="0">
                <a:solidFill>
                  <a:srgbClr val="C00000"/>
                </a:solidFill>
                <a:sym typeface="Symbol"/>
              </a:rPr>
              <a:t>https://www.google.com/culturalinstitute/beta/</a:t>
            </a:r>
            <a:endParaRPr lang="en-US" sz="1200" u="sng" dirty="0" smtClean="0">
              <a:solidFill>
                <a:srgbClr val="C00000"/>
              </a:solidFill>
            </a:endParaRPr>
          </a:p>
        </p:txBody>
      </p:sp>
      <p:sp>
        <p:nvSpPr>
          <p:cNvPr id="14" name="Rounded Rectangle 13"/>
          <p:cNvSpPr/>
          <p:nvPr/>
        </p:nvSpPr>
        <p:spPr>
          <a:xfrm>
            <a:off x="609600" y="5334000"/>
            <a:ext cx="7334183" cy="583204"/>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a:defRPr/>
            </a:pPr>
            <a:r>
              <a:rPr lang="ro-RO" altLang="en-US" sz="2540" b="1" dirty="0" smtClean="0">
                <a:solidFill>
                  <a:srgbClr val="C00000"/>
                </a:solidFill>
              </a:rPr>
              <a:t>HOMEWORK / ADDITIONAL EXPERIMENT</a:t>
            </a:r>
            <a:endParaRPr lang="en-US" sz="2993" dirty="0">
              <a:solidFill>
                <a:srgbClr val="C00000"/>
              </a:solidFill>
            </a:endParaRPr>
          </a:p>
        </p:txBody>
      </p:sp>
      <p:sp>
        <p:nvSpPr>
          <p:cNvPr id="16" name="Rectangle 15"/>
          <p:cNvSpPr/>
          <p:nvPr/>
        </p:nvSpPr>
        <p:spPr>
          <a:xfrm>
            <a:off x="609600" y="5943600"/>
            <a:ext cx="10896600" cy="584775"/>
          </a:xfrm>
          <a:prstGeom prst="rect">
            <a:avLst/>
          </a:prstGeom>
        </p:spPr>
        <p:txBody>
          <a:bodyPr wrap="square">
            <a:spAutoFit/>
          </a:bodyPr>
          <a:lstStyle/>
          <a:p>
            <a:pPr algn="just"/>
            <a:r>
              <a:rPr lang="en-US" sz="1600" b="1" i="1" dirty="0" smtClean="0">
                <a:solidFill>
                  <a:srgbClr val="7030A0"/>
                </a:solidFill>
              </a:rPr>
              <a:t>Seek applications ("apps") for mobile phone or tablet to be </a:t>
            </a:r>
            <a:r>
              <a:rPr lang="en-US" sz="1600" dirty="0" smtClean="0">
                <a:solidFill>
                  <a:srgbClr val="7030A0"/>
                </a:solidFill>
              </a:rPr>
              <a:t>based on the use of databases defined by geographical coordinates. Using them to locate those points of interest found in the [7/8]</a:t>
            </a:r>
          </a:p>
        </p:txBody>
      </p:sp>
      <p:sp>
        <p:nvSpPr>
          <p:cNvPr id="18" name="TextBox 17"/>
          <p:cNvSpPr txBox="1"/>
          <p:nvPr/>
        </p:nvSpPr>
        <p:spPr>
          <a:xfrm>
            <a:off x="304800" y="1295400"/>
            <a:ext cx="762000" cy="369332"/>
          </a:xfrm>
          <a:prstGeom prst="rect">
            <a:avLst/>
          </a:prstGeom>
          <a:noFill/>
        </p:spPr>
        <p:txBody>
          <a:bodyPr wrap="square" rtlCol="0">
            <a:spAutoFit/>
          </a:bodyPr>
          <a:lstStyle/>
          <a:p>
            <a:r>
              <a:rPr lang="en-US" b="1" dirty="0" smtClean="0">
                <a:solidFill>
                  <a:srgbClr val="FF0000"/>
                </a:solidFill>
              </a:rPr>
              <a:t>[9a]</a:t>
            </a:r>
            <a:endParaRPr lang="en-US" b="1" dirty="0">
              <a:solidFill>
                <a:srgbClr val="FF0000"/>
              </a:solidFill>
            </a:endParaRPr>
          </a:p>
        </p:txBody>
      </p:sp>
      <p:sp>
        <p:nvSpPr>
          <p:cNvPr id="19" name="TextBox 18"/>
          <p:cNvSpPr txBox="1"/>
          <p:nvPr/>
        </p:nvSpPr>
        <p:spPr>
          <a:xfrm>
            <a:off x="11049000" y="4648200"/>
            <a:ext cx="762000" cy="369332"/>
          </a:xfrm>
          <a:prstGeom prst="rect">
            <a:avLst/>
          </a:prstGeom>
          <a:noFill/>
        </p:spPr>
        <p:txBody>
          <a:bodyPr wrap="square" rtlCol="0">
            <a:spAutoFit/>
          </a:bodyPr>
          <a:lstStyle/>
          <a:p>
            <a:r>
              <a:rPr lang="en-US" b="1" dirty="0" smtClean="0">
                <a:solidFill>
                  <a:srgbClr val="FF0000"/>
                </a:solidFill>
              </a:rPr>
              <a:t>[9b]</a:t>
            </a:r>
            <a:endParaRPr lang="en-US" b="1" dirty="0">
              <a:solidFill>
                <a:srgbClr val="FF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CustomShape 1"/>
          <p:cNvSpPr/>
          <p:nvPr/>
        </p:nvSpPr>
        <p:spPr>
          <a:xfrm>
            <a:off x="1761840" y="1722600"/>
            <a:ext cx="181080" cy="8218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2400" b="0" strike="noStrike" spc="-1">
                <a:solidFill>
                  <a:srgbClr val="000000"/>
                </a:solidFill>
                <a:uFill>
                  <a:solidFill>
                    <a:srgbClr val="FFFFFF"/>
                  </a:solidFill>
                </a:uFill>
                <a:latin typeface="Verdana"/>
                <a:ea typeface="Verdana"/>
              </a:rPr>
              <a:t>
</a:t>
            </a:r>
            <a:endParaRPr lang="en-US" sz="1800" b="0" strike="noStrike" spc="-1">
              <a:solidFill>
                <a:srgbClr val="000000"/>
              </a:solidFill>
              <a:uFill>
                <a:solidFill>
                  <a:srgbClr val="FFFFFF"/>
                </a:solidFill>
              </a:uFill>
              <a:latin typeface="Arial"/>
            </a:endParaRPr>
          </a:p>
        </p:txBody>
      </p:sp>
      <p:sp>
        <p:nvSpPr>
          <p:cNvPr id="88" name="CustomShape 2"/>
          <p:cNvSpPr/>
          <p:nvPr/>
        </p:nvSpPr>
        <p:spPr>
          <a:xfrm>
            <a:off x="2209800" y="2590800"/>
            <a:ext cx="9372240" cy="1107000"/>
          </a:xfrm>
          <a:prstGeom prst="rect">
            <a:avLst/>
          </a:prstGeom>
          <a:noFill/>
          <a:ln w="9360">
            <a:noFill/>
          </a:ln>
        </p:spPr>
        <p:style>
          <a:lnRef idx="0">
            <a:scrgbClr r="0" g="0" b="0"/>
          </a:lnRef>
          <a:fillRef idx="0">
            <a:scrgbClr r="0" g="0" b="0"/>
          </a:fillRef>
          <a:effectRef idx="0">
            <a:scrgbClr r="0" g="0" b="0"/>
          </a:effectRef>
          <a:fontRef idx="minor"/>
        </p:style>
        <p:txBody>
          <a:bodyPr lIns="100800" tIns="50400" rIns="100800" bIns="50400"/>
          <a:lstStyle/>
          <a:p>
            <a:pPr>
              <a:lnSpc>
                <a:spcPct val="100000"/>
              </a:lnSpc>
            </a:pPr>
            <a:endParaRPr lang="en-US" sz="1800" b="0" strike="noStrike" spc="-1" dirty="0">
              <a:solidFill>
                <a:srgbClr val="000000"/>
              </a:solidFill>
              <a:uFill>
                <a:solidFill>
                  <a:srgbClr val="FFFFFF"/>
                </a:solidFill>
              </a:uFill>
              <a:latin typeface="Arial"/>
            </a:endParaRPr>
          </a:p>
          <a:p>
            <a:pPr algn="ctr">
              <a:lnSpc>
                <a:spcPct val="100000"/>
              </a:lnSpc>
            </a:pPr>
            <a:r>
              <a:rPr lang="en-US" sz="3200" b="1" dirty="0" smtClean="0">
                <a:solidFill>
                  <a:srgbClr val="00B0F0"/>
                </a:solidFill>
              </a:rPr>
              <a:t>Digital Maps and Geographical Coordinates</a:t>
            </a:r>
            <a:endParaRPr lang="en-US" sz="1800" b="0" strike="noStrike" spc="-1" dirty="0">
              <a:solidFill>
                <a:srgbClr val="000000"/>
              </a:solidFill>
              <a:uFill>
                <a:solidFill>
                  <a:srgbClr val="FFFFFF"/>
                </a:solidFill>
              </a:uFill>
              <a:latin typeface="Arial"/>
            </a:endParaRPr>
          </a:p>
        </p:txBody>
      </p:sp>
      <p:pic>
        <p:nvPicPr>
          <p:cNvPr id="12" name="Picture 4"/>
          <p:cNvPicPr>
            <a:picLocks noChangeAspect="1" noChangeArrowheads="1"/>
          </p:cNvPicPr>
          <p:nvPr/>
        </p:nvPicPr>
        <p:blipFill>
          <a:blip r:embed="rId2" cstate="print"/>
          <a:srcRect/>
          <a:stretch>
            <a:fillRect/>
          </a:stretch>
        </p:blipFill>
        <p:spPr bwMode="auto">
          <a:xfrm>
            <a:off x="304800" y="2175282"/>
            <a:ext cx="1524000" cy="1863318"/>
          </a:xfrm>
          <a:prstGeom prst="rect">
            <a:avLst/>
          </a:prstGeom>
          <a:noFill/>
          <a:ln w="9525">
            <a:noFill/>
            <a:round/>
            <a:headEnd/>
            <a:tailEnd/>
          </a:ln>
        </p:spPr>
      </p:pic>
      <p:sp>
        <p:nvSpPr>
          <p:cNvPr id="13" name="Rectangle 12"/>
          <p:cNvSpPr/>
          <p:nvPr/>
        </p:nvSpPr>
        <p:spPr>
          <a:xfrm>
            <a:off x="1066800" y="4419600"/>
            <a:ext cx="10313593" cy="769441"/>
          </a:xfrm>
          <a:prstGeom prst="rect">
            <a:avLst/>
          </a:prstGeom>
        </p:spPr>
        <p:txBody>
          <a:bodyPr wrap="none">
            <a:spAutoFit/>
          </a:bodyPr>
          <a:lstStyle/>
          <a:p>
            <a:pPr algn="ctr"/>
            <a:r>
              <a:rPr lang="en-US" sz="4400" dirty="0" smtClean="0">
                <a:solidFill>
                  <a:srgbClr val="7030A0"/>
                </a:solidFill>
              </a:rPr>
              <a:t>THANK YOU FOR YOUR ATTENTION!</a:t>
            </a:r>
            <a:endParaRPr lang="en-US" sz="4400" dirty="0">
              <a:solidFill>
                <a:srgbClr val="7030A0"/>
              </a:solidFill>
            </a:endParaRP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6" name="Text Box 4"/>
          <p:cNvSpPr txBox="1">
            <a:spLocks noChangeArrowheads="1"/>
          </p:cNvSpPr>
          <p:nvPr/>
        </p:nvSpPr>
        <p:spPr bwMode="auto">
          <a:xfrm>
            <a:off x="6096000" y="1676400"/>
            <a:ext cx="5602080" cy="4876800"/>
          </a:xfrm>
          <a:prstGeom prst="rect">
            <a:avLst/>
          </a:prstGeom>
          <a:noFill/>
          <a:ln w="9525">
            <a:noFill/>
            <a:round/>
            <a:headEnd/>
            <a:tailEnd/>
          </a:ln>
          <a:effectLst/>
        </p:spPr>
        <p:txBody>
          <a:bodyPr lIns="81638" tIns="53260" rIns="81638" bIns="40819"/>
          <a:lstStyle/>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dirty="0" smtClean="0"/>
              <a:t>Since ancient times people have tried to represent the space around them.</a:t>
            </a:r>
          </a:p>
          <a:p>
            <a:pPr marL="414726" lvl="1">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b="1" dirty="0" smtClean="0"/>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b="1" dirty="0" smtClean="0">
                <a:solidFill>
                  <a:srgbClr val="C00000"/>
                </a:solidFill>
              </a:rPr>
              <a:t>PTOLEMY</a:t>
            </a:r>
            <a:r>
              <a:rPr lang="en-US" dirty="0" smtClean="0"/>
              <a:t> was the first who use mathematics and geometry to develop a system of </a:t>
            </a:r>
            <a:r>
              <a:rPr lang="en-US" b="1" i="1" dirty="0" smtClean="0"/>
              <a:t>"mapping" (the description of locations for Points Of Interest )</a:t>
            </a:r>
            <a:r>
              <a:rPr lang="en-US" dirty="0" smtClean="0"/>
              <a:t>, but he did not even draw a map.</a:t>
            </a:r>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dirty="0" smtClean="0"/>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b="1" dirty="0" smtClean="0">
                <a:solidFill>
                  <a:srgbClr val="C00000"/>
                </a:solidFill>
              </a:rPr>
              <a:t>AL-IDRISI'S MAP </a:t>
            </a:r>
            <a:r>
              <a:rPr lang="en-US" b="1" dirty="0" smtClean="0"/>
              <a:t>(1154) </a:t>
            </a:r>
            <a:r>
              <a:rPr lang="en-US" dirty="0" smtClean="0"/>
              <a:t>- who traveled to Sicily and developed a geography based on multicultural traditions, Jewish, Greek, Islamic, which included a small circular map (and other 70 regional maps).</a:t>
            </a:r>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dirty="0" smtClean="0"/>
              <a:t>Note that the South is on the up on this map, as was imagined Mecca. The Arabian Peninsula is in the center of the map.</a:t>
            </a:r>
          </a:p>
        </p:txBody>
      </p:sp>
      <p:pic>
        <p:nvPicPr>
          <p:cNvPr id="7" name="Picture 2" descr="C:\Users\Mircea\Desktop\Harta lui Al-Idrisi (1154).jpg"/>
          <p:cNvPicPr>
            <a:picLocks noChangeAspect="1" noChangeArrowheads="1"/>
          </p:cNvPicPr>
          <p:nvPr/>
        </p:nvPicPr>
        <p:blipFill>
          <a:blip r:embed="rId5"/>
          <a:srcRect/>
          <a:stretch>
            <a:fillRect/>
          </a:stretch>
        </p:blipFill>
        <p:spPr bwMode="auto">
          <a:xfrm>
            <a:off x="457200" y="838200"/>
            <a:ext cx="5429250" cy="5838825"/>
          </a:xfrm>
          <a:prstGeom prst="rect">
            <a:avLst/>
          </a:prstGeom>
          <a:noFill/>
        </p:spPr>
      </p:pic>
      <p:sp>
        <p:nvSpPr>
          <p:cNvPr id="8" name="Rounded Rectangle 7"/>
          <p:cNvSpPr/>
          <p:nvPr/>
        </p:nvSpPr>
        <p:spPr>
          <a:xfrm>
            <a:off x="6553200" y="838200"/>
            <a:ext cx="5181600" cy="83820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sz="3175" b="1" dirty="0" smtClean="0">
                <a:solidFill>
                  <a:srgbClr val="C00000"/>
                </a:solidFill>
              </a:rPr>
              <a:t>INTRODUCTION </a:t>
            </a:r>
            <a:r>
              <a:rPr lang="en-US" b="1" dirty="0" smtClean="0">
                <a:solidFill>
                  <a:srgbClr val="00B0F0"/>
                </a:solidFill>
              </a:rPr>
              <a:t>Digital Maps and Geographical Coordinates</a:t>
            </a:r>
            <a:endParaRPr lang="ro-RO" b="1" dirty="0">
              <a:solidFill>
                <a:srgbClr val="C0000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6553200" y="838200"/>
            <a:ext cx="5181600" cy="83820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sz="3175" b="1" dirty="0" smtClean="0">
                <a:solidFill>
                  <a:srgbClr val="C00000"/>
                </a:solidFill>
              </a:rPr>
              <a:t>INTRODUCTION </a:t>
            </a:r>
            <a:r>
              <a:rPr lang="en-US" b="1" dirty="0" smtClean="0">
                <a:solidFill>
                  <a:srgbClr val="00B0F0"/>
                </a:solidFill>
              </a:rPr>
              <a:t>Digital Maps and Geographical Coordinates</a:t>
            </a:r>
            <a:endParaRPr lang="ro-RO" b="1" dirty="0">
              <a:solidFill>
                <a:srgbClr val="C00000"/>
              </a:solidFill>
            </a:endParaRPr>
          </a:p>
          <a:p>
            <a:pPr>
              <a:defRPr/>
            </a:pPr>
            <a:endParaRPr lang="en-US" sz="2993" dirty="0">
              <a:solidFill>
                <a:srgbClr val="C00000"/>
              </a:solidFill>
            </a:endParaRPr>
          </a:p>
        </p:txBody>
      </p:sp>
      <p:pic>
        <p:nvPicPr>
          <p:cNvPr id="93" name="Obraz 9"/>
          <p:cNvPicPr/>
          <p:nvPr/>
        </p:nvPicPr>
        <p:blipFill>
          <a:blip r:embed="rId2"/>
          <a:stretch/>
        </p:blipFill>
        <p:spPr>
          <a:xfrm>
            <a:off x="5506200" y="56520"/>
            <a:ext cx="1266480" cy="694800"/>
          </a:xfrm>
          <a:prstGeom prst="rect">
            <a:avLst/>
          </a:prstGeom>
          <a:ln>
            <a:noFill/>
          </a:ln>
        </p:spPr>
      </p:pic>
      <p:pic>
        <p:nvPicPr>
          <p:cNvPr id="94" name="Obraz 8"/>
          <p:cNvPicPr/>
          <p:nvPr/>
        </p:nvPicPr>
        <p:blipFill>
          <a:blip r:embed="rId3"/>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4"/>
          <a:stretch/>
        </p:blipFill>
        <p:spPr>
          <a:xfrm>
            <a:off x="512640" y="263520"/>
            <a:ext cx="2057400" cy="457200"/>
          </a:xfrm>
          <a:prstGeom prst="rect">
            <a:avLst/>
          </a:prstGeom>
          <a:ln>
            <a:noFill/>
          </a:ln>
        </p:spPr>
      </p:pic>
      <p:pic>
        <p:nvPicPr>
          <p:cNvPr id="79874" name="Picture 2" descr="C:\Users\Mircea\Desktop\Harta lui Al-Idrisi (1154).jpg"/>
          <p:cNvPicPr>
            <a:picLocks noChangeAspect="1" noChangeArrowheads="1"/>
          </p:cNvPicPr>
          <p:nvPr/>
        </p:nvPicPr>
        <p:blipFill>
          <a:blip r:embed="rId5"/>
          <a:srcRect/>
          <a:stretch>
            <a:fillRect/>
          </a:stretch>
        </p:blipFill>
        <p:spPr bwMode="auto">
          <a:xfrm>
            <a:off x="457200" y="838200"/>
            <a:ext cx="5429250" cy="5838825"/>
          </a:xfrm>
          <a:prstGeom prst="rect">
            <a:avLst/>
          </a:prstGeom>
          <a:noFill/>
        </p:spPr>
      </p:pic>
      <p:pic>
        <p:nvPicPr>
          <p:cNvPr id="9" name="Picture 8" descr="harta2.jpg"/>
          <p:cNvPicPr>
            <a:picLocks noChangeAspect="1"/>
          </p:cNvPicPr>
          <p:nvPr/>
        </p:nvPicPr>
        <p:blipFill>
          <a:blip r:embed="rId6"/>
          <a:stretch>
            <a:fillRect/>
          </a:stretch>
        </p:blipFill>
        <p:spPr>
          <a:xfrm>
            <a:off x="4191000" y="914400"/>
            <a:ext cx="4214191" cy="5705061"/>
          </a:xfrm>
          <a:prstGeom prst="rect">
            <a:avLst/>
          </a:prstGeom>
        </p:spPr>
      </p:pic>
      <p:pic>
        <p:nvPicPr>
          <p:cNvPr id="12" name="Picture 11" descr="800px-Two-point-equidistant-asia.jpg"/>
          <p:cNvPicPr>
            <a:picLocks noChangeAspect="1"/>
          </p:cNvPicPr>
          <p:nvPr/>
        </p:nvPicPr>
        <p:blipFill>
          <a:blip r:embed="rId7"/>
          <a:stretch>
            <a:fillRect/>
          </a:stretch>
        </p:blipFill>
        <p:spPr>
          <a:xfrm>
            <a:off x="3810000" y="762000"/>
            <a:ext cx="4495800" cy="5899804"/>
          </a:xfrm>
          <a:prstGeom prst="rect">
            <a:avLst/>
          </a:prstGeom>
        </p:spPr>
      </p:pic>
      <p:sp>
        <p:nvSpPr>
          <p:cNvPr id="13" name="Text Box 4"/>
          <p:cNvSpPr txBox="1">
            <a:spLocks noChangeArrowheads="1"/>
          </p:cNvSpPr>
          <p:nvPr/>
        </p:nvSpPr>
        <p:spPr bwMode="auto">
          <a:xfrm>
            <a:off x="6248400" y="1828800"/>
            <a:ext cx="5602080" cy="4876800"/>
          </a:xfrm>
          <a:prstGeom prst="rect">
            <a:avLst/>
          </a:prstGeom>
          <a:noFill/>
          <a:ln w="9525">
            <a:noFill/>
            <a:round/>
            <a:headEnd/>
            <a:tailEnd/>
          </a:ln>
          <a:effectLst/>
        </p:spPr>
        <p:txBody>
          <a:bodyPr lIns="81638" tIns="53260" rIns="81638" bIns="40819"/>
          <a:lstStyle/>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dirty="0" smtClean="0"/>
              <a:t>Since ancient times people have tried to represent the space around them.</a:t>
            </a:r>
          </a:p>
          <a:p>
            <a:pPr marL="414726" lvl="1">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b="1" dirty="0" smtClean="0"/>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b="1" dirty="0" smtClean="0">
                <a:solidFill>
                  <a:srgbClr val="C00000"/>
                </a:solidFill>
              </a:rPr>
              <a:t>PTOLEMY</a:t>
            </a:r>
            <a:r>
              <a:rPr lang="en-US" dirty="0" smtClean="0"/>
              <a:t> was the first who use mathematics and geometry to develop a system of </a:t>
            </a:r>
            <a:r>
              <a:rPr lang="en-US" b="1" i="1" dirty="0" smtClean="0"/>
              <a:t>"mapping" (the description of locations for Points Of Interest )</a:t>
            </a:r>
            <a:r>
              <a:rPr lang="en-US" dirty="0" smtClean="0"/>
              <a:t>, but he did not even draw a map.</a:t>
            </a:r>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dirty="0" smtClean="0"/>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b="1" dirty="0" smtClean="0">
                <a:solidFill>
                  <a:srgbClr val="C00000"/>
                </a:solidFill>
              </a:rPr>
              <a:t>AL-IDRISI'S MAP </a:t>
            </a:r>
            <a:r>
              <a:rPr lang="en-US" b="1" dirty="0" smtClean="0"/>
              <a:t>(1154) </a:t>
            </a:r>
            <a:r>
              <a:rPr lang="en-US" dirty="0" smtClean="0"/>
              <a:t>- who traveled to Sicily and developed a geography based on multicultural traditions, Jewish, Greek, Islamic, which included a small circular map (and other 70 regional maps).</a:t>
            </a:r>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dirty="0" smtClean="0"/>
              <a:t>Note that the South is on the up on this map, as was imagined Mecca. The Arabian Peninsula is in the center of the map.</a:t>
            </a:r>
          </a:p>
        </p:txBody>
      </p:sp>
    </p:spTree>
  </p:cSld>
  <p:clrMapOvr>
    <a:masterClrMapping/>
  </p:clrMapOvr>
  <p:transition>
    <p:dissolve/>
  </p:transition>
  <p:timing>
    <p:tnLst>
      <p:par>
        <p:cTn id="1" dur="indefinite" restart="never" nodeType="tmRoot">
          <p:childTnLst>
            <p:seq>
              <p:cTn id="2"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grpId="0" nodeType="withEffect">
                                  <p:stCondLst>
                                    <p:cond delay="0"/>
                                  </p:stCondLst>
                                  <p:childTnLst>
                                    <p:animEffect transition="out" filter="dissolv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14"/>
                                        </p:tgtEl>
                                      </p:cBhvr>
                                    </p:animEffect>
                                    <p:set>
                                      <p:cBhvr>
                                        <p:cTn id="10" dur="1" fill="hold">
                                          <p:stCondLst>
                                            <p:cond delay="499"/>
                                          </p:stCondLst>
                                        </p:cTn>
                                        <p:tgtEl>
                                          <p:spTgt spid="14"/>
                                        </p:tgtEl>
                                        <p:attrNameLst>
                                          <p:attrName>style.visibility</p:attrName>
                                        </p:attrNameLst>
                                      </p:cBhvr>
                                      <p:to>
                                        <p:strVal val="hidden"/>
                                      </p:to>
                                    </p:set>
                                  </p:childTnLst>
                                </p:cTn>
                              </p:par>
                            </p:childTnLst>
                          </p:cTn>
                        </p:par>
                        <p:par>
                          <p:cTn id="11" fill="hold">
                            <p:stCondLst>
                              <p:cond delay="500"/>
                            </p:stCondLst>
                            <p:childTnLst>
                              <p:par>
                                <p:cTn id="12" presetID="0" presetClass="path" presetSubtype="0" accel="50000" decel="50000" fill="hold" nodeType="afterEffect">
                                  <p:stCondLst>
                                    <p:cond delay="0"/>
                                  </p:stCondLst>
                                  <p:childTnLst>
                                    <p:animMotion origin="layout" path="M -3.75E-6 -5.55556E-6 L 0.25 -5.55556E-6 " pathEditMode="relative" ptsTypes="AA">
                                      <p:cBhvr>
                                        <p:cTn id="13" dur="1000" fill="hold"/>
                                        <p:tgtEl>
                                          <p:spTgt spid="79874"/>
                                        </p:tgtEl>
                                        <p:attrNameLst>
                                          <p:attrName>ppt_x</p:attrName>
                                          <p:attrName>ppt_y</p:attrName>
                                        </p:attrNameLst>
                                      </p:cBhvr>
                                    </p:animMotion>
                                  </p:childTnLst>
                                </p:cTn>
                              </p:par>
                            </p:childTnLst>
                          </p:cTn>
                        </p:par>
                        <p:par>
                          <p:cTn id="14" fill="hold">
                            <p:stCondLst>
                              <p:cond delay="1500"/>
                            </p:stCondLst>
                            <p:childTnLst>
                              <p:par>
                                <p:cTn id="15" presetID="8" presetClass="emph" presetSubtype="0" fill="hold" nodeType="afterEffect">
                                  <p:stCondLst>
                                    <p:cond delay="0"/>
                                  </p:stCondLst>
                                  <p:childTnLst>
                                    <p:animRot by="10800000">
                                      <p:cBhvr>
                                        <p:cTn id="16" dur="2000" fill="hold"/>
                                        <p:tgtEl>
                                          <p:spTgt spid="79874"/>
                                        </p:tgtEl>
                                        <p:attrNameLst>
                                          <p:attrName>r</p:attrName>
                                        </p:attrNameLst>
                                      </p:cBhvr>
                                    </p:animRot>
                                  </p:childTnLst>
                                </p:cTn>
                              </p:par>
                              <p:par>
                                <p:cTn id="17" presetID="6" presetClass="emph" presetSubtype="0" fill="hold" nodeType="withEffect">
                                  <p:stCondLst>
                                    <p:cond delay="0"/>
                                  </p:stCondLst>
                                  <p:childTnLst>
                                    <p:animScale>
                                      <p:cBhvr>
                                        <p:cTn id="18" dur="2000" fill="hold"/>
                                        <p:tgtEl>
                                          <p:spTgt spid="79874"/>
                                        </p:tgtEl>
                                      </p:cBhvr>
                                      <p:by x="200000" y="200000"/>
                                    </p:animScale>
                                  </p:childTnLst>
                                </p:cTn>
                              </p:par>
                            </p:childTnLst>
                          </p:cTn>
                        </p:par>
                        <p:par>
                          <p:cTn id="19" fill="hold">
                            <p:stCondLst>
                              <p:cond delay="3500"/>
                            </p:stCondLst>
                            <p:childTnLst>
                              <p:par>
                                <p:cTn id="20" presetID="9" presetClass="exit" presetSubtype="0" fill="hold" nodeType="afterEffect">
                                  <p:stCondLst>
                                    <p:cond delay="0"/>
                                  </p:stCondLst>
                                  <p:childTnLst>
                                    <p:animEffect transition="out" filter="dissolve">
                                      <p:cBhvr>
                                        <p:cTn id="21" dur="500"/>
                                        <p:tgtEl>
                                          <p:spTgt spid="79874"/>
                                        </p:tgtEl>
                                      </p:cBhvr>
                                    </p:animEffect>
                                    <p:set>
                                      <p:cBhvr>
                                        <p:cTn id="22" dur="1" fill="hold">
                                          <p:stCondLst>
                                            <p:cond delay="499"/>
                                          </p:stCondLst>
                                        </p:cTn>
                                        <p:tgtEl>
                                          <p:spTgt spid="79874"/>
                                        </p:tgtEl>
                                        <p:attrNameLst>
                                          <p:attrName>style.visibility</p:attrName>
                                        </p:attrNameLst>
                                      </p:cBhvr>
                                      <p:to>
                                        <p:strVal val="hidden"/>
                                      </p:to>
                                    </p:set>
                                  </p:childTnLst>
                                </p:cTn>
                              </p:par>
                              <p:par>
                                <p:cTn id="23" presetID="9"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childTnLst>
                          </p:cTn>
                        </p:par>
                        <p:par>
                          <p:cTn id="26" fill="hold">
                            <p:stCondLst>
                              <p:cond delay="4000"/>
                            </p:stCondLst>
                            <p:childTnLst>
                              <p:par>
                                <p:cTn id="27" presetID="0" presetClass="path" presetSubtype="0" accel="50000" decel="50000" fill="hold" nodeType="afterEffect">
                                  <p:stCondLst>
                                    <p:cond delay="0"/>
                                  </p:stCondLst>
                                  <p:childTnLst>
                                    <p:animMotion origin="layout" path="M -3.54167E-6 -8.88889E-6 L 0.24375 -8.88889E-6 " pathEditMode="relative" ptsTypes="AA">
                                      <p:cBhvr>
                                        <p:cTn id="28" dur="2000" fill="hold"/>
                                        <p:tgtEl>
                                          <p:spTgt spid="9"/>
                                        </p:tgtEl>
                                        <p:attrNameLst>
                                          <p:attrName>ppt_x</p:attrName>
                                          <p:attrName>ppt_y</p:attrName>
                                        </p:attrNameLst>
                                      </p:cBhvr>
                                    </p:animMotion>
                                  </p:childTnLst>
                                </p:cTn>
                              </p:par>
                            </p:childTnLst>
                          </p:cTn>
                        </p:par>
                        <p:par>
                          <p:cTn id="29" fill="hold">
                            <p:stCondLst>
                              <p:cond delay="6000"/>
                            </p:stCondLst>
                            <p:childTnLst>
                              <p:par>
                                <p:cTn id="30" presetID="9"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ssolve">
                                      <p:cBhvr>
                                        <p:cTn id="32" dur="500"/>
                                        <p:tgtEl>
                                          <p:spTgt spid="12"/>
                                        </p:tgtEl>
                                      </p:cBhvr>
                                    </p:animEffect>
                                  </p:childTnLst>
                                </p:cTn>
                              </p:par>
                              <p:par>
                                <p:cTn id="33" presetID="0" presetClass="path" presetSubtype="0" accel="50000" decel="50000" fill="hold" nodeType="withEffect">
                                  <p:stCondLst>
                                    <p:cond delay="0"/>
                                  </p:stCondLst>
                                  <p:childTnLst>
                                    <p:animMotion origin="layout" path="M -5E-6 7.03704E-6 L -0.21251 7.03704E-6 " pathEditMode="relative" ptsTypes="AA">
                                      <p:cBhvr>
                                        <p:cTn id="34" dur="2000" fill="hold"/>
                                        <p:tgtEl>
                                          <p:spTgt spid="12"/>
                                        </p:tgtEl>
                                        <p:attrNameLst>
                                          <p:attrName>ppt_x</p:attrName>
                                          <p:attrName>ppt_y</p:attrName>
                                        </p:attrNameLst>
                                      </p:cBhvr>
                                    </p:animMotion>
                                  </p:childTnLst>
                                </p:cTn>
                              </p:par>
                            </p:childTnLst>
                          </p:cTn>
                        </p:par>
                      </p:childTnLst>
                    </p:cTn>
                  </p:par>
                  <p:par>
                    <p:cTn id="35" fill="hold">
                      <p:stCondLst>
                        <p:cond delay="indefinite"/>
                      </p:stCondLst>
                      <p:childTnLst>
                        <p:par>
                          <p:cTn id="36" fill="hold">
                            <p:stCondLst>
                              <p:cond delay="0"/>
                            </p:stCondLst>
                            <p:childTnLst>
                              <p:par>
                                <p:cTn id="37" presetID="9" presetClass="exit" presetSubtype="0" fill="hold" nodeType="clickEffect">
                                  <p:stCondLst>
                                    <p:cond delay="0"/>
                                  </p:stCondLst>
                                  <p:childTnLst>
                                    <p:animEffect transition="out" filter="dissolv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9" presetClass="exit" presetSubtype="0" fill="hold" nodeType="withEffect">
                                  <p:stCondLst>
                                    <p:cond delay="0"/>
                                  </p:stCondLst>
                                  <p:childTnLst>
                                    <p:animEffect transition="out" filter="dissolv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2"/>
          <a:stretch/>
        </p:blipFill>
        <p:spPr>
          <a:xfrm>
            <a:off x="5506200" y="56520"/>
            <a:ext cx="1266480" cy="694800"/>
          </a:xfrm>
          <a:prstGeom prst="rect">
            <a:avLst/>
          </a:prstGeom>
          <a:ln>
            <a:noFill/>
          </a:ln>
        </p:spPr>
      </p:pic>
      <p:pic>
        <p:nvPicPr>
          <p:cNvPr id="94" name="Obraz 8"/>
          <p:cNvPicPr/>
          <p:nvPr/>
        </p:nvPicPr>
        <p:blipFill>
          <a:blip r:embed="rId3"/>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4"/>
          <a:stretch/>
        </p:blipFill>
        <p:spPr>
          <a:xfrm>
            <a:off x="512640" y="263520"/>
            <a:ext cx="2057400" cy="457200"/>
          </a:xfrm>
          <a:prstGeom prst="rect">
            <a:avLst/>
          </a:prstGeom>
          <a:ln>
            <a:noFill/>
          </a:ln>
        </p:spPr>
      </p:pic>
      <p:sp>
        <p:nvSpPr>
          <p:cNvPr id="10" name="Text Box 4"/>
          <p:cNvSpPr txBox="1">
            <a:spLocks noChangeArrowheads="1"/>
          </p:cNvSpPr>
          <p:nvPr/>
        </p:nvSpPr>
        <p:spPr bwMode="auto">
          <a:xfrm>
            <a:off x="457200" y="1752600"/>
            <a:ext cx="11164680" cy="1676400"/>
          </a:xfrm>
          <a:prstGeom prst="rect">
            <a:avLst/>
          </a:prstGeom>
          <a:noFill/>
          <a:ln w="9525">
            <a:noFill/>
            <a:round/>
            <a:headEnd/>
            <a:tailEnd/>
          </a:ln>
          <a:effectLst/>
        </p:spPr>
        <p:txBody>
          <a:bodyPr lIns="81638" tIns="53260" rIns="81638" bIns="40819"/>
          <a:lstStyle/>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sz="2000" i="1" dirty="0" smtClean="0"/>
              <a:t>"Spatial representation in maps are culturally conditioned, and the maps reflect what people thought at one time that it is essential, real and objective for them. But maps are highly subjective and capture cultural perspectives on time and space, the decisive periods in human history"</a:t>
            </a:r>
          </a:p>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altLang="en-US" sz="1633" dirty="0" smtClean="0">
                <a:solidFill>
                  <a:srgbClr val="000000"/>
                </a:solidFill>
              </a:rPr>
              <a:t>http://www.historia.ro/exclusiv_web/general/articol/o-istorie-lumii-zece-harti</a:t>
            </a:r>
          </a:p>
          <a:p>
            <a:pPr lvl="1">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ro-RO" altLang="en-US" sz="1633" b="1" dirty="0">
              <a:solidFill>
                <a:srgbClr val="000000"/>
              </a:solidFill>
            </a:endParaRPr>
          </a:p>
          <a:p>
            <a:pPr lvl="1">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b="1" dirty="0">
              <a:solidFill>
                <a:srgbClr val="000000"/>
              </a:solidFill>
            </a:endParaRP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dirty="0">
              <a:solidFill>
                <a:srgbClr val="000000"/>
              </a:solidFill>
            </a:endParaRPr>
          </a:p>
        </p:txBody>
      </p:sp>
      <p:pic>
        <p:nvPicPr>
          <p:cNvPr id="8" name="Picture 2" descr="backupPreview"/>
          <p:cNvPicPr>
            <a:picLocks noChangeAspect="1" noChangeArrowheads="1"/>
          </p:cNvPicPr>
          <p:nvPr/>
        </p:nvPicPr>
        <p:blipFill>
          <a:blip r:embed="rId5" cstate="print">
            <a:lum bright="-60000" contrast="80000"/>
          </a:blip>
          <a:srcRect/>
          <a:stretch>
            <a:fillRect/>
          </a:stretch>
        </p:blipFill>
        <p:spPr bwMode="auto">
          <a:xfrm>
            <a:off x="838200" y="3276600"/>
            <a:ext cx="4572000" cy="2862071"/>
          </a:xfrm>
          <a:prstGeom prst="rect">
            <a:avLst/>
          </a:prstGeom>
          <a:noFill/>
          <a:ln w="9525">
            <a:noFill/>
            <a:miter lim="800000"/>
            <a:headEnd/>
            <a:tailEnd/>
          </a:ln>
        </p:spPr>
      </p:pic>
      <p:sp>
        <p:nvSpPr>
          <p:cNvPr id="9" name="Text Box 4"/>
          <p:cNvSpPr txBox="1">
            <a:spLocks noChangeArrowheads="1"/>
          </p:cNvSpPr>
          <p:nvPr/>
        </p:nvSpPr>
        <p:spPr bwMode="auto">
          <a:xfrm>
            <a:off x="4953000" y="4419600"/>
            <a:ext cx="6821280" cy="1676400"/>
          </a:xfrm>
          <a:prstGeom prst="rect">
            <a:avLst/>
          </a:prstGeom>
          <a:noFill/>
          <a:ln w="9525">
            <a:noFill/>
            <a:round/>
            <a:headEnd/>
            <a:tailEnd/>
          </a:ln>
          <a:effectLst/>
        </p:spPr>
        <p:txBody>
          <a:bodyPr lIns="81638" tIns="53260" rIns="81638" bIns="40819"/>
          <a:lstStyle/>
          <a:p>
            <a:pPr marL="414726" lvl="1" algn="just">
              <a:spcAft>
                <a:spcPts val="544"/>
              </a:spcAft>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r>
              <a:rPr lang="en-US" sz="2000" b="1" dirty="0" smtClean="0"/>
              <a:t>Let's start with a little exercise </a:t>
            </a:r>
            <a:r>
              <a:rPr lang="en-US" sz="2000" i="1" dirty="0" smtClean="0">
                <a:solidFill>
                  <a:srgbClr val="C00000"/>
                </a:solidFill>
              </a:rPr>
              <a:t>- Draw, as best you can, as when you try to explain to someone who does not know anything about this, the map that you follow going from </a:t>
            </a:r>
            <a:r>
              <a:rPr lang="en-US" sz="2000" b="1" i="1" dirty="0" smtClean="0">
                <a:solidFill>
                  <a:srgbClr val="C00000"/>
                </a:solidFill>
              </a:rPr>
              <a:t>home</a:t>
            </a:r>
            <a:r>
              <a:rPr lang="en-US" sz="2000" i="1" dirty="0" smtClean="0">
                <a:solidFill>
                  <a:srgbClr val="C00000"/>
                </a:solidFill>
              </a:rPr>
              <a:t> to </a:t>
            </a:r>
            <a:r>
              <a:rPr lang="en-US" sz="2000" b="1" i="1" dirty="0" smtClean="0">
                <a:solidFill>
                  <a:srgbClr val="C00000"/>
                </a:solidFill>
              </a:rPr>
              <a:t>school</a:t>
            </a:r>
          </a:p>
          <a:p>
            <a:pPr marL="311045" lvl="1" indent="-311045">
              <a:buFont typeface="+mj-lt"/>
              <a:buAutoNum type="arabicPeriod"/>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b="1" dirty="0">
              <a:solidFill>
                <a:srgbClr val="000000"/>
              </a:solidFill>
            </a:endParaRPr>
          </a:p>
          <a:p>
            <a:pPr lvl="1">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ro-RO" altLang="en-US" sz="1633" b="1" dirty="0">
              <a:solidFill>
                <a:srgbClr val="000000"/>
              </a:solidFill>
            </a:endParaRPr>
          </a:p>
          <a:p>
            <a:pPr lvl="1">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b="1" dirty="0">
              <a:solidFill>
                <a:srgbClr val="000000"/>
              </a:solidFill>
            </a:endParaRPr>
          </a:p>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dirty="0">
              <a:solidFill>
                <a:srgbClr val="000000"/>
              </a:solidFill>
            </a:endParaRPr>
          </a:p>
        </p:txBody>
      </p:sp>
      <p:sp>
        <p:nvSpPr>
          <p:cNvPr id="13" name="Rounded Rectangle 12"/>
          <p:cNvSpPr/>
          <p:nvPr/>
        </p:nvSpPr>
        <p:spPr>
          <a:xfrm>
            <a:off x="3276600" y="838200"/>
            <a:ext cx="84582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sz="3175" b="1" dirty="0" smtClean="0">
                <a:solidFill>
                  <a:srgbClr val="C00000"/>
                </a:solidFill>
              </a:rPr>
              <a:t>INTRODUCTION </a:t>
            </a:r>
            <a:r>
              <a:rPr lang="en-US" b="1" dirty="0" smtClean="0">
                <a:solidFill>
                  <a:srgbClr val="00B0F0"/>
                </a:solidFill>
              </a:rPr>
              <a:t>Digital Maps and Geographical Coordinates</a:t>
            </a:r>
            <a:endParaRPr lang="ro-RO" b="1" dirty="0">
              <a:solidFill>
                <a:srgbClr val="C00000"/>
              </a:solidFill>
            </a:endParaRPr>
          </a:p>
          <a:p>
            <a:pPr>
              <a:defRPr/>
            </a:pPr>
            <a:endParaRPr lang="en-US" sz="2993" dirty="0">
              <a:solidFill>
                <a:srgbClr val="C00000"/>
              </a:solidFill>
            </a:endParaRPr>
          </a:p>
        </p:txBody>
      </p:sp>
      <p:sp>
        <p:nvSpPr>
          <p:cNvPr id="14" name="Rounded Rectangle 13"/>
          <p:cNvSpPr/>
          <p:nvPr/>
        </p:nvSpPr>
        <p:spPr>
          <a:xfrm>
            <a:off x="7086600" y="3657600"/>
            <a:ext cx="4343400"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EXERCISE </a:t>
            </a: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sp>
        <p:nvSpPr>
          <p:cNvPr id="6" name="Rounded Rectangle 5"/>
          <p:cNvSpPr/>
          <p:nvPr/>
        </p:nvSpPr>
        <p:spPr>
          <a:xfrm>
            <a:off x="3276600" y="838200"/>
            <a:ext cx="84582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sz="3175" b="1" dirty="0" smtClean="0">
                <a:solidFill>
                  <a:srgbClr val="C00000"/>
                </a:solidFill>
              </a:rPr>
              <a:t>INTRODUCTION </a:t>
            </a:r>
            <a:r>
              <a:rPr lang="en-US" b="1" dirty="0" smtClean="0">
                <a:solidFill>
                  <a:srgbClr val="00B0F0"/>
                </a:solidFill>
              </a:rPr>
              <a:t>Digital Maps and Geographical Coordinates</a:t>
            </a:r>
            <a:endParaRPr lang="ro-RO" b="1" dirty="0">
              <a:solidFill>
                <a:srgbClr val="C00000"/>
              </a:solidFill>
            </a:endParaRPr>
          </a:p>
          <a:p>
            <a:pPr>
              <a:defRPr/>
            </a:pPr>
            <a:endParaRPr lang="en-US" sz="2993" dirty="0">
              <a:solidFill>
                <a:srgbClr val="C00000"/>
              </a:solidFill>
            </a:endParaRPr>
          </a:p>
        </p:txBody>
      </p:sp>
      <p:pic>
        <p:nvPicPr>
          <p:cNvPr id="7" name="Picture 17"/>
          <p:cNvPicPr>
            <a:picLocks noChangeAspect="1" noChangeArrowheads="1"/>
          </p:cNvPicPr>
          <p:nvPr/>
        </p:nvPicPr>
        <p:blipFill>
          <a:blip r:embed="rId5"/>
          <a:srcRect/>
          <a:stretch>
            <a:fillRect/>
          </a:stretch>
        </p:blipFill>
        <p:spPr bwMode="auto">
          <a:xfrm>
            <a:off x="1676400" y="2895600"/>
            <a:ext cx="2857500" cy="3333750"/>
          </a:xfrm>
          <a:prstGeom prst="rect">
            <a:avLst/>
          </a:prstGeom>
          <a:noFill/>
          <a:ln w="9525">
            <a:noFill/>
            <a:miter lim="800000"/>
            <a:headEnd/>
            <a:tailEnd/>
          </a:ln>
          <a:effectLst/>
        </p:spPr>
      </p:pic>
      <p:sp>
        <p:nvSpPr>
          <p:cNvPr id="8" name="Rectangle 7"/>
          <p:cNvSpPr/>
          <p:nvPr/>
        </p:nvSpPr>
        <p:spPr>
          <a:xfrm>
            <a:off x="609600" y="1819870"/>
            <a:ext cx="10972800" cy="923330"/>
          </a:xfrm>
          <a:prstGeom prst="rect">
            <a:avLst/>
          </a:prstGeom>
        </p:spPr>
        <p:txBody>
          <a:bodyPr wrap="square">
            <a:spAutoFit/>
          </a:bodyPr>
          <a:lstStyle/>
          <a:p>
            <a:pPr algn="just"/>
            <a:r>
              <a:rPr lang="vi-VN" dirty="0" smtClean="0">
                <a:latin typeface="Times New Roman"/>
              </a:rPr>
              <a:t>	</a:t>
            </a:r>
            <a:r>
              <a:rPr lang="en-US" dirty="0" smtClean="0">
                <a:latin typeface="Times New Roman"/>
              </a:rPr>
              <a:t> The position of a </a:t>
            </a:r>
            <a:r>
              <a:rPr lang="en-US" i="1" dirty="0" smtClean="0">
                <a:latin typeface="Times New Roman"/>
              </a:rPr>
              <a:t>point (mathematically), and a physical body (geographical object) can be expressed with respect to a </a:t>
            </a:r>
            <a:r>
              <a:rPr lang="en-US" b="1" dirty="0" smtClean="0">
                <a:solidFill>
                  <a:srgbClr val="7030A0"/>
                </a:solidFill>
                <a:latin typeface="Times New Roman"/>
              </a:rPr>
              <a:t>frame of  reference (a system of bodies or body to which are associated tools for measuring distances and an instrument for measuring time). </a:t>
            </a:r>
          </a:p>
        </p:txBody>
      </p:sp>
      <p:sp>
        <p:nvSpPr>
          <p:cNvPr id="9" name="Rectangle 8"/>
          <p:cNvSpPr/>
          <p:nvPr/>
        </p:nvSpPr>
        <p:spPr>
          <a:xfrm>
            <a:off x="5105400" y="3581400"/>
            <a:ext cx="6248400" cy="1754326"/>
          </a:xfrm>
          <a:prstGeom prst="rect">
            <a:avLst/>
          </a:prstGeom>
        </p:spPr>
        <p:txBody>
          <a:bodyPr wrap="square">
            <a:spAutoFit/>
          </a:bodyPr>
          <a:lstStyle/>
          <a:p>
            <a:pPr algn="just"/>
            <a:r>
              <a:rPr lang="en-US" dirty="0" smtClean="0">
                <a:latin typeface="Times New Roman"/>
              </a:rPr>
              <a:t>For example, the graphs of functions or representation of points </a:t>
            </a:r>
            <a:r>
              <a:rPr lang="en-US" b="1" dirty="0" smtClean="0">
                <a:latin typeface="Times New Roman"/>
              </a:rPr>
              <a:t>P, is performed on a sheet of paper (having </a:t>
            </a:r>
            <a:r>
              <a:rPr lang="en-US" b="1" i="1" dirty="0" smtClean="0">
                <a:latin typeface="Times New Roman"/>
              </a:rPr>
              <a:t>width and height, so two dimensions</a:t>
            </a:r>
            <a:r>
              <a:rPr lang="en-US" dirty="0" smtClean="0">
                <a:latin typeface="Times New Roman"/>
              </a:rPr>
              <a:t> - </a:t>
            </a:r>
            <a:r>
              <a:rPr lang="en-US" b="1" dirty="0" smtClean="0">
                <a:solidFill>
                  <a:srgbClr val="C00000"/>
                </a:solidFill>
                <a:latin typeface="Times New Roman"/>
              </a:rPr>
              <a:t>2D</a:t>
            </a:r>
            <a:r>
              <a:rPr lang="en-US" dirty="0" smtClean="0">
                <a:latin typeface="Times New Roman"/>
              </a:rPr>
              <a:t>) </a:t>
            </a:r>
            <a:r>
              <a:rPr lang="en-US" b="1" i="1" dirty="0" smtClean="0">
                <a:solidFill>
                  <a:srgbClr val="7030A0"/>
                </a:solidFill>
                <a:latin typeface="Times New Roman"/>
              </a:rPr>
              <a:t>if we choose a point O, to which the length is measured on the two axes OX and OY, perpendicular to each other - we say that point </a:t>
            </a:r>
            <a:r>
              <a:rPr lang="en-US" b="1" i="1" dirty="0" smtClean="0">
                <a:solidFill>
                  <a:srgbClr val="FF0000"/>
                </a:solidFill>
                <a:latin typeface="Times New Roman"/>
              </a:rPr>
              <a:t>P</a:t>
            </a:r>
            <a:r>
              <a:rPr lang="en-US" b="1" i="1" dirty="0" smtClean="0">
                <a:solidFill>
                  <a:srgbClr val="7030A0"/>
                </a:solidFill>
                <a:latin typeface="Times New Roman"/>
              </a:rPr>
              <a:t> has </a:t>
            </a:r>
            <a:r>
              <a:rPr lang="en-US" b="1" dirty="0" smtClean="0">
                <a:solidFill>
                  <a:srgbClr val="FF0000"/>
                </a:solidFill>
                <a:latin typeface="Times New Roman"/>
              </a:rPr>
              <a:t>2D</a:t>
            </a:r>
            <a:r>
              <a:rPr lang="en-US" dirty="0" smtClean="0">
                <a:latin typeface="Times New Roman"/>
              </a:rPr>
              <a:t> </a:t>
            </a:r>
            <a:r>
              <a:rPr lang="vi-VN" b="1" i="1" dirty="0" smtClean="0">
                <a:solidFill>
                  <a:srgbClr val="FF0000"/>
                </a:solidFill>
                <a:latin typeface="Times New Roman"/>
              </a:rPr>
              <a:t>(x</a:t>
            </a:r>
            <a:r>
              <a:rPr lang="vi-VN" b="1" i="1" baseline="-25000" dirty="0" smtClean="0">
                <a:solidFill>
                  <a:srgbClr val="FF0000"/>
                </a:solidFill>
                <a:latin typeface="Times New Roman"/>
              </a:rPr>
              <a:t>P</a:t>
            </a:r>
            <a:r>
              <a:rPr lang="vi-VN" b="1" i="1" dirty="0" smtClean="0">
                <a:solidFill>
                  <a:srgbClr val="FF0000"/>
                </a:solidFill>
                <a:latin typeface="Times New Roman"/>
              </a:rPr>
              <a:t>, y</a:t>
            </a:r>
            <a:r>
              <a:rPr lang="vi-VN" b="1" i="1" baseline="-25000" dirty="0" smtClean="0">
                <a:solidFill>
                  <a:srgbClr val="FF0000"/>
                </a:solidFill>
                <a:latin typeface="Times New Roman"/>
              </a:rPr>
              <a:t>P</a:t>
            </a:r>
            <a:r>
              <a:rPr lang="vi-VN" b="1" i="1" dirty="0" smtClean="0">
                <a:solidFill>
                  <a:srgbClr val="FF0000"/>
                </a:solidFill>
                <a:latin typeface="Times New Roman"/>
              </a:rPr>
              <a:t>)</a:t>
            </a:r>
            <a:r>
              <a:rPr lang="en-US" b="1" dirty="0" smtClean="0">
                <a:solidFill>
                  <a:srgbClr val="FF0000"/>
                </a:solidFill>
                <a:latin typeface="Times New Roman"/>
              </a:rPr>
              <a:t> coordinates</a:t>
            </a:r>
            <a:r>
              <a:rPr lang="en-US" dirty="0" smtClean="0">
                <a:latin typeface="Times New Roman"/>
              </a:rPr>
              <a:t>. </a:t>
            </a:r>
          </a:p>
          <a:p>
            <a:pPr algn="just"/>
            <a:endParaRPr lang="ro-RO" b="1" i="1" dirty="0" smtClean="0">
              <a:solidFill>
                <a:srgbClr val="FF0000"/>
              </a:solidFill>
              <a:latin typeface="Times New Roman"/>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pic>
        <p:nvPicPr>
          <p:cNvPr id="6" name="Picture 18"/>
          <p:cNvPicPr>
            <a:picLocks noChangeAspect="1" noChangeArrowheads="1"/>
          </p:cNvPicPr>
          <p:nvPr/>
        </p:nvPicPr>
        <p:blipFill>
          <a:blip r:embed="rId5"/>
          <a:srcRect/>
          <a:stretch>
            <a:fillRect/>
          </a:stretch>
        </p:blipFill>
        <p:spPr bwMode="auto">
          <a:xfrm>
            <a:off x="1600200" y="2895600"/>
            <a:ext cx="3248025" cy="3276600"/>
          </a:xfrm>
          <a:prstGeom prst="rect">
            <a:avLst/>
          </a:prstGeom>
          <a:noFill/>
          <a:ln w="9525">
            <a:noFill/>
            <a:miter lim="800000"/>
            <a:headEnd/>
            <a:tailEnd/>
          </a:ln>
          <a:effectLst/>
        </p:spPr>
      </p:pic>
      <p:sp>
        <p:nvSpPr>
          <p:cNvPr id="7" name="Rectangle 6"/>
          <p:cNvSpPr/>
          <p:nvPr/>
        </p:nvSpPr>
        <p:spPr>
          <a:xfrm>
            <a:off x="5257800" y="3352800"/>
            <a:ext cx="6019800" cy="2308324"/>
          </a:xfrm>
          <a:prstGeom prst="rect">
            <a:avLst/>
          </a:prstGeom>
        </p:spPr>
        <p:txBody>
          <a:bodyPr wrap="square">
            <a:spAutoFit/>
          </a:bodyPr>
          <a:lstStyle/>
          <a:p>
            <a:pPr algn="just"/>
            <a:endParaRPr lang="ro-RO" b="1" dirty="0" smtClean="0">
              <a:latin typeface="Times New Roman"/>
            </a:endParaRPr>
          </a:p>
          <a:p>
            <a:pPr algn="just"/>
            <a:r>
              <a:rPr lang="vi-VN" dirty="0" smtClean="0">
                <a:latin typeface="Times New Roman"/>
              </a:rPr>
              <a:t>	</a:t>
            </a:r>
            <a:r>
              <a:rPr lang="en-US" dirty="0" smtClean="0">
                <a:latin typeface="Times New Roman"/>
              </a:rPr>
              <a:t> In a room, or into a space that has and </a:t>
            </a:r>
            <a:r>
              <a:rPr lang="en-US" b="1" dirty="0" smtClean="0">
                <a:latin typeface="Times New Roman"/>
              </a:rPr>
              <a:t>depth</a:t>
            </a:r>
            <a:r>
              <a:rPr lang="en-US" dirty="0" smtClean="0">
                <a:latin typeface="Times New Roman"/>
              </a:rPr>
              <a:t> too, so</a:t>
            </a:r>
            <a:r>
              <a:rPr lang="en-US" b="1" dirty="0" smtClean="0">
                <a:latin typeface="Times New Roman"/>
              </a:rPr>
              <a:t> </a:t>
            </a:r>
            <a:r>
              <a:rPr lang="en-US" b="1" i="1" dirty="0" smtClean="0">
                <a:latin typeface="Times New Roman"/>
              </a:rPr>
              <a:t>three dimensions</a:t>
            </a:r>
            <a:r>
              <a:rPr lang="en-US" i="1" dirty="0" smtClean="0">
                <a:latin typeface="Times New Roman"/>
              </a:rPr>
              <a:t> </a:t>
            </a:r>
            <a:r>
              <a:rPr lang="en-US" dirty="0" smtClean="0">
                <a:latin typeface="Times New Roman"/>
              </a:rPr>
              <a:t>- </a:t>
            </a:r>
            <a:r>
              <a:rPr lang="en-US" b="1" dirty="0" smtClean="0">
                <a:solidFill>
                  <a:srgbClr val="C00000"/>
                </a:solidFill>
                <a:latin typeface="Times New Roman"/>
              </a:rPr>
              <a:t>3D</a:t>
            </a:r>
            <a:r>
              <a:rPr lang="en-US" dirty="0" smtClean="0">
                <a:latin typeface="Times New Roman"/>
              </a:rPr>
              <a:t>, </a:t>
            </a:r>
            <a:r>
              <a:rPr lang="en-US" b="1" i="1" dirty="0" smtClean="0">
                <a:solidFill>
                  <a:srgbClr val="7030A0"/>
                </a:solidFill>
                <a:latin typeface="Times New Roman"/>
              </a:rPr>
              <a:t>the position of a point can be located using three</a:t>
            </a:r>
            <a:r>
              <a:rPr lang="en-US" dirty="0" smtClean="0">
                <a:latin typeface="Times New Roman"/>
              </a:rPr>
              <a:t> </a:t>
            </a:r>
            <a:r>
              <a:rPr lang="vi-VN" b="1" i="1" dirty="0" smtClean="0">
                <a:solidFill>
                  <a:srgbClr val="C00000"/>
                </a:solidFill>
                <a:latin typeface="Times New Roman"/>
              </a:rPr>
              <a:t>3D </a:t>
            </a:r>
            <a:r>
              <a:rPr lang="en-US" b="1" i="1" dirty="0" smtClean="0">
                <a:solidFill>
                  <a:srgbClr val="C00000"/>
                </a:solidFill>
                <a:latin typeface="Times New Roman"/>
              </a:rPr>
              <a:t>coordinates</a:t>
            </a:r>
            <a:r>
              <a:rPr lang="en-US" dirty="0" smtClean="0">
                <a:solidFill>
                  <a:srgbClr val="C00000"/>
                </a:solidFill>
                <a:latin typeface="Times New Roman"/>
              </a:rPr>
              <a:t> </a:t>
            </a:r>
            <a:r>
              <a:rPr lang="en-US" b="1" i="1" dirty="0" smtClean="0">
                <a:solidFill>
                  <a:srgbClr val="C00000"/>
                </a:solidFill>
                <a:latin typeface="Times New Roman"/>
              </a:rPr>
              <a:t>P:</a:t>
            </a:r>
            <a:r>
              <a:rPr lang="ro-RO" b="1" dirty="0" smtClean="0">
                <a:solidFill>
                  <a:srgbClr val="C00000"/>
                </a:solidFill>
                <a:latin typeface="Times New Roman"/>
              </a:rPr>
              <a:t>(</a:t>
            </a:r>
            <a:r>
              <a:rPr lang="ro-RO" b="1" i="1" dirty="0" err="1" smtClean="0">
                <a:solidFill>
                  <a:srgbClr val="C00000"/>
                </a:solidFill>
                <a:latin typeface="Times New Roman"/>
              </a:rPr>
              <a:t>x</a:t>
            </a:r>
            <a:r>
              <a:rPr lang="ro-RO" b="1" i="1" baseline="-25000" dirty="0" err="1" smtClean="0">
                <a:solidFill>
                  <a:srgbClr val="C00000"/>
                </a:solidFill>
                <a:latin typeface="Times New Roman"/>
              </a:rPr>
              <a:t>P</a:t>
            </a:r>
            <a:r>
              <a:rPr lang="ro-RO" b="1" i="1" dirty="0" smtClean="0">
                <a:solidFill>
                  <a:srgbClr val="C00000"/>
                </a:solidFill>
                <a:latin typeface="Times New Roman"/>
              </a:rPr>
              <a:t>, </a:t>
            </a:r>
            <a:r>
              <a:rPr lang="ro-RO" b="1" i="1" dirty="0" err="1" smtClean="0">
                <a:solidFill>
                  <a:srgbClr val="C00000"/>
                </a:solidFill>
                <a:latin typeface="Times New Roman"/>
              </a:rPr>
              <a:t>y</a:t>
            </a:r>
            <a:r>
              <a:rPr lang="ro-RO" b="1" i="1" baseline="-25000" dirty="0" err="1" smtClean="0">
                <a:solidFill>
                  <a:srgbClr val="C00000"/>
                </a:solidFill>
                <a:latin typeface="Times New Roman"/>
              </a:rPr>
              <a:t>P</a:t>
            </a:r>
            <a:r>
              <a:rPr lang="ro-RO" b="1" i="1" dirty="0" smtClean="0">
                <a:solidFill>
                  <a:srgbClr val="C00000"/>
                </a:solidFill>
                <a:latin typeface="Times New Roman"/>
              </a:rPr>
              <a:t>, </a:t>
            </a:r>
            <a:r>
              <a:rPr lang="ro-RO" b="1" i="1" dirty="0" err="1" smtClean="0">
                <a:solidFill>
                  <a:srgbClr val="C00000"/>
                </a:solidFill>
                <a:latin typeface="Times New Roman"/>
              </a:rPr>
              <a:t>z</a:t>
            </a:r>
            <a:r>
              <a:rPr lang="ro-RO" b="1" i="1" baseline="-25000" dirty="0" err="1" smtClean="0">
                <a:solidFill>
                  <a:srgbClr val="C00000"/>
                </a:solidFill>
                <a:latin typeface="Times New Roman"/>
              </a:rPr>
              <a:t>P</a:t>
            </a:r>
            <a:r>
              <a:rPr lang="ro-RO" b="1" i="1" dirty="0" smtClean="0">
                <a:solidFill>
                  <a:srgbClr val="C00000"/>
                </a:solidFill>
                <a:latin typeface="Times New Roman"/>
              </a:rPr>
              <a:t>),</a:t>
            </a:r>
            <a:r>
              <a:rPr lang="en-US" dirty="0" smtClean="0">
                <a:latin typeface="Times New Roman"/>
              </a:rPr>
              <a:t> </a:t>
            </a:r>
            <a:r>
              <a:rPr lang="en-US" b="1" i="1" dirty="0" smtClean="0">
                <a:solidFill>
                  <a:srgbClr val="7030A0"/>
                </a:solidFill>
                <a:latin typeface="Times New Roman"/>
              </a:rPr>
              <a:t>in an orthogonal system -  called </a:t>
            </a:r>
            <a:r>
              <a:rPr lang="en-US" b="1" i="1" dirty="0" smtClean="0">
                <a:solidFill>
                  <a:srgbClr val="FF0000"/>
                </a:solidFill>
                <a:latin typeface="Times New Roman"/>
              </a:rPr>
              <a:t>Cartesian</a:t>
            </a:r>
            <a:r>
              <a:rPr lang="en-US" b="1" i="1" dirty="0" smtClean="0">
                <a:solidFill>
                  <a:srgbClr val="7030A0"/>
                </a:solidFill>
                <a:latin typeface="Times New Roman"/>
              </a:rPr>
              <a:t>. </a:t>
            </a:r>
          </a:p>
          <a:p>
            <a:pPr algn="just"/>
            <a:endParaRPr lang="en-US" dirty="0" smtClean="0">
              <a:latin typeface="Times New Roman"/>
            </a:endParaRPr>
          </a:p>
          <a:p>
            <a:pPr algn="just"/>
            <a:endParaRPr lang="en-US" b="1" i="1" dirty="0" smtClean="0">
              <a:solidFill>
                <a:srgbClr val="FF0000"/>
              </a:solidFill>
              <a:latin typeface="Times New Roman"/>
            </a:endParaRPr>
          </a:p>
          <a:p>
            <a:pPr algn="just"/>
            <a:endParaRPr lang="en-US" b="1" i="1" dirty="0" smtClean="0">
              <a:solidFill>
                <a:srgbClr val="FF0000"/>
              </a:solidFill>
              <a:latin typeface="Times New Roman"/>
            </a:endParaRPr>
          </a:p>
        </p:txBody>
      </p:sp>
      <p:sp>
        <p:nvSpPr>
          <p:cNvPr id="8" name="Rectangle 7"/>
          <p:cNvSpPr/>
          <p:nvPr/>
        </p:nvSpPr>
        <p:spPr>
          <a:xfrm>
            <a:off x="609600" y="1819870"/>
            <a:ext cx="10972800" cy="923330"/>
          </a:xfrm>
          <a:prstGeom prst="rect">
            <a:avLst/>
          </a:prstGeom>
        </p:spPr>
        <p:txBody>
          <a:bodyPr wrap="square">
            <a:spAutoFit/>
          </a:bodyPr>
          <a:lstStyle/>
          <a:p>
            <a:pPr algn="just"/>
            <a:r>
              <a:rPr lang="vi-VN" dirty="0" smtClean="0">
                <a:latin typeface="Times New Roman"/>
              </a:rPr>
              <a:t>	</a:t>
            </a:r>
            <a:r>
              <a:rPr lang="en-US" dirty="0" smtClean="0">
                <a:latin typeface="Times New Roman"/>
              </a:rPr>
              <a:t> The position of a </a:t>
            </a:r>
            <a:r>
              <a:rPr lang="en-US" i="1" dirty="0" smtClean="0">
                <a:latin typeface="Times New Roman"/>
              </a:rPr>
              <a:t>point (mathematically), and a physical body (geographical object) can be expressed with respect to a </a:t>
            </a:r>
            <a:r>
              <a:rPr lang="en-US" b="1" dirty="0" smtClean="0">
                <a:solidFill>
                  <a:srgbClr val="7030A0"/>
                </a:solidFill>
                <a:latin typeface="Times New Roman"/>
              </a:rPr>
              <a:t>frame of  reference (a system of bodies or body to which are associated tools for measuring distances and an instrument for measuring time). </a:t>
            </a:r>
          </a:p>
        </p:txBody>
      </p:sp>
      <p:sp>
        <p:nvSpPr>
          <p:cNvPr id="9" name="Rounded Rectangle 8"/>
          <p:cNvSpPr/>
          <p:nvPr/>
        </p:nvSpPr>
        <p:spPr>
          <a:xfrm>
            <a:off x="3276600" y="838200"/>
            <a:ext cx="8458200"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sz="3175" b="1" dirty="0" smtClean="0">
                <a:solidFill>
                  <a:srgbClr val="C00000"/>
                </a:solidFill>
              </a:rPr>
              <a:t>INTRODUCTION </a:t>
            </a:r>
            <a:r>
              <a:rPr lang="en-US" b="1" dirty="0" smtClean="0">
                <a:solidFill>
                  <a:srgbClr val="00B0F0"/>
                </a:solidFill>
              </a:rPr>
              <a:t>Digital Maps and Geographical Coordinates</a:t>
            </a:r>
            <a:endParaRPr lang="ro-RO" b="1" dirty="0">
              <a:solidFill>
                <a:srgbClr val="C00000"/>
              </a:solidFill>
            </a:endParaRPr>
          </a:p>
          <a:p>
            <a:pPr>
              <a:defRPr/>
            </a:pPr>
            <a:endParaRPr lang="en-US" sz="2993" dirty="0">
              <a:solidFill>
                <a:srgbClr val="C00000"/>
              </a:solidFill>
            </a:endParaRPr>
          </a:p>
        </p:txBody>
      </p:sp>
    </p:spTree>
  </p:cSld>
  <p:clrMapOvr>
    <a:masterClrMapping/>
  </p:clrMapOvr>
  <p:transition>
    <p:dissolve/>
  </p:transition>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2836</TotalTime>
  <Words>4117</Words>
  <Application>LibreOffice/5.1.6.2$Linux_X86_64 LibreOffice_project/10m0$Build-2</Application>
  <PresentationFormat>Custom</PresentationFormat>
  <Paragraphs>370</Paragraphs>
  <Slides>45</Slides>
  <Notes>0</Notes>
  <HiddenSlides>0</HiddenSlides>
  <MMClips>0</MMClips>
  <ScaleCrop>false</ScaleCrop>
  <HeadingPairs>
    <vt:vector size="4" baseType="variant">
      <vt:variant>
        <vt:lpstr>Theme</vt:lpstr>
      </vt:variant>
      <vt:variant>
        <vt:i4>2</vt:i4>
      </vt:variant>
      <vt:variant>
        <vt:lpstr>Slide Titles</vt:lpstr>
      </vt:variant>
      <vt:variant>
        <vt:i4>45</vt:i4>
      </vt:variant>
    </vt:vector>
  </HeadingPairs>
  <TitlesOfParts>
    <vt:vector size="47" baseType="lpstr">
      <vt:lpstr>Office Theme</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Mircea</cp:lastModifiedBy>
  <cp:revision>764</cp:revision>
  <dcterms:created xsi:type="dcterms:W3CDTF">2017-03-03T10:15:59Z</dcterms:created>
  <dcterms:modified xsi:type="dcterms:W3CDTF">2018-01-21T15:51:53Z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0</vt:i4>
  </property>
  <property fmtid="{D5CDD505-2E9C-101B-9397-08002B2CF9AE}" pid="8" name="PresentationFormat">
    <vt:lpwstr>Widescreen</vt:lpwstr>
  </property>
  <property fmtid="{D5CDD505-2E9C-101B-9397-08002B2CF9AE}" pid="9" name="ScaleCrop">
    <vt:bool>false</vt:bool>
  </property>
  <property fmtid="{D5CDD505-2E9C-101B-9397-08002B2CF9AE}" pid="10" name="ShareDoc">
    <vt:bool>false</vt:bool>
  </property>
  <property fmtid="{D5CDD505-2E9C-101B-9397-08002B2CF9AE}" pid="11" name="Slides">
    <vt:i4>28</vt:i4>
  </property>
</Properties>
</file>