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6" r:id="rId2"/>
    <p:sldId id="296" r:id="rId3"/>
    <p:sldId id="297" r:id="rId4"/>
    <p:sldId id="275" r:id="rId5"/>
    <p:sldId id="316" r:id="rId6"/>
    <p:sldId id="320" r:id="rId7"/>
    <p:sldId id="317" r:id="rId8"/>
    <p:sldId id="319" r:id="rId9"/>
    <p:sldId id="298" r:id="rId10"/>
    <p:sldId id="301" r:id="rId11"/>
    <p:sldId id="300" r:id="rId12"/>
    <p:sldId id="310" r:id="rId13"/>
    <p:sldId id="321" r:id="rId14"/>
    <p:sldId id="313" r:id="rId15"/>
    <p:sldId id="311" r:id="rId16"/>
    <p:sldId id="306" r:id="rId17"/>
    <p:sldId id="312" r:id="rId18"/>
    <p:sldId id="314" r:id="rId19"/>
    <p:sldId id="315" r:id="rId20"/>
    <p:sldId id="280" r:id="rId21"/>
    <p:sldId id="289" r:id="rId22"/>
    <p:sldId id="284" r:id="rId23"/>
    <p:sldId id="267" r:id="rId24"/>
    <p:sldId id="308" r:id="rId25"/>
    <p:sldId id="322" r:id="rId26"/>
    <p:sldId id="305" r:id="rId27"/>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0B65DFA-7F1F-4A4B-9487-FD3F5B7DE33E}">
          <p14:sldIdLst>
            <p14:sldId id="256"/>
            <p14:sldId id="296"/>
            <p14:sldId id="297"/>
            <p14:sldId id="275"/>
          </p14:sldIdLst>
        </p14:section>
        <p14:section name="KAHOOT" id="{C8ECC0A2-4E95-4DB3-B346-66FEA0E9D2E2}">
          <p14:sldIdLst>
            <p14:sldId id="316"/>
            <p14:sldId id="320"/>
            <p14:sldId id="317"/>
            <p14:sldId id="319"/>
          </p14:sldIdLst>
        </p14:section>
        <p14:section name="Untitled Section" id="{BD381862-D699-464D-BB8B-42A00ADB4D2E}">
          <p14:sldIdLst>
            <p14:sldId id="298"/>
            <p14:sldId id="301"/>
            <p14:sldId id="300"/>
            <p14:sldId id="310"/>
            <p14:sldId id="321"/>
            <p14:sldId id="313"/>
            <p14:sldId id="311"/>
            <p14:sldId id="306"/>
            <p14:sldId id="312"/>
            <p14:sldId id="314"/>
            <p14:sldId id="315"/>
            <p14:sldId id="280"/>
            <p14:sldId id="289"/>
            <p14:sldId id="284"/>
            <p14:sldId id="267"/>
            <p14:sldId id="308"/>
            <p14:sldId id="322"/>
            <p14:sldId id="30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50620" autoAdjust="0"/>
  </p:normalViewPr>
  <p:slideViewPr>
    <p:cSldViewPr snapToGrid="0">
      <p:cViewPr varScale="1">
        <p:scale>
          <a:sx n="82" d="100"/>
          <a:sy n="82" d="100"/>
        </p:scale>
        <p:origin x="3192"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DC5C40-0433-4825-9721-4C803348182D}" type="datetimeFigureOut">
              <a:rPr lang="en-US" smtClean="0"/>
              <a:t>4/22/2018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7A9DC-2EF9-4802-BC1E-A2393B946D51}" type="slidenum">
              <a:rPr lang="en-US" smtClean="0"/>
              <a:t>‹#›</a:t>
            </a:fld>
            <a:endParaRPr lang="en-US"/>
          </a:p>
        </p:txBody>
      </p:sp>
    </p:spTree>
    <p:extLst>
      <p:ext uri="{BB962C8B-B14F-4D97-AF65-F5344CB8AC3E}">
        <p14:creationId xmlns:p14="http://schemas.microsoft.com/office/powerpoint/2010/main" val="2928394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on the slides will be in this panel. Please examine the notes for background information, links to computer animations, video lectures, lesson plans, classroom activities, and lots of teaching tips. </a:t>
            </a:r>
          </a:p>
          <a:p>
            <a:endParaRPr lang="en-US" dirty="0"/>
          </a:p>
          <a:p>
            <a:r>
              <a:rPr lang="en-US" dirty="0"/>
              <a:t>This PowerPoint presentation was developed for the teachers in the framework of ERIS project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solidFill>
                  <a:schemeClr val="tx2"/>
                </a:solidFill>
                <a:latin typeface="Comic Sans MS" panose="030F0702030302020204" pitchFamily="66" charset="0"/>
                <a:ea typeface="ＭＳ Ｐゴシック" panose="020B0600070205080204" pitchFamily="34" charset="-128"/>
              </a:rPr>
              <a:t>Note: Several illustrations are copyrighted figures that should not be extracted from this presentation. Publishers have permitted limited use as part of this presentation. </a:t>
            </a:r>
          </a:p>
          <a:p>
            <a:endParaRPr lang="en-US" dirty="0"/>
          </a:p>
        </p:txBody>
      </p:sp>
      <p:sp>
        <p:nvSpPr>
          <p:cNvPr id="4" name="Slide Number Placeholder 3"/>
          <p:cNvSpPr>
            <a:spLocks noGrp="1"/>
          </p:cNvSpPr>
          <p:nvPr>
            <p:ph type="sldNum" sz="quarter" idx="10"/>
          </p:nvPr>
        </p:nvSpPr>
        <p:spPr/>
        <p:txBody>
          <a:bodyPr/>
          <a:lstStyle/>
          <a:p>
            <a:fld id="{E9E7A9DC-2EF9-4802-BC1E-A2393B946D51}" type="slidenum">
              <a:rPr lang="en-US" smtClean="0"/>
              <a:t>1</a:t>
            </a:fld>
            <a:endParaRPr lang="en-US"/>
          </a:p>
        </p:txBody>
      </p:sp>
    </p:spTree>
    <p:extLst>
      <p:ext uri="{BB962C8B-B14F-4D97-AF65-F5344CB8AC3E}">
        <p14:creationId xmlns:p14="http://schemas.microsoft.com/office/powerpoint/2010/main" val="1107882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z="1200" b="0" i="0" kern="1200" dirty="0">
              <a:solidFill>
                <a:schemeClr val="tx1"/>
              </a:solidFill>
              <a:effectLst/>
              <a:latin typeface="Verdana" pitchFamily="34" charset="0"/>
              <a:ea typeface="+mn-ea"/>
              <a:cs typeface="+mn-cs"/>
            </a:endParaRPr>
          </a:p>
          <a:p>
            <a:endParaRPr lang="en-US" sz="1200" b="0" i="0" kern="1200" dirty="0">
              <a:solidFill>
                <a:schemeClr val="tx1"/>
              </a:solidFill>
              <a:effectLst/>
              <a:latin typeface="Verdana" pitchFamily="34" charset="0"/>
              <a:ea typeface="+mn-ea"/>
              <a:cs typeface="+mn-cs"/>
            </a:endParaRPr>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12</a:t>
            </a:fld>
            <a:endParaRPr lang="en-US" altLang="en-US"/>
          </a:p>
        </p:txBody>
      </p:sp>
    </p:spTree>
    <p:extLst>
      <p:ext uri="{BB962C8B-B14F-4D97-AF65-F5344CB8AC3E}">
        <p14:creationId xmlns:p14="http://schemas.microsoft.com/office/powerpoint/2010/main" val="2082565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BD8D67-1D26-4958-988E-84AF20451826}" type="slidenum">
              <a:rPr lang="en-US" smtClean="0"/>
              <a:t>13</a:t>
            </a:fld>
            <a:endParaRPr lang="en-US"/>
          </a:p>
        </p:txBody>
      </p:sp>
    </p:spTree>
    <p:extLst>
      <p:ext uri="{BB962C8B-B14F-4D97-AF65-F5344CB8AC3E}">
        <p14:creationId xmlns:p14="http://schemas.microsoft.com/office/powerpoint/2010/main" val="2484964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The activity in brief</a:t>
            </a:r>
            <a:r>
              <a:rPr lang="en-US" sz="1200" b="0" i="0" u="none" strike="noStrike" kern="1200" baseline="0" dirty="0">
                <a:solidFill>
                  <a:schemeClr val="tx1"/>
                </a:solidFill>
                <a:latin typeface="+mn-lt"/>
                <a:ea typeface="+mn-ea"/>
                <a:cs typeface="+mn-cs"/>
              </a:rPr>
              <a:t>: </a:t>
            </a:r>
            <a:r>
              <a:rPr lang="en-US" sz="1200" b="0" i="0" kern="1200" dirty="0">
                <a:solidFill>
                  <a:schemeClr val="tx1"/>
                </a:solidFill>
                <a:effectLst/>
                <a:latin typeface="Verdana" pitchFamily="34" charset="0"/>
                <a:ea typeface="+mn-ea"/>
                <a:cs typeface="+mn-cs"/>
              </a:rPr>
              <a:t>The activity in brief: Students play “battleships” with maps showing earthquakes or volcanoes, drawn on graph paper with squares marked by number and letter.</a:t>
            </a:r>
          </a:p>
          <a:p>
            <a:endParaRPr lang="en-US" sz="1200" b="0" i="0" kern="1200" dirty="0">
              <a:solidFill>
                <a:schemeClr val="tx1"/>
              </a:solidFill>
              <a:effectLst/>
              <a:latin typeface="Verdana" pitchFamily="34" charset="0"/>
              <a:ea typeface="+mn-ea"/>
              <a:cs typeface="+mn-cs"/>
            </a:endParaRPr>
          </a:p>
          <a:p>
            <a:r>
              <a:rPr lang="en-US" sz="1200" b="1" i="0" u="none" strike="noStrike" kern="1200" baseline="0" dirty="0">
                <a:solidFill>
                  <a:schemeClr val="tx1"/>
                </a:solidFill>
                <a:latin typeface="+mn-lt"/>
                <a:ea typeface="+mn-ea"/>
                <a:cs typeface="+mn-cs"/>
              </a:rPr>
              <a:t>Resource list: </a:t>
            </a:r>
            <a:r>
              <a:rPr lang="en-US" sz="1200" b="0" i="0" u="none" strike="noStrike" kern="1200" baseline="0" dirty="0">
                <a:solidFill>
                  <a:schemeClr val="tx1"/>
                </a:solidFill>
                <a:latin typeface="+mn-lt"/>
                <a:ea typeface="+mn-ea"/>
                <a:cs typeface="+mn-cs"/>
              </a:rPr>
              <a:t>Sets of sheets (</a:t>
            </a:r>
            <a:r>
              <a:rPr lang="en-US" sz="1200" b="1" i="0" u="none" strike="noStrike" kern="1200" baseline="0" dirty="0">
                <a:solidFill>
                  <a:schemeClr val="tx1"/>
                </a:solidFill>
                <a:latin typeface="+mn-lt"/>
                <a:ea typeface="+mn-ea"/>
                <a:cs typeface="+mn-cs"/>
              </a:rPr>
              <a:t>printout S1&amp;S2 from the package</a:t>
            </a:r>
            <a:r>
              <a:rPr lang="en-US" sz="1200" b="0" i="0" u="none" strike="noStrike" kern="1200" baseline="0" dirty="0">
                <a:solidFill>
                  <a:schemeClr val="tx1"/>
                </a:solidFill>
                <a:latin typeface="+mn-lt"/>
                <a:ea typeface="+mn-ea"/>
                <a:cs typeface="+mn-cs"/>
              </a:rPr>
              <a:t> ) for pairs of students. One set shows the distribution of volcanoes plus a blank map: the other shows the distribution of earthquakes plus a blank map. These are best printed onto different colored card</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Time needed to complete activity</a:t>
            </a:r>
            <a:r>
              <a:rPr lang="en-US" sz="1200" b="0" i="0" u="none" strike="noStrike" kern="1200" baseline="0" dirty="0">
                <a:solidFill>
                  <a:schemeClr val="tx1"/>
                </a:solidFill>
                <a:latin typeface="+mn-lt"/>
                <a:ea typeface="+mn-ea"/>
                <a:cs typeface="+mn-cs"/>
              </a:rPr>
              <a:t>: 10 minutes</a:t>
            </a:r>
          </a:p>
          <a:p>
            <a:endParaRPr lang="en-US" sz="1200" b="0" i="0" u="none" strike="noStrike" kern="1200" baseline="0" dirty="0">
              <a:solidFill>
                <a:schemeClr val="tx1"/>
              </a:solidFill>
              <a:latin typeface="+mn-lt"/>
              <a:ea typeface="+mn-ea"/>
              <a:cs typeface="+mn-cs"/>
            </a:endParaRPr>
          </a:p>
          <a:p>
            <a:r>
              <a:rPr lang="en-US" b="1" dirty="0"/>
              <a:t>The activity in detail: </a:t>
            </a:r>
            <a:r>
              <a:rPr lang="en-US" dirty="0" err="1"/>
              <a:t>Organise</a:t>
            </a:r>
            <a:r>
              <a:rPr lang="en-US" dirty="0"/>
              <a:t> students into pairs. Issue a volcano sheet to one student and an earthquake sheet to the other. Tell them that there are at least 32 volcanoes or earthquake </a:t>
            </a:r>
            <a:r>
              <a:rPr lang="en-US" dirty="0" err="1"/>
              <a:t>epicentres</a:t>
            </a:r>
            <a:r>
              <a:rPr lang="en-US" dirty="0"/>
              <a:t> shown on the maps. Students play “battleships”, taking it in turns to “fire” at their opponent’s maps. (Students call out a chosen grid square, e.g. “G5”, and their opponents have to say whether or not they have scored a “hit”. The outcome is marked on the caller’s own blank map, and then it is the opponent’s turn to call). Unlike the normal rules, a successful hit does NOT result in an extra go.</a:t>
            </a:r>
          </a:p>
          <a:p>
            <a:endParaRPr lang="en-US" dirty="0"/>
          </a:p>
          <a:p>
            <a:r>
              <a:rPr lang="en-US" sz="1200" b="0" i="0" u="none" strike="noStrike" kern="1200" baseline="0" dirty="0">
                <a:solidFill>
                  <a:schemeClr val="tx1"/>
                </a:solidFill>
                <a:latin typeface="+mn-lt"/>
                <a:ea typeface="+mn-ea"/>
                <a:cs typeface="+mn-cs"/>
              </a:rPr>
              <a:t>Students can see the distribution of </a:t>
            </a:r>
            <a:r>
              <a:rPr lang="en-US" sz="1200" b="1" i="0" u="none" strike="noStrike" kern="1200" baseline="0" dirty="0">
                <a:solidFill>
                  <a:schemeClr val="tx1"/>
                </a:solidFill>
                <a:latin typeface="+mn-lt"/>
                <a:ea typeface="+mn-ea"/>
                <a:cs typeface="+mn-cs"/>
              </a:rPr>
              <a:t>either </a:t>
            </a:r>
            <a:r>
              <a:rPr lang="en-US" sz="1200" b="0" i="0" u="none" strike="noStrike" kern="1200" baseline="0" dirty="0">
                <a:solidFill>
                  <a:schemeClr val="tx1"/>
                </a:solidFill>
                <a:latin typeface="+mn-lt"/>
                <a:ea typeface="+mn-ea"/>
                <a:cs typeface="+mn-cs"/>
              </a:rPr>
              <a:t>the world’s major earthquakes </a:t>
            </a:r>
            <a:r>
              <a:rPr lang="en-US" sz="1200" b="1" i="0" u="none" strike="noStrike" kern="1200" baseline="0" dirty="0">
                <a:solidFill>
                  <a:schemeClr val="tx1"/>
                </a:solidFill>
                <a:latin typeface="+mn-lt"/>
                <a:ea typeface="+mn-ea"/>
                <a:cs typeface="+mn-cs"/>
              </a:rPr>
              <a:t>or </a:t>
            </a:r>
            <a:r>
              <a:rPr lang="en-US" sz="1200" b="0" i="0" u="none" strike="noStrike" kern="1200" baseline="0" dirty="0">
                <a:solidFill>
                  <a:schemeClr val="tx1"/>
                </a:solidFill>
                <a:latin typeface="+mn-lt"/>
                <a:ea typeface="+mn-ea"/>
                <a:cs typeface="+mn-cs"/>
              </a:rPr>
              <a:t>volcanoes, on their own sheets, but have to guess where their opponent’s features are located. It does not take many minutes for them to </a:t>
            </a:r>
            <a:r>
              <a:rPr lang="en-US" sz="1200" b="0" i="0" u="none" strike="noStrike" kern="1200" baseline="0" dirty="0" err="1">
                <a:solidFill>
                  <a:schemeClr val="tx1"/>
                </a:solidFill>
                <a:latin typeface="+mn-lt"/>
                <a:ea typeface="+mn-ea"/>
                <a:cs typeface="+mn-cs"/>
              </a:rPr>
              <a:t>realise</a:t>
            </a:r>
            <a:r>
              <a:rPr lang="en-US" sz="1200" b="0" i="0" u="none" strike="noStrike" kern="1200" baseline="0" dirty="0">
                <a:solidFill>
                  <a:schemeClr val="tx1"/>
                </a:solidFill>
                <a:latin typeface="+mn-lt"/>
                <a:ea typeface="+mn-ea"/>
                <a:cs typeface="+mn-cs"/>
              </a:rPr>
              <a:t> that the distribution of the one is closely matched by the other, </a:t>
            </a:r>
            <a:r>
              <a:rPr lang="en-US" sz="1200" b="1" i="0" u="none" strike="noStrike" kern="1200" baseline="0" dirty="0">
                <a:solidFill>
                  <a:schemeClr val="tx1"/>
                </a:solidFill>
                <a:latin typeface="+mn-lt"/>
                <a:ea typeface="+mn-ea"/>
                <a:cs typeface="+mn-cs"/>
              </a:rPr>
              <a:t>and there is no need to prolong the activity</a:t>
            </a:r>
            <a:r>
              <a:rPr lang="en-US" sz="1200" b="0" i="0" u="none" strike="noStrike" kern="1200" baseline="0" dirty="0">
                <a:solidFill>
                  <a:schemeClr val="tx1"/>
                </a:solidFill>
                <a:latin typeface="+mn-lt"/>
                <a:ea typeface="+mn-ea"/>
                <a:cs typeface="+mn-cs"/>
              </a:rPr>
              <a:t>. They should appreciate that the earthquake and volcano belts are not only coincidental but also form discrete lines and are neither evenly distributed nor random.</a:t>
            </a:r>
          </a:p>
          <a:p>
            <a:endParaRPr lang="en-US" sz="1200" b="0" i="0" u="none" strike="noStrike" kern="1200" baseline="0" dirty="0">
              <a:solidFill>
                <a:schemeClr val="tx1"/>
              </a:solidFill>
              <a:latin typeface="+mn-lt"/>
              <a:ea typeface="+mn-ea"/>
              <a:cs typeface="+mn-cs"/>
            </a:endParaRPr>
          </a:p>
          <a:p>
            <a:r>
              <a:rPr lang="en-US" dirty="0"/>
              <a:t>Students will, however, find that there is one area where there are major earthquakes, but no volcanoes, i.e. the Himalayan belt. This is because the two colliding continental plates are nearly “locked” at considerable depth, and the</a:t>
            </a:r>
          </a:p>
          <a:p>
            <a:r>
              <a:rPr lang="en-US" dirty="0"/>
              <a:t>resultant pressure/temperature regime is not conducive to the melting of rocks and formation of magma.</a:t>
            </a:r>
          </a:p>
          <a:p>
            <a:endParaRPr lang="en-US" dirty="0"/>
          </a:p>
          <a:p>
            <a:r>
              <a:rPr lang="en-US" sz="1200" b="0" i="0" u="none" strike="noStrike" kern="1200" baseline="0" dirty="0">
                <a:solidFill>
                  <a:schemeClr val="tx1"/>
                </a:solidFill>
                <a:latin typeface="+mn-lt"/>
                <a:ea typeface="+mn-ea"/>
                <a:cs typeface="+mn-cs"/>
              </a:rPr>
              <a:t>Similarly, there is one area of volcanoes with no earthquakes shown, the Hawaiian Islands, which has developed over a “hot spot” in the mantle, where magma is readily formed a few tens of </a:t>
            </a:r>
            <a:r>
              <a:rPr lang="en-US" sz="1200" b="0" i="0" u="none" strike="noStrike" kern="1200" baseline="0" dirty="0" err="1">
                <a:solidFill>
                  <a:schemeClr val="tx1"/>
                </a:solidFill>
                <a:latin typeface="+mn-lt"/>
                <a:ea typeface="+mn-ea"/>
                <a:cs typeface="+mn-cs"/>
              </a:rPr>
              <a:t>kilometres</a:t>
            </a:r>
            <a:r>
              <a:rPr lang="en-US" sz="1200" b="0" i="0" u="none" strike="noStrike" kern="1200" baseline="0" dirty="0">
                <a:solidFill>
                  <a:schemeClr val="tx1"/>
                </a:solidFill>
                <a:latin typeface="+mn-lt"/>
                <a:ea typeface="+mn-ea"/>
                <a:cs typeface="+mn-cs"/>
              </a:rPr>
              <a:t> down. This is of low viscosity and can</a:t>
            </a:r>
          </a:p>
          <a:p>
            <a:r>
              <a:rPr lang="en-US" sz="1200" b="0" i="0" u="none" strike="noStrike" kern="1200" baseline="0" dirty="0">
                <a:solidFill>
                  <a:schemeClr val="tx1"/>
                </a:solidFill>
                <a:latin typeface="+mn-lt"/>
                <a:ea typeface="+mn-ea"/>
                <a:cs typeface="+mn-cs"/>
              </a:rPr>
              <a:t>easily flow to the surface often accompanied by minor tremors, but not usually by strong earthquakes.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Leading into the activity: </a:t>
            </a:r>
            <a:r>
              <a:rPr lang="en-US" sz="1200" b="0" i="0" u="none" strike="noStrike" kern="1200" baseline="0" dirty="0">
                <a:solidFill>
                  <a:schemeClr val="tx1"/>
                </a:solidFill>
                <a:latin typeface="+mn-lt"/>
                <a:ea typeface="+mn-ea"/>
                <a:cs typeface="+mn-cs"/>
              </a:rPr>
              <a:t>The activity should be used </a:t>
            </a:r>
            <a:r>
              <a:rPr lang="en-US" sz="1200" b="1" i="0" u="none" strike="noStrike" kern="1200" baseline="0" dirty="0">
                <a:solidFill>
                  <a:schemeClr val="tx1"/>
                </a:solidFill>
                <a:latin typeface="+mn-lt"/>
                <a:ea typeface="+mn-ea"/>
                <a:cs typeface="+mn-cs"/>
              </a:rPr>
              <a:t>before </a:t>
            </a:r>
            <a:r>
              <a:rPr lang="en-US" sz="1200" b="0" i="0" u="none" strike="noStrike" kern="1200" baseline="0" dirty="0">
                <a:solidFill>
                  <a:schemeClr val="tx1"/>
                </a:solidFill>
                <a:latin typeface="+mn-lt"/>
                <a:ea typeface="+mn-ea"/>
                <a:cs typeface="+mn-cs"/>
              </a:rPr>
              <a:t>students are made aware of the detail of the surface  distribution of earthquakes and volcanoes. This will then help them to understand the evidence for the location of the</a:t>
            </a:r>
          </a:p>
          <a:p>
            <a:r>
              <a:rPr lang="en-US" sz="1200" b="0" i="0" u="none" strike="noStrike" kern="1200" baseline="0" dirty="0">
                <a:solidFill>
                  <a:schemeClr val="tx1"/>
                </a:solidFill>
                <a:latin typeface="+mn-lt"/>
                <a:ea typeface="+mn-ea"/>
                <a:cs typeface="+mn-cs"/>
              </a:rPr>
              <a:t>plate boundaries, rather than simply being told where they are.</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Following up the activity: </a:t>
            </a:r>
            <a:r>
              <a:rPr lang="en-US" sz="1200" b="0" i="0" u="none" strike="noStrike" kern="1200" baseline="0" dirty="0">
                <a:solidFill>
                  <a:schemeClr val="tx1"/>
                </a:solidFill>
                <a:latin typeface="+mn-lt"/>
                <a:ea typeface="+mn-ea"/>
                <a:cs typeface="+mn-cs"/>
              </a:rPr>
              <a:t>Study the distribution of earthquakes and volcanoes from published maps and relate them to the boundaries of the named plates.</a:t>
            </a:r>
            <a:endParaRPr lang="en-US" dirty="0"/>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14</a:t>
            </a:fld>
            <a:endParaRPr lang="en-US" altLang="en-US"/>
          </a:p>
        </p:txBody>
      </p:sp>
    </p:spTree>
    <p:extLst>
      <p:ext uri="{BB962C8B-B14F-4D97-AF65-F5344CB8AC3E}">
        <p14:creationId xmlns:p14="http://schemas.microsoft.com/office/powerpoint/2010/main" val="3790338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z="1200" b="0" i="0" kern="1200" dirty="0">
              <a:solidFill>
                <a:schemeClr val="tx1"/>
              </a:solidFill>
              <a:effectLst/>
              <a:latin typeface="Verdana" pitchFamily="34" charset="0"/>
              <a:ea typeface="+mn-ea"/>
              <a:cs typeface="+mn-cs"/>
            </a:endParaRPr>
          </a:p>
          <a:p>
            <a:r>
              <a:rPr lang="en-US" sz="1200" b="0" i="0" kern="1200" dirty="0">
                <a:solidFill>
                  <a:schemeClr val="tx1"/>
                </a:solidFill>
                <a:effectLst/>
                <a:latin typeface="Verdana" pitchFamily="34" charset="0"/>
                <a:ea typeface="+mn-ea"/>
                <a:cs typeface="+mn-cs"/>
              </a:rPr>
              <a:t>Download the application “Why and where the earthquake occur?” from the link </a:t>
            </a:r>
            <a:r>
              <a:rPr lang="en-US" sz="1200" b="1" i="0" kern="1200" dirty="0">
                <a:solidFill>
                  <a:schemeClr val="tx1"/>
                </a:solidFill>
                <a:effectLst/>
                <a:latin typeface="Verdana" pitchFamily="34" charset="0"/>
                <a:ea typeface="+mn-ea"/>
                <a:cs typeface="+mn-cs"/>
              </a:rPr>
              <a:t>www.mobee.info/aplicatii</a:t>
            </a:r>
          </a:p>
          <a:p>
            <a:endParaRPr lang="en-US" sz="1200" b="1" i="0" kern="1200" dirty="0">
              <a:solidFill>
                <a:schemeClr val="tx1"/>
              </a:solidFill>
              <a:effectLst/>
              <a:latin typeface="Verdana" pitchFamily="34" charset="0"/>
              <a:ea typeface="+mn-ea"/>
              <a:cs typeface="+mn-cs"/>
            </a:endParaRPr>
          </a:p>
          <a:p>
            <a:r>
              <a:rPr lang="en-US" sz="1200" b="0" i="0" kern="1200" dirty="0">
                <a:solidFill>
                  <a:schemeClr val="tx1"/>
                </a:solidFill>
                <a:effectLst/>
                <a:latin typeface="Verdana" pitchFamily="34" charset="0"/>
                <a:ea typeface="+mn-ea"/>
                <a:cs typeface="+mn-cs"/>
              </a:rPr>
              <a:t>Unpack the archive and run the executable </a:t>
            </a:r>
            <a:r>
              <a:rPr lang="en-US" sz="1200" b="1" i="0" kern="1200" dirty="0">
                <a:solidFill>
                  <a:schemeClr val="tx1"/>
                </a:solidFill>
                <a:effectLst/>
                <a:latin typeface="Verdana" pitchFamily="34" charset="0"/>
                <a:ea typeface="+mn-ea"/>
                <a:cs typeface="+mn-cs"/>
              </a:rPr>
              <a:t>mobee.exe </a:t>
            </a:r>
            <a:r>
              <a:rPr lang="en-US" sz="1200" b="0" i="0" kern="1200" dirty="0">
                <a:solidFill>
                  <a:schemeClr val="tx1"/>
                </a:solidFill>
                <a:effectLst/>
                <a:latin typeface="Verdana" pitchFamily="34" charset="0"/>
                <a:ea typeface="+mn-ea"/>
                <a:cs typeface="+mn-cs"/>
              </a:rPr>
              <a:t>(only for Windows)</a:t>
            </a:r>
          </a:p>
          <a:p>
            <a:endParaRPr lang="en-US" sz="1200" b="0" i="0" kern="1200" dirty="0">
              <a:solidFill>
                <a:schemeClr val="tx1"/>
              </a:solidFill>
              <a:effectLst/>
              <a:latin typeface="Verdana" pitchFamily="34" charset="0"/>
              <a:ea typeface="+mn-ea"/>
              <a:cs typeface="+mn-cs"/>
            </a:endParaRPr>
          </a:p>
          <a:p>
            <a:r>
              <a:rPr lang="en-US" sz="1200" b="0" i="0" kern="1200" dirty="0">
                <a:solidFill>
                  <a:schemeClr val="tx1"/>
                </a:solidFill>
                <a:effectLst/>
                <a:latin typeface="Verdana" pitchFamily="34" charset="0"/>
                <a:ea typeface="+mn-ea"/>
                <a:cs typeface="+mn-cs"/>
              </a:rPr>
              <a:t>Using the slides from the application and the integrated videos, explain to children (depending on the class level) basic and advance topics about Earth layers, tectonic plates, plate boundaries, convection currents, earthquakes, volcanoes, etc.</a:t>
            </a:r>
          </a:p>
          <a:p>
            <a:endParaRPr lang="en-US" sz="1200" b="0" i="0" kern="1200" dirty="0">
              <a:solidFill>
                <a:schemeClr val="tx1"/>
              </a:solidFill>
              <a:effectLst/>
              <a:latin typeface="Verdana" pitchFamily="34" charset="0"/>
              <a:ea typeface="+mn-ea"/>
              <a:cs typeface="+mn-cs"/>
            </a:endParaRPr>
          </a:p>
          <a:p>
            <a:r>
              <a:rPr lang="en-US" sz="1200" b="0" i="0" kern="1200" dirty="0">
                <a:solidFill>
                  <a:schemeClr val="tx1"/>
                </a:solidFill>
                <a:effectLst/>
                <a:latin typeface="Verdana" pitchFamily="34" charset="0"/>
                <a:ea typeface="+mn-ea"/>
                <a:cs typeface="+mn-cs"/>
              </a:rPr>
              <a:t>Some information that students must receive (remember):</a:t>
            </a:r>
          </a:p>
          <a:p>
            <a:endParaRPr lang="en-US" sz="1200" b="0" i="0" kern="1200" dirty="0">
              <a:solidFill>
                <a:schemeClr val="tx1"/>
              </a:solidFill>
              <a:effectLst/>
              <a:latin typeface="Verdana" pitchFamily="34" charset="0"/>
              <a:ea typeface="+mn-ea"/>
              <a:cs typeface="+mn-cs"/>
            </a:endParaRPr>
          </a:p>
          <a:p>
            <a:r>
              <a:rPr lang="en-US" sz="1200" b="0" i="0" kern="1200" dirty="0">
                <a:solidFill>
                  <a:schemeClr val="tx1"/>
                </a:solidFill>
                <a:effectLst/>
                <a:latin typeface="Verdana" pitchFamily="34" charset="0"/>
                <a:ea typeface="+mn-ea"/>
                <a:cs typeface="+mn-cs"/>
              </a:rPr>
              <a:t>The Earth is not just a solid rock, rotating on its axis.</a:t>
            </a:r>
          </a:p>
          <a:p>
            <a:r>
              <a:rPr lang="en-US" sz="1200" b="0" i="0" kern="1200" dirty="0">
                <a:solidFill>
                  <a:schemeClr val="tx1"/>
                </a:solidFill>
                <a:effectLst/>
                <a:latin typeface="Verdana" pitchFamily="34" charset="0"/>
                <a:ea typeface="+mn-ea"/>
                <a:cs typeface="+mn-cs"/>
              </a:rPr>
              <a:t>Scientists have determined that the inside of the Earth is composed of different layers (the 3 main layers: </a:t>
            </a:r>
            <a:r>
              <a:rPr lang="en-US" sz="1200" b="0" i="0" u="none" strike="noStrike" kern="1200" baseline="0" dirty="0">
                <a:solidFill>
                  <a:schemeClr val="tx1"/>
                </a:solidFill>
                <a:latin typeface="+mn-lt"/>
                <a:ea typeface="+mn-ea"/>
                <a:cs typeface="+mn-cs"/>
              </a:rPr>
              <a:t>the core, mantle, and crust.</a:t>
            </a:r>
            <a:r>
              <a:rPr lang="en-US" sz="1200" b="0" i="0" kern="1200" dirty="0">
                <a:solidFill>
                  <a:schemeClr val="tx1"/>
                </a:solidFill>
                <a:effectLst/>
                <a:latin typeface="Verdana" pitchFamily="34" charset="0"/>
                <a:ea typeface="+mn-ea"/>
                <a:cs typeface="+mn-cs"/>
              </a:rPr>
              <a:t>).</a:t>
            </a:r>
          </a:p>
          <a:p>
            <a:r>
              <a:rPr lang="en-US" sz="1200" b="0" i="0" u="none" strike="noStrike" kern="1200" baseline="0" dirty="0">
                <a:solidFill>
                  <a:schemeClr val="tx1"/>
                </a:solidFill>
                <a:latin typeface="+mn-lt"/>
                <a:ea typeface="+mn-ea"/>
                <a:cs typeface="+mn-cs"/>
              </a:rPr>
              <a:t>The interaction of the crust and the mantle causes many of our deep earthquakes.</a:t>
            </a:r>
          </a:p>
          <a:p>
            <a:r>
              <a:rPr lang="en-US" sz="1200" b="0" i="0" u="none" strike="noStrike" kern="1200" baseline="0" dirty="0">
                <a:solidFill>
                  <a:schemeClr val="tx1"/>
                </a:solidFill>
                <a:latin typeface="+mn-lt"/>
                <a:ea typeface="+mn-ea"/>
                <a:cs typeface="+mn-cs"/>
              </a:rPr>
              <a:t>The upper mantle contains an area </a:t>
            </a:r>
            <a:r>
              <a:rPr lang="en-US" sz="1200" b="0" i="0" u="none" strike="noStrike" kern="1200" baseline="0" dirty="0" err="1">
                <a:solidFill>
                  <a:schemeClr val="tx1"/>
                </a:solidFill>
                <a:latin typeface="+mn-lt"/>
                <a:ea typeface="+mn-ea"/>
                <a:cs typeface="+mn-cs"/>
              </a:rPr>
              <a:t>cal</a:t>
            </a:r>
            <a:r>
              <a:rPr lang="en-US" sz="1200" b="0" i="0" u="none" strike="noStrike" kern="1200" baseline="0" dirty="0">
                <a:solidFill>
                  <a:schemeClr val="tx1"/>
                </a:solidFill>
                <a:latin typeface="+mn-lt"/>
                <a:ea typeface="+mn-ea"/>
                <a:cs typeface="+mn-cs"/>
              </a:rPr>
              <a:t> led the asthenosphere that is partially molten.</a:t>
            </a:r>
          </a:p>
          <a:p>
            <a:r>
              <a:rPr lang="en-US" sz="1200" b="0" i="0" u="none" strike="noStrike" kern="1200" baseline="0" dirty="0">
                <a:solidFill>
                  <a:schemeClr val="tx1"/>
                </a:solidFill>
                <a:latin typeface="+mn-lt"/>
                <a:ea typeface="+mn-ea"/>
                <a:cs typeface="+mn-cs"/>
              </a:rPr>
              <a:t>The area above the asthenosphere is called the lithosphere. The lithosphere is “floating” of the asthenosphere in large blocks which act together. These “blocks” are what scientists refer to as plates.</a:t>
            </a:r>
          </a:p>
          <a:p>
            <a:r>
              <a:rPr lang="en-US" sz="1200" b="0" i="0" u="none" strike="noStrike" kern="1200" baseline="0" dirty="0">
                <a:solidFill>
                  <a:schemeClr val="tx1"/>
                </a:solidFill>
                <a:latin typeface="+mn-lt"/>
                <a:ea typeface="+mn-ea"/>
                <a:cs typeface="+mn-cs"/>
              </a:rPr>
              <a:t>The plates move slowly due to several reasons including convection, gravity, rotation, and other forces.</a:t>
            </a:r>
          </a:p>
          <a:p>
            <a:r>
              <a:rPr lang="en-US" sz="1200" b="0" i="0" kern="1200" dirty="0">
                <a:solidFill>
                  <a:schemeClr val="tx1"/>
                </a:solidFill>
                <a:effectLst/>
                <a:latin typeface="Verdana" pitchFamily="34" charset="0"/>
                <a:ea typeface="+mn-ea"/>
                <a:cs typeface="+mn-cs"/>
              </a:rPr>
              <a:t>A convection current is when a concentrated area heats up the bottom. Warmer rocks move upwards causing a 3- dimensional circular motion. Heating up a beaker of water causes</a:t>
            </a:r>
          </a:p>
          <a:p>
            <a:r>
              <a:rPr lang="en-US" sz="1200" b="0" i="0" kern="1200" dirty="0">
                <a:solidFill>
                  <a:schemeClr val="tx1"/>
                </a:solidFill>
                <a:effectLst/>
                <a:latin typeface="Verdana" pitchFamily="34" charset="0"/>
                <a:ea typeface="+mn-ea"/>
                <a:cs typeface="+mn-cs"/>
              </a:rPr>
              <a:t>the same reaction.</a:t>
            </a:r>
          </a:p>
          <a:p>
            <a:r>
              <a:rPr lang="en-US" sz="1200" b="0" i="0" u="none" strike="noStrike" kern="1200" baseline="0" dirty="0">
                <a:solidFill>
                  <a:schemeClr val="tx1"/>
                </a:solidFill>
                <a:latin typeface="+mn-lt"/>
                <a:ea typeface="+mn-ea"/>
                <a:cs typeface="+mn-cs"/>
              </a:rPr>
              <a:t>There is also other stresses on the lithosphere caused by the very fact that our Earth rotates on its axis.</a:t>
            </a:r>
          </a:p>
          <a:p>
            <a:r>
              <a:rPr lang="en-US" sz="1200" b="0" i="0" kern="1200" dirty="0">
                <a:solidFill>
                  <a:schemeClr val="tx1"/>
                </a:solidFill>
                <a:effectLst/>
                <a:latin typeface="Verdana" pitchFamily="34" charset="0"/>
                <a:ea typeface="+mn-ea"/>
                <a:cs typeface="+mn-cs"/>
              </a:rPr>
              <a:t>These basic stresses caused by rotation and convection is just too much for the lithosphere. It relieves its stress by “cracking” or better known as </a:t>
            </a:r>
            <a:r>
              <a:rPr lang="en-US" sz="1200" b="0" i="0" u="none" strike="noStrike" kern="1200" baseline="0" dirty="0">
                <a:solidFill>
                  <a:schemeClr val="tx1"/>
                </a:solidFill>
                <a:latin typeface="+mn-lt"/>
                <a:ea typeface="+mn-ea"/>
                <a:cs typeface="+mn-cs"/>
              </a:rPr>
              <a:t>These basic stresses caused by rotation and</a:t>
            </a:r>
          </a:p>
          <a:p>
            <a:r>
              <a:rPr lang="en-US" sz="1200" b="0" i="0" u="none" strike="noStrike" kern="1200" baseline="0" dirty="0">
                <a:solidFill>
                  <a:schemeClr val="tx1"/>
                </a:solidFill>
                <a:latin typeface="+mn-lt"/>
                <a:ea typeface="+mn-ea"/>
                <a:cs typeface="+mn-cs"/>
              </a:rPr>
              <a:t>convection is just too much for the lithosphere. It relieves its stress by “cracking” or better known as faults.</a:t>
            </a:r>
          </a:p>
          <a:p>
            <a:r>
              <a:rPr lang="en-US" sz="1200" b="0" i="0" kern="1200" dirty="0">
                <a:solidFill>
                  <a:schemeClr val="tx1"/>
                </a:solidFill>
                <a:effectLst/>
                <a:latin typeface="Verdana" pitchFamily="34" charset="0"/>
                <a:ea typeface="+mn-ea"/>
                <a:cs typeface="+mn-cs"/>
              </a:rPr>
              <a:t>The point on the fault at which the crack begins is called the focus (hypocenter) of the earthquake. The point on the surface of the earth directly above the focus is the epicenter.</a:t>
            </a:r>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15</a:t>
            </a:fld>
            <a:endParaRPr lang="en-US" altLang="en-US"/>
          </a:p>
        </p:txBody>
      </p:sp>
    </p:spTree>
    <p:extLst>
      <p:ext uri="{BB962C8B-B14F-4D97-AF65-F5344CB8AC3E}">
        <p14:creationId xmlns:p14="http://schemas.microsoft.com/office/powerpoint/2010/main" val="3106343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Verdana" pitchFamily="34" charset="0"/>
                <a:ea typeface="+mn-ea"/>
                <a:cs typeface="+mn-cs"/>
              </a:rPr>
              <a:t>  After the class the teacher could verify if the content was understood by students by giving a short evaluation test (print ET_1 and ET2)</a:t>
            </a:r>
          </a:p>
          <a:p>
            <a:endParaRPr lang="en-US" dirty="0"/>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16</a:t>
            </a:fld>
            <a:endParaRPr lang="en-US" altLang="en-US"/>
          </a:p>
        </p:txBody>
      </p:sp>
    </p:spTree>
    <p:extLst>
      <p:ext uri="{BB962C8B-B14F-4D97-AF65-F5344CB8AC3E}">
        <p14:creationId xmlns:p14="http://schemas.microsoft.com/office/powerpoint/2010/main" val="2338481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Verdana" pitchFamily="34" charset="0"/>
                <a:ea typeface="+mn-ea"/>
                <a:cs typeface="+mn-cs"/>
              </a:rPr>
              <a:t>  To better understand abstract concept as waves, wave propagation or energy, short experiments using common materials will be useful. </a:t>
            </a:r>
          </a:p>
          <a:p>
            <a:endParaRPr lang="en-US" sz="1200" b="0" i="0" kern="1200" dirty="0">
              <a:solidFill>
                <a:schemeClr val="tx1"/>
              </a:solidFill>
              <a:effectLst/>
              <a:latin typeface="Verdana" pitchFamily="34" charset="0"/>
              <a:ea typeface="+mn-ea"/>
              <a:cs typeface="+mn-cs"/>
            </a:endParaRPr>
          </a:p>
          <a:p>
            <a:r>
              <a:rPr lang="en-US" sz="1200" b="0" i="0" kern="1200" dirty="0">
                <a:solidFill>
                  <a:schemeClr val="tx1"/>
                </a:solidFill>
                <a:effectLst/>
                <a:latin typeface="Verdana" pitchFamily="34" charset="0"/>
                <a:ea typeface="+mn-ea"/>
                <a:cs typeface="+mn-cs"/>
              </a:rPr>
              <a:t>Using a homemade jelly we could exemplify how the shakes cause by the earthquake make the Earth tremble, and how the intensity of shaking decreases over time as the generating impulse disappears</a:t>
            </a:r>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17</a:t>
            </a:fld>
            <a:endParaRPr lang="en-US" altLang="en-US"/>
          </a:p>
        </p:txBody>
      </p:sp>
    </p:spTree>
    <p:extLst>
      <p:ext uri="{BB962C8B-B14F-4D97-AF65-F5344CB8AC3E}">
        <p14:creationId xmlns:p14="http://schemas.microsoft.com/office/powerpoint/2010/main" val="2536424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Verdana" pitchFamily="34" charset="0"/>
                <a:ea typeface="+mn-ea"/>
                <a:cs typeface="+mn-cs"/>
              </a:rPr>
              <a:t>Seismic waves travel throughout the Earth. </a:t>
            </a:r>
          </a:p>
          <a:p>
            <a:r>
              <a:rPr lang="en-US" sz="1200" b="0" i="0" u="none" strike="noStrike" kern="1200" baseline="0" dirty="0">
                <a:solidFill>
                  <a:schemeClr val="tx1"/>
                </a:solidFill>
                <a:latin typeface="+mn-lt"/>
                <a:ea typeface="+mn-ea"/>
                <a:cs typeface="+mn-cs"/>
              </a:rPr>
              <a:t>The seismic waves generated by an earthquake can be recorded and measured on a seismograph. The record produced by a seismograph is called a seismogram.</a:t>
            </a:r>
            <a:endParaRPr lang="en-US" sz="1200" b="0" i="0" kern="1200" dirty="0">
              <a:solidFill>
                <a:schemeClr val="tx1"/>
              </a:solidFill>
              <a:effectLst/>
              <a:latin typeface="Verdana" pitchFamily="34" charset="0"/>
              <a:ea typeface="+mn-ea"/>
              <a:cs typeface="+mn-cs"/>
            </a:endParaRPr>
          </a:p>
          <a:p>
            <a:endParaRPr lang="en-US" sz="1200" b="0" i="0" kern="1200" dirty="0">
              <a:solidFill>
                <a:schemeClr val="tx1"/>
              </a:solidFill>
              <a:effectLst/>
              <a:latin typeface="Verdana" pitchFamily="34" charset="0"/>
              <a:ea typeface="+mn-ea"/>
              <a:cs typeface="+mn-cs"/>
            </a:endParaRPr>
          </a:p>
          <a:p>
            <a:r>
              <a:rPr lang="en-US" sz="1200" b="0" i="0" kern="1200" dirty="0">
                <a:solidFill>
                  <a:schemeClr val="tx1"/>
                </a:solidFill>
                <a:effectLst/>
                <a:latin typeface="Verdana" pitchFamily="34" charset="0"/>
                <a:ea typeface="+mn-ea"/>
                <a:cs typeface="+mn-cs"/>
              </a:rPr>
              <a:t>There are many different types of waves that can be distinguished. There are two major types P and S waves.</a:t>
            </a:r>
          </a:p>
          <a:p>
            <a:endParaRPr lang="en-US" sz="1200" b="0" i="0" kern="1200" dirty="0">
              <a:solidFill>
                <a:schemeClr val="tx1"/>
              </a:solidFill>
              <a:effectLst/>
              <a:latin typeface="Verdana" pitchFamily="34" charset="0"/>
              <a:ea typeface="+mn-ea"/>
              <a:cs typeface="+mn-cs"/>
            </a:endParaRPr>
          </a:p>
          <a:p>
            <a:r>
              <a:rPr lang="en-US" sz="1200" b="0" i="0" u="none" strike="noStrike" kern="1200" baseline="0" dirty="0">
                <a:solidFill>
                  <a:schemeClr val="tx1"/>
                </a:solidFill>
                <a:latin typeface="+mn-lt"/>
                <a:ea typeface="+mn-ea"/>
                <a:cs typeface="+mn-cs"/>
              </a:rPr>
              <a:t>The first type are called P-waves or primary waves, because they are the fastest type of seismic wave and are the first waves that a seismogram records.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second major type of seismic wave is called an S-wave. S-waves are shear waves. S-waves are slower than P-waves. The particle motion in shear waves is perpendicular to the direction of the wave.</a:t>
            </a:r>
          </a:p>
          <a:p>
            <a:endParaRPr lang="en-US" sz="1200" b="0" i="0" u="none" strike="noStrike" kern="1200" baseline="0" dirty="0">
              <a:solidFill>
                <a:schemeClr val="tx1"/>
              </a:solidFill>
              <a:latin typeface="+mn-lt"/>
              <a:ea typeface="+mn-ea"/>
              <a:cs typeface="+mn-cs"/>
            </a:endParaRPr>
          </a:p>
          <a:p>
            <a:r>
              <a:rPr lang="en-US" altLang="en-US" dirty="0">
                <a:latin typeface="Times New Roman" panose="02020603050405020304" pitchFamily="18" charset="0"/>
                <a:ea typeface="ＭＳ Ｐゴシック" panose="020B0600070205080204" pitchFamily="34" charset="-128"/>
              </a:rPr>
              <a:t>CLASSROOM ACTIVITY: You can get students to “make waves” in your class. It is even possible to demonstrate that P waves move faster than S waves by having students model P-wave and S-wave motions like a “wave” going around a stadium at a sporting event. </a:t>
            </a:r>
            <a:r>
              <a:rPr kumimoji="0" lang="en-US" altLang="en-US" dirty="0">
                <a:solidFill>
                  <a:srgbClr val="000000"/>
                </a:solidFill>
                <a:latin typeface="Lucida Grande" pitchFamily="-112" charset="0"/>
                <a:ea typeface="ＭＳ Ｐゴシック" panose="020B0600070205080204" pitchFamily="34" charset="-128"/>
              </a:rPr>
              <a:t>A description of this activity can be found John Lahr’s web sit. URL:  </a:t>
            </a:r>
            <a:r>
              <a:rPr lang="en-US" altLang="en-US" dirty="0">
                <a:latin typeface="Times New Roman" panose="02020603050405020304" pitchFamily="18" charset="0"/>
                <a:ea typeface="ＭＳ Ｐゴシック" panose="020B0600070205080204" pitchFamily="34" charset="-128"/>
              </a:rPr>
              <a:t>http://www.jclahr.com/science/earth_science/human_waves/</a:t>
            </a:r>
          </a:p>
          <a:p>
            <a:endParaRPr lang="en-US" altLang="en-US" dirty="0">
              <a:latin typeface="Times New Roman" panose="02020603050405020304" pitchFamily="18" charset="0"/>
              <a:ea typeface="ＭＳ Ｐゴシック" panose="020B0600070205080204" pitchFamily="34" charset="-128"/>
            </a:endParaRPr>
          </a:p>
          <a:p>
            <a:r>
              <a:rPr lang="en-US" altLang="en-US" dirty="0">
                <a:latin typeface="Times New Roman" panose="02020603050405020304" pitchFamily="18" charset="0"/>
                <a:ea typeface="ＭＳ Ｐゴシック" panose="020B0600070205080204" pitchFamily="34" charset="-128"/>
              </a:rPr>
              <a:t>For the S wave, linking arms or arms over the shoulder enables adjacent “molecules” to shear down in response to the movement of its neighbor. </a:t>
            </a:r>
          </a:p>
          <a:p>
            <a:r>
              <a:rPr lang="en-US" altLang="en-US" dirty="0">
                <a:latin typeface="Times New Roman" panose="02020603050405020304" pitchFamily="18" charset="0"/>
                <a:ea typeface="ＭＳ Ｐゴシック" panose="020B0600070205080204" pitchFamily="34" charset="-128"/>
              </a:rPr>
              <a:t>The S wave through water has students stand side by side as in the P wave demonstration. Here the first student bows over, but because (s)he doesn’t bump the next student the wave dies instantly. </a:t>
            </a:r>
            <a:r>
              <a:rPr lang="en-US" altLang="en-US">
                <a:latin typeface="Times New Roman" panose="02020603050405020304" pitchFamily="18" charset="0"/>
                <a:ea typeface="ＭＳ Ｐゴシック" panose="020B0600070205080204" pitchFamily="34" charset="-128"/>
              </a:rPr>
              <a:t>It is the S wave that showed seismologists the out core of the Earth is a liquid.</a:t>
            </a:r>
          </a:p>
          <a:p>
            <a:endParaRPr lang="en-US" dirty="0"/>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18</a:t>
            </a:fld>
            <a:endParaRPr lang="en-US" altLang="en-US"/>
          </a:p>
        </p:txBody>
      </p:sp>
    </p:spTree>
    <p:extLst>
      <p:ext uri="{BB962C8B-B14F-4D97-AF65-F5344CB8AC3E}">
        <p14:creationId xmlns:p14="http://schemas.microsoft.com/office/powerpoint/2010/main" val="1395434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A very good example how earthquake recordings looks like is to access online available seismograms.</a:t>
            </a:r>
          </a:p>
          <a:p>
            <a:endParaRPr lang="en-US" dirty="0"/>
          </a:p>
          <a:p>
            <a:r>
              <a:rPr lang="en-US" dirty="0"/>
              <a:t>Following the link from the slide a up-to-date database with worldwide earthquakes is available. From the button under the map (</a:t>
            </a:r>
            <a:r>
              <a:rPr lang="en-US" dirty="0" err="1"/>
              <a:t>Toate</a:t>
            </a:r>
            <a:r>
              <a:rPr lang="en-US" dirty="0"/>
              <a:t> </a:t>
            </a:r>
            <a:r>
              <a:rPr lang="en-US" dirty="0" err="1"/>
              <a:t>cutremurele</a:t>
            </a:r>
            <a:r>
              <a:rPr lang="en-US" dirty="0"/>
              <a:t> – All earthquakes) you can select just the earthquakes with waveform images available (see the notes in the slide). </a:t>
            </a:r>
          </a:p>
          <a:p>
            <a:endParaRPr lang="en-US" dirty="0"/>
          </a:p>
          <a:p>
            <a:r>
              <a:rPr lang="en-US" dirty="0"/>
              <a:t>Ask the students what difference they observed between different seismograms (shape, duration, amplitude….)?</a:t>
            </a:r>
          </a:p>
          <a:p>
            <a:endParaRPr lang="en-US" dirty="0"/>
          </a:p>
          <a:p>
            <a:r>
              <a:rPr lang="en-US" dirty="0"/>
              <a:t>The answers will help them to understand the content from the next 2 slides (classification of earthquakes)</a:t>
            </a:r>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19</a:t>
            </a:fld>
            <a:endParaRPr lang="en-US" altLang="en-US"/>
          </a:p>
        </p:txBody>
      </p:sp>
    </p:spTree>
    <p:extLst>
      <p:ext uri="{BB962C8B-B14F-4D97-AF65-F5344CB8AC3E}">
        <p14:creationId xmlns:p14="http://schemas.microsoft.com/office/powerpoint/2010/main" val="2113185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20</a:t>
            </a:fld>
            <a:endParaRPr lang="en-US" altLang="en-US"/>
          </a:p>
        </p:txBody>
      </p:sp>
    </p:spTree>
    <p:extLst>
      <p:ext uri="{BB962C8B-B14F-4D97-AF65-F5344CB8AC3E}">
        <p14:creationId xmlns:p14="http://schemas.microsoft.com/office/powerpoint/2010/main" val="19427333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21</a:t>
            </a:fld>
            <a:endParaRPr lang="en-US" altLang="en-US"/>
          </a:p>
        </p:txBody>
      </p:sp>
    </p:spTree>
    <p:extLst>
      <p:ext uri="{BB962C8B-B14F-4D97-AF65-F5344CB8AC3E}">
        <p14:creationId xmlns:p14="http://schemas.microsoft.com/office/powerpoint/2010/main" val="3246123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image need to be gradually introduced with a crescendo in explanation to capture from the beginning children attention and interest to the future content</a:t>
            </a:r>
          </a:p>
        </p:txBody>
      </p:sp>
      <p:sp>
        <p:nvSpPr>
          <p:cNvPr id="4" name="Slide Number Placeholder 3"/>
          <p:cNvSpPr>
            <a:spLocks noGrp="1"/>
          </p:cNvSpPr>
          <p:nvPr>
            <p:ph type="sldNum" sz="quarter" idx="10"/>
          </p:nvPr>
        </p:nvSpPr>
        <p:spPr/>
        <p:txBody>
          <a:bodyPr/>
          <a:lstStyle/>
          <a:p>
            <a:fld id="{E9E7A9DC-2EF9-4802-BC1E-A2393B946D51}" type="slidenum">
              <a:rPr lang="en-US" smtClean="0"/>
              <a:t>2</a:t>
            </a:fld>
            <a:endParaRPr lang="en-US"/>
          </a:p>
        </p:txBody>
      </p:sp>
    </p:spTree>
    <p:extLst>
      <p:ext uri="{BB962C8B-B14F-4D97-AF65-F5344CB8AC3E}">
        <p14:creationId xmlns:p14="http://schemas.microsoft.com/office/powerpoint/2010/main" val="2240844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z="1200" b="0" i="0" kern="1200" dirty="0">
              <a:solidFill>
                <a:schemeClr val="tx1"/>
              </a:solidFill>
              <a:effectLst/>
              <a:latin typeface="Verdana" pitchFamily="34" charset="0"/>
              <a:ea typeface="+mn-ea"/>
              <a:cs typeface="+mn-cs"/>
            </a:endParaRPr>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22</a:t>
            </a:fld>
            <a:endParaRPr lang="en-US" altLang="en-US"/>
          </a:p>
        </p:txBody>
      </p:sp>
    </p:spTree>
    <p:extLst>
      <p:ext uri="{BB962C8B-B14F-4D97-AF65-F5344CB8AC3E}">
        <p14:creationId xmlns:p14="http://schemas.microsoft.com/office/powerpoint/2010/main" val="30290942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BD8D67-1D26-4958-988E-84AF20451826}" type="slidenum">
              <a:rPr lang="en-US" smtClean="0"/>
              <a:pPr/>
              <a:t>23</a:t>
            </a:fld>
            <a:endParaRPr lang="en-US"/>
          </a:p>
        </p:txBody>
      </p:sp>
    </p:spTree>
    <p:extLst>
      <p:ext uri="{BB962C8B-B14F-4D97-AF65-F5344CB8AC3E}">
        <p14:creationId xmlns:p14="http://schemas.microsoft.com/office/powerpoint/2010/main" val="21589695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5D8871-A721-408A-9F4F-6F914C1520C5}" type="slidenum">
              <a:rPr lang="en-US" smtClean="0"/>
              <a:t>25</a:t>
            </a:fld>
            <a:endParaRPr lang="en-US"/>
          </a:p>
        </p:txBody>
      </p:sp>
    </p:spTree>
    <p:extLst>
      <p:ext uri="{BB962C8B-B14F-4D97-AF65-F5344CB8AC3E}">
        <p14:creationId xmlns:p14="http://schemas.microsoft.com/office/powerpoint/2010/main" val="34368173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Verdana" pitchFamily="34" charset="0"/>
                <a:ea typeface="+mn-ea"/>
                <a:cs typeface="+mn-cs"/>
              </a:rPr>
              <a:t>  </a:t>
            </a:r>
            <a:endParaRPr lang="en-US" dirty="0"/>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26</a:t>
            </a:fld>
            <a:endParaRPr lang="en-US" altLang="en-US"/>
          </a:p>
        </p:txBody>
      </p:sp>
    </p:spTree>
    <p:extLst>
      <p:ext uri="{BB962C8B-B14F-4D97-AF65-F5344CB8AC3E}">
        <p14:creationId xmlns:p14="http://schemas.microsoft.com/office/powerpoint/2010/main" val="2042358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to children that, even in a very active seismic regions of the Earth, there are generations that didn’t experience in a lifetime such powerful and destructive event.</a:t>
            </a:r>
          </a:p>
        </p:txBody>
      </p:sp>
      <p:sp>
        <p:nvSpPr>
          <p:cNvPr id="4" name="Slide Number Placeholder 3"/>
          <p:cNvSpPr>
            <a:spLocks noGrp="1"/>
          </p:cNvSpPr>
          <p:nvPr>
            <p:ph type="sldNum" sz="quarter" idx="10"/>
          </p:nvPr>
        </p:nvSpPr>
        <p:spPr/>
        <p:txBody>
          <a:bodyPr/>
          <a:lstStyle/>
          <a:p>
            <a:fld id="{E9E7A9DC-2EF9-4802-BC1E-A2393B946D51}" type="slidenum">
              <a:rPr lang="en-US" smtClean="0"/>
              <a:t>3</a:t>
            </a:fld>
            <a:endParaRPr lang="en-US"/>
          </a:p>
        </p:txBody>
      </p:sp>
    </p:spTree>
    <p:extLst>
      <p:ext uri="{BB962C8B-B14F-4D97-AF65-F5344CB8AC3E}">
        <p14:creationId xmlns:p14="http://schemas.microsoft.com/office/powerpoint/2010/main" val="1091069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lesson content will be adapted to pupils and time dedicated</a:t>
            </a:r>
            <a:endParaRPr lang="ro-RO" dirty="0"/>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4</a:t>
            </a:fld>
            <a:endParaRPr lang="en-US" altLang="en-US"/>
          </a:p>
        </p:txBody>
      </p:sp>
    </p:spTree>
    <p:extLst>
      <p:ext uri="{BB962C8B-B14F-4D97-AF65-F5344CB8AC3E}">
        <p14:creationId xmlns:p14="http://schemas.microsoft.com/office/powerpoint/2010/main" val="2997930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Throughout the ages, the fear of earthquakes has been justified. Words like “destructive” and “catastrophic” are always used to describe the energy released by an earthquake. Early civilizations had no idea what the shaking was</a:t>
            </a:r>
          </a:p>
          <a:p>
            <a:r>
              <a:rPr lang="en-US" sz="1200" b="0" i="0" u="none" strike="noStrike" kern="1200" baseline="0" dirty="0">
                <a:solidFill>
                  <a:schemeClr val="tx1"/>
                </a:solidFill>
                <a:latin typeface="+mn-lt"/>
                <a:ea typeface="+mn-ea"/>
                <a:cs typeface="+mn-cs"/>
              </a:rPr>
              <a:t>all about. Myths and legends started to develop in order to justify this unknown shaking.</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Start an engaging interactive quiz (</a:t>
            </a:r>
            <a:r>
              <a:rPr lang="en-US" sz="1200" b="0" i="0" u="none" strike="noStrike" kern="1200" baseline="0" dirty="0" err="1">
                <a:solidFill>
                  <a:schemeClr val="tx1"/>
                </a:solidFill>
                <a:latin typeface="+mn-lt"/>
                <a:ea typeface="+mn-ea"/>
                <a:cs typeface="+mn-cs"/>
              </a:rPr>
              <a:t>Kahoot</a:t>
            </a:r>
            <a:r>
              <a:rPr lang="en-US" sz="1200" b="0" i="0" u="none" strike="noStrike" kern="1200" baseline="0" dirty="0">
                <a:solidFill>
                  <a:schemeClr val="tx1"/>
                </a:solidFill>
                <a:latin typeface="+mn-lt"/>
                <a:ea typeface="+mn-ea"/>
                <a:cs typeface="+mn-cs"/>
              </a:rPr>
              <a:t>) with the student after explaining the rules. The test also link science with ancient history, many of the answers coming from a knowledge related to ancient civilization and their believes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rgbClr val="FF0000"/>
                </a:solidFill>
                <a:latin typeface="+mn-lt"/>
                <a:ea typeface="+mn-ea"/>
                <a:cs typeface="+mn-cs"/>
              </a:rPr>
              <a:t>https://play.kahoot.it/#/k/1c1a092b-bc57-4f37-b034-e848fadee43a</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an image appear on the screen with the question : “Witch civilization believe that an earthquake is happening when….”  the teachers should tell a short story about: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El Diablo, the devil, makes giant rips in the Earth from the inside. He and his devilish friends use the cracks when they want to come and stir up trouble on Earth…..(</a:t>
            </a:r>
            <a:r>
              <a:rPr lang="en-US" sz="1200" b="0" i="0" u="none" strike="noStrike" kern="1200" baseline="0" dirty="0" err="1">
                <a:solidFill>
                  <a:schemeClr val="tx1"/>
                </a:solidFill>
                <a:latin typeface="+mn-lt"/>
                <a:ea typeface="+mn-ea"/>
                <a:cs typeface="+mn-cs"/>
              </a:rPr>
              <a:t>Mexic</a:t>
            </a:r>
            <a:r>
              <a:rPr lang="en-US"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 the Earth is considered a flat disk, held up on one side by an enormous mountain and on the other by a giant. The giant's wife holds up the sky. The Earth trembles when he stops to hug her…()</a:t>
            </a:r>
          </a:p>
          <a:p>
            <a:r>
              <a:rPr lang="en-US" sz="1200" b="0" i="0" u="none" strike="noStrike" kern="1200" baseline="0" dirty="0">
                <a:solidFill>
                  <a:schemeClr val="tx1"/>
                </a:solidFill>
                <a:latin typeface="+mn-lt"/>
                <a:ea typeface="+mn-ea"/>
                <a:cs typeface="+mn-cs"/>
              </a:rPr>
              <a:t>…. the Earth held up by four elephants that stand on the back of a turtle. The turtle is balanced on top of a cobra. When any of these animals move, the Earth trembles and shakes.(India)</a:t>
            </a:r>
          </a:p>
          <a:p>
            <a:r>
              <a:rPr lang="en-US" sz="1200" b="0" i="0" u="none" strike="noStrike" kern="1200" baseline="0" dirty="0">
                <a:solidFill>
                  <a:schemeClr val="tx1"/>
                </a:solidFill>
                <a:latin typeface="+mn-lt"/>
                <a:ea typeface="+mn-ea"/>
                <a:cs typeface="+mn-cs"/>
              </a:rPr>
              <a:t>….. A giant fish (</a:t>
            </a:r>
            <a:r>
              <a:rPr lang="en-US" sz="1200" b="0" i="0" u="none" strike="noStrike" kern="1200" baseline="0" dirty="0" err="1">
                <a:solidFill>
                  <a:schemeClr val="tx1"/>
                </a:solidFill>
                <a:latin typeface="+mn-lt"/>
                <a:ea typeface="+mn-ea"/>
                <a:cs typeface="+mn-cs"/>
              </a:rPr>
              <a:t>Namazu</a:t>
            </a:r>
            <a:r>
              <a:rPr lang="en-US" sz="1200" b="0" i="0" u="none" strike="noStrike" kern="1200" baseline="0" dirty="0">
                <a:solidFill>
                  <a:schemeClr val="tx1"/>
                </a:solidFill>
                <a:latin typeface="+mn-lt"/>
                <a:ea typeface="+mn-ea"/>
                <a:cs typeface="+mn-cs"/>
              </a:rPr>
              <a:t>) get to the surface of the ocean, causing earthquakes and huge waves (tsunami) (China)</a:t>
            </a:r>
          </a:p>
          <a:p>
            <a:r>
              <a:rPr lang="en-US" sz="1200" b="0" i="0" u="none" strike="noStrike" kern="1200" baseline="0" dirty="0">
                <a:solidFill>
                  <a:schemeClr val="tx1"/>
                </a:solidFill>
                <a:latin typeface="+mn-lt"/>
                <a:ea typeface="+mn-ea"/>
                <a:cs typeface="+mn-cs"/>
              </a:rPr>
              <a:t>---A jungle god punish the humans because they hunt and kill to many animals (Africa)</a:t>
            </a:r>
          </a:p>
          <a:p>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endParaRPr lang="ro-RO" dirty="0"/>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5</a:t>
            </a:fld>
            <a:endParaRPr lang="en-US" altLang="en-US"/>
          </a:p>
        </p:txBody>
      </p:sp>
    </p:spTree>
    <p:extLst>
      <p:ext uri="{BB962C8B-B14F-4D97-AF65-F5344CB8AC3E}">
        <p14:creationId xmlns:p14="http://schemas.microsoft.com/office/powerpoint/2010/main" val="4162206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6</a:t>
            </a:fld>
            <a:endParaRPr lang="en-US" altLang="en-US"/>
          </a:p>
        </p:txBody>
      </p:sp>
    </p:spTree>
    <p:extLst>
      <p:ext uri="{BB962C8B-B14F-4D97-AF65-F5344CB8AC3E}">
        <p14:creationId xmlns:p14="http://schemas.microsoft.com/office/powerpoint/2010/main" val="657070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legend game could be also play as</a:t>
            </a:r>
            <a:endParaRPr lang="ro-RO" dirty="0"/>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7</a:t>
            </a:fld>
            <a:endParaRPr lang="en-US" altLang="en-US"/>
          </a:p>
        </p:txBody>
      </p:sp>
    </p:spTree>
    <p:extLst>
      <p:ext uri="{BB962C8B-B14F-4D97-AF65-F5344CB8AC3E}">
        <p14:creationId xmlns:p14="http://schemas.microsoft.com/office/powerpoint/2010/main" val="3365782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D3CBF2C3-0F7F-49E1-91D6-B5D81723BB18}" type="slidenum">
              <a:rPr lang="en-US" altLang="en-US" smtClean="0"/>
              <a:pPr/>
              <a:t>8</a:t>
            </a:fld>
            <a:endParaRPr lang="en-US" altLang="en-US"/>
          </a:p>
        </p:txBody>
      </p:sp>
    </p:spTree>
    <p:extLst>
      <p:ext uri="{BB962C8B-B14F-4D97-AF65-F5344CB8AC3E}">
        <p14:creationId xmlns:p14="http://schemas.microsoft.com/office/powerpoint/2010/main" val="3151360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students to name which of the statements are true or false…the answer in the next slide</a:t>
            </a:r>
          </a:p>
        </p:txBody>
      </p:sp>
      <p:sp>
        <p:nvSpPr>
          <p:cNvPr id="4" name="Slide Number Placeholder 3"/>
          <p:cNvSpPr>
            <a:spLocks noGrp="1"/>
          </p:cNvSpPr>
          <p:nvPr>
            <p:ph type="sldNum" sz="quarter" idx="10"/>
          </p:nvPr>
        </p:nvSpPr>
        <p:spPr/>
        <p:txBody>
          <a:bodyPr/>
          <a:lstStyle/>
          <a:p>
            <a:fld id="{E9E7A9DC-2EF9-4802-BC1E-A2393B946D51}" type="slidenum">
              <a:rPr lang="en-US" smtClean="0"/>
              <a:t>9</a:t>
            </a:fld>
            <a:endParaRPr lang="en-US"/>
          </a:p>
        </p:txBody>
      </p:sp>
    </p:spTree>
    <p:extLst>
      <p:ext uri="{BB962C8B-B14F-4D97-AF65-F5344CB8AC3E}">
        <p14:creationId xmlns:p14="http://schemas.microsoft.com/office/powerpoint/2010/main" val="33278361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ajd tytulowy - TITLE SLIDE">
    <p:spTree>
      <p:nvGrpSpPr>
        <p:cNvPr id="1" name=""/>
        <p:cNvGrpSpPr/>
        <p:nvPr/>
      </p:nvGrpSpPr>
      <p:grpSpPr>
        <a:xfrm>
          <a:off x="0" y="0"/>
          <a:ext cx="0" cy="0"/>
          <a:chOff x="0" y="0"/>
          <a:chExt cx="0" cy="0"/>
        </a:xfrm>
      </p:grpSpPr>
      <p:pic>
        <p:nvPicPr>
          <p:cNvPr id="11" name="Obraz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9" y="0"/>
            <a:ext cx="12186843" cy="6858000"/>
          </a:xfrm>
          <a:prstGeom prst="rect">
            <a:avLst/>
          </a:prstGeom>
        </p:spPr>
      </p:pic>
      <p:sp>
        <p:nvSpPr>
          <p:cNvPr id="12" name="Title 1"/>
          <p:cNvSpPr>
            <a:spLocks noGrp="1"/>
          </p:cNvSpPr>
          <p:nvPr>
            <p:ph type="ctrTitle"/>
          </p:nvPr>
        </p:nvSpPr>
        <p:spPr>
          <a:xfrm>
            <a:off x="783771" y="2283270"/>
            <a:ext cx="10363200" cy="1489529"/>
          </a:xfrm>
        </p:spPr>
        <p:txBody>
          <a:bodyPr anchor="b">
            <a:normAutofit/>
          </a:bodyPr>
          <a:lstStyle>
            <a:lvl1pPr algn="ctr">
              <a:defRPr sz="4400"/>
            </a:lvl1pPr>
          </a:lstStyle>
          <a:p>
            <a:r>
              <a:rPr lang="pl-PL"/>
              <a:t>Kliknij, aby edytować styl</a:t>
            </a:r>
            <a:endParaRPr lang="en-US" dirty="0"/>
          </a:p>
        </p:txBody>
      </p:sp>
      <p:sp>
        <p:nvSpPr>
          <p:cNvPr id="17" name="Subtitle 2"/>
          <p:cNvSpPr>
            <a:spLocks noGrp="1"/>
          </p:cNvSpPr>
          <p:nvPr>
            <p:ph type="subTitle" idx="1"/>
          </p:nvPr>
        </p:nvSpPr>
        <p:spPr>
          <a:xfrm>
            <a:off x="1393371" y="4095701"/>
            <a:ext cx="9144000" cy="92914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endParaRPr lang="en-US" dirty="0"/>
          </a:p>
        </p:txBody>
      </p:sp>
      <p:pic>
        <p:nvPicPr>
          <p:cNvPr id="18" name="Obraz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91733" y="5757281"/>
            <a:ext cx="2997200" cy="578032"/>
          </a:xfrm>
          <a:prstGeom prst="rect">
            <a:avLst/>
          </a:prstGeom>
        </p:spPr>
      </p:pic>
      <p:pic>
        <p:nvPicPr>
          <p:cNvPr id="19" name="Obraz 1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78300" y="436194"/>
            <a:ext cx="2318145" cy="495955"/>
          </a:xfrm>
          <a:prstGeom prst="rect">
            <a:avLst/>
          </a:prstGeom>
        </p:spPr>
      </p:pic>
      <p:pic>
        <p:nvPicPr>
          <p:cNvPr id="20" name="Obraz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09221" y="5530396"/>
            <a:ext cx="2301331" cy="1035599"/>
          </a:xfrm>
          <a:prstGeom prst="rect">
            <a:avLst/>
          </a:prstGeom>
        </p:spPr>
      </p:pic>
      <p:pic>
        <p:nvPicPr>
          <p:cNvPr id="21" name="Obraz 2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886090" y="5683252"/>
            <a:ext cx="962212" cy="882743"/>
          </a:xfrm>
          <a:prstGeom prst="rect">
            <a:avLst/>
          </a:prstGeom>
        </p:spPr>
      </p:pic>
      <p:pic>
        <p:nvPicPr>
          <p:cNvPr id="22" name="Obraz 2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793028" y="168707"/>
            <a:ext cx="2008584" cy="920955"/>
          </a:xfrm>
          <a:prstGeom prst="rect">
            <a:avLst/>
          </a:prstGeom>
        </p:spPr>
      </p:pic>
      <p:sp>
        <p:nvSpPr>
          <p:cNvPr id="23" name="pole tekstowe 22"/>
          <p:cNvSpPr txBox="1"/>
          <p:nvPr userDrawn="1"/>
        </p:nvSpPr>
        <p:spPr>
          <a:xfrm>
            <a:off x="1746339" y="1089661"/>
            <a:ext cx="6082884" cy="369332"/>
          </a:xfrm>
          <a:prstGeom prst="rect">
            <a:avLst/>
          </a:prstGeom>
          <a:noFill/>
        </p:spPr>
        <p:txBody>
          <a:bodyPr wrap="none" rtlCol="0">
            <a:spAutoFit/>
          </a:bodyPr>
          <a:lstStyle/>
          <a:p>
            <a:r>
              <a:rPr lang="en-US" sz="1800" b="1"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E</a:t>
            </a:r>
            <a:r>
              <a:rPr lang="en-US" sz="1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xploitation of </a:t>
            </a:r>
            <a:r>
              <a:rPr lang="en-US" sz="1800" b="1"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R</a:t>
            </a:r>
            <a:r>
              <a:rPr lang="en-US" sz="1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esearch results </a:t>
            </a:r>
            <a:r>
              <a:rPr lang="en-US" sz="1800" b="1"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I</a:t>
            </a:r>
            <a:r>
              <a:rPr lang="en-US" sz="1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n </a:t>
            </a:r>
            <a:r>
              <a:rPr lang="en-US" sz="1800" b="1"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S</a:t>
            </a:r>
            <a:r>
              <a:rPr lang="en-US" sz="1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chool practice</a:t>
            </a:r>
            <a:endParaRPr lang="pl-PL" sz="1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24" name="pole tekstowe 23"/>
          <p:cNvSpPr txBox="1"/>
          <p:nvPr userDrawn="1"/>
        </p:nvSpPr>
        <p:spPr>
          <a:xfrm>
            <a:off x="505879" y="1389552"/>
            <a:ext cx="8406468" cy="215444"/>
          </a:xfrm>
          <a:prstGeom prst="rect">
            <a:avLst/>
          </a:prstGeom>
          <a:noFill/>
        </p:spPr>
        <p:txBody>
          <a:bodyPr wrap="none" rtlCol="0">
            <a:spAutoFit/>
          </a:bodyPr>
          <a:lstStyle/>
          <a:p>
            <a:r>
              <a:rPr lang="en-US" sz="80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The project has been funded with support from the European </a:t>
            </a:r>
            <a:r>
              <a:rPr lang="en-US" sz="800" dirty="0" err="1">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Commi</a:t>
            </a:r>
            <a:r>
              <a:rPr lang="pl-PL" sz="80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s</a:t>
            </a:r>
            <a:r>
              <a:rPr lang="en-US" sz="800" dirty="0" err="1">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sion</a:t>
            </a:r>
            <a:r>
              <a:rPr lang="en-US" sz="80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within ERASMUS+ </a:t>
            </a:r>
            <a:r>
              <a:rPr lang="en-US" sz="800" dirty="0" err="1">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Programme</a:t>
            </a:r>
            <a:r>
              <a:rPr lang="pl-PL" sz="80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US" sz="800" b="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(grant agreement</a:t>
            </a:r>
            <a:r>
              <a:rPr lang="pl-PL" sz="800" b="0" baseline="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US" sz="800" b="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no. 2015-1-PL01-KA201-016622</a:t>
            </a:r>
            <a:r>
              <a:rPr lang="pl-PL" sz="800" b="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a:t>
            </a:r>
            <a:r>
              <a:rPr lang="en-US" sz="800" b="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endParaRPr lang="pl-PL" sz="800" b="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158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a:t>Kliknij ikonę, aby dodać obraz</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Tree>
    <p:extLst>
      <p:ext uri="{BB962C8B-B14F-4D97-AF65-F5344CB8AC3E}">
        <p14:creationId xmlns:p14="http://schemas.microsoft.com/office/powerpoint/2010/main" val="1146912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Tree>
    <p:extLst>
      <p:ext uri="{BB962C8B-B14F-4D97-AF65-F5344CB8AC3E}">
        <p14:creationId xmlns:p14="http://schemas.microsoft.com/office/powerpoint/2010/main" val="2786040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pl-PL"/>
              <a:t>Kliknij, aby edytować styl</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Tree>
    <p:extLst>
      <p:ext uri="{BB962C8B-B14F-4D97-AF65-F5344CB8AC3E}">
        <p14:creationId xmlns:p14="http://schemas.microsoft.com/office/powerpoint/2010/main" val="3715911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ajd koncowy - FINAL SLIDE">
    <p:spTree>
      <p:nvGrpSpPr>
        <p:cNvPr id="1" name=""/>
        <p:cNvGrpSpPr/>
        <p:nvPr/>
      </p:nvGrpSpPr>
      <p:grpSpPr>
        <a:xfrm>
          <a:off x="0" y="0"/>
          <a:ext cx="0" cy="0"/>
          <a:chOff x="0" y="0"/>
          <a:chExt cx="0" cy="0"/>
        </a:xfrm>
      </p:grpSpPr>
      <p:pic>
        <p:nvPicPr>
          <p:cNvPr id="5" name="Obraz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57" y="0"/>
            <a:ext cx="12186843" cy="6858000"/>
          </a:xfrm>
          <a:prstGeom prst="rect">
            <a:avLst/>
          </a:prstGeom>
        </p:spPr>
      </p:pic>
      <p:sp>
        <p:nvSpPr>
          <p:cNvPr id="2" name="Title 1"/>
          <p:cNvSpPr>
            <a:spLocks noGrp="1"/>
          </p:cNvSpPr>
          <p:nvPr>
            <p:ph type="ctrTitle"/>
          </p:nvPr>
        </p:nvSpPr>
        <p:spPr>
          <a:xfrm>
            <a:off x="783771" y="1758885"/>
            <a:ext cx="10363200" cy="3856564"/>
          </a:xfrm>
        </p:spPr>
        <p:txBody>
          <a:bodyPr anchor="b">
            <a:normAutofit/>
          </a:bodyPr>
          <a:lstStyle>
            <a:lvl1pPr algn="ctr">
              <a:defRPr sz="2800"/>
            </a:lvl1pPr>
          </a:lstStyle>
          <a:p>
            <a:r>
              <a:rPr lang="pl-PL"/>
              <a:t>Kliknij, aby edytować styl</a:t>
            </a:r>
            <a:endParaRPr lang="en-US" dirty="0"/>
          </a:p>
        </p:txBody>
      </p:sp>
      <p:pic>
        <p:nvPicPr>
          <p:cNvPr id="9" name="Obraz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78300" y="436194"/>
            <a:ext cx="2318145" cy="495955"/>
          </a:xfrm>
          <a:prstGeom prst="rect">
            <a:avLst/>
          </a:prstGeom>
        </p:spPr>
      </p:pic>
      <p:pic>
        <p:nvPicPr>
          <p:cNvPr id="15" name="Obraz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793028" y="168707"/>
            <a:ext cx="2008584" cy="920955"/>
          </a:xfrm>
          <a:prstGeom prst="rect">
            <a:avLst/>
          </a:prstGeom>
        </p:spPr>
      </p:pic>
      <p:sp>
        <p:nvSpPr>
          <p:cNvPr id="6" name="pole tekstowe 5"/>
          <p:cNvSpPr txBox="1"/>
          <p:nvPr userDrawn="1"/>
        </p:nvSpPr>
        <p:spPr>
          <a:xfrm>
            <a:off x="1746339" y="1089661"/>
            <a:ext cx="6082884" cy="369332"/>
          </a:xfrm>
          <a:prstGeom prst="rect">
            <a:avLst/>
          </a:prstGeom>
          <a:noFill/>
        </p:spPr>
        <p:txBody>
          <a:bodyPr wrap="none" rtlCol="0">
            <a:spAutoFit/>
          </a:bodyPr>
          <a:lstStyle/>
          <a:p>
            <a:r>
              <a:rPr lang="en-US" sz="1800" b="1"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E</a:t>
            </a:r>
            <a:r>
              <a:rPr lang="en-US" sz="1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xploitation of </a:t>
            </a:r>
            <a:r>
              <a:rPr lang="en-US" sz="1800" b="1"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R</a:t>
            </a:r>
            <a:r>
              <a:rPr lang="en-US" sz="1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esearch results </a:t>
            </a:r>
            <a:r>
              <a:rPr lang="en-US" sz="1800" b="1"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I</a:t>
            </a:r>
            <a:r>
              <a:rPr lang="en-US" sz="1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n </a:t>
            </a:r>
            <a:r>
              <a:rPr lang="en-US" sz="1800" b="1"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S</a:t>
            </a:r>
            <a:r>
              <a:rPr lang="en-US" sz="1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chool practice</a:t>
            </a:r>
            <a:endParaRPr lang="pl-PL" sz="1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pole tekstowe 16"/>
          <p:cNvSpPr txBox="1"/>
          <p:nvPr userDrawn="1"/>
        </p:nvSpPr>
        <p:spPr>
          <a:xfrm>
            <a:off x="2029879" y="1389552"/>
            <a:ext cx="5671745" cy="215444"/>
          </a:xfrm>
          <a:prstGeom prst="rect">
            <a:avLst/>
          </a:prstGeom>
          <a:noFill/>
        </p:spPr>
        <p:txBody>
          <a:bodyPr wrap="none" rtlCol="0">
            <a:spAutoFit/>
          </a:bodyPr>
          <a:lstStyle/>
          <a:p>
            <a:r>
              <a:rPr lang="en-US" sz="80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The project has been funded with support from the European </a:t>
            </a:r>
            <a:r>
              <a:rPr lang="en-US" sz="800" dirty="0" err="1">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Commis</a:t>
            </a:r>
            <a:r>
              <a:rPr lang="pl-PL" sz="80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s</a:t>
            </a:r>
            <a:r>
              <a:rPr lang="en-US" sz="80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ion within ERASMUS+ </a:t>
            </a:r>
            <a:r>
              <a:rPr lang="en-US" sz="800" dirty="0" err="1">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Programme</a:t>
            </a:r>
            <a:r>
              <a:rPr lang="en-US" sz="80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rPr>
              <a:t> </a:t>
            </a:r>
            <a:endParaRPr lang="pl-PL" sz="800" dirty="0">
              <a:solidFill>
                <a:schemeClr val="bg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Prostokąt 9"/>
          <p:cNvSpPr/>
          <p:nvPr userDrawn="1"/>
        </p:nvSpPr>
        <p:spPr>
          <a:xfrm>
            <a:off x="5157" y="6318735"/>
            <a:ext cx="12288811" cy="338554"/>
          </a:xfrm>
          <a:prstGeom prst="rect">
            <a:avLst/>
          </a:prstGeom>
        </p:spPr>
        <p:txBody>
          <a:bodyPr wrap="square">
            <a:spAutoFit/>
          </a:bodyPr>
          <a:lstStyle/>
          <a:p>
            <a:pPr algn="l"/>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The work presented in this document is supported by the European Commission’s Erasmus+ </a:t>
            </a:r>
            <a:r>
              <a:rPr lang="en-US" sz="800" dirty="0" err="1">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programme</a:t>
            </a:r>
            <a:r>
              <a:rPr lang="pl-PL" sz="8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a:t>
            </a:r>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project ERIS</a:t>
            </a:r>
            <a:r>
              <a:rPr lang="pl-PL" sz="8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a:t>
            </a:r>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(grant agreement</a:t>
            </a:r>
            <a:r>
              <a:rPr lang="pl-PL" sz="8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a:t>
            </a:r>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no. 2015-1-PL01-KA201-016622),</a:t>
            </a:r>
            <a:r>
              <a:rPr lang="pl-PL" sz="8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a:t>
            </a:r>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coordinated by Institute</a:t>
            </a:r>
            <a:r>
              <a:rPr lang="pl-PL" sz="8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a:t>
            </a:r>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of Geophysics, PAS.</a:t>
            </a:r>
            <a:r>
              <a:rPr lang="pl-PL" sz="8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a:t>
            </a:r>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The content</a:t>
            </a:r>
            <a:r>
              <a:rPr lang="pl-PL" sz="8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a:t>
            </a:r>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of the</a:t>
            </a:r>
            <a:r>
              <a:rPr lang="pl-PL" sz="8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a:t>
            </a:r>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document is the sole responsibility of the</a:t>
            </a:r>
            <a:r>
              <a:rPr lang="pl-PL" sz="8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a:t>
            </a:r>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organizer and it does not represent the opinion</a:t>
            </a:r>
            <a:r>
              <a:rPr lang="pl-PL" sz="8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a:t>
            </a:r>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of the European</a:t>
            </a:r>
            <a:r>
              <a:rPr lang="pl-PL" sz="800" baseline="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 </a:t>
            </a:r>
            <a:r>
              <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Commission, and the Commission is not responsible for any use that might be made of information contained</a:t>
            </a:r>
            <a:r>
              <a:rPr lang="pl-PL"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rPr>
              <a:t>.</a:t>
            </a:r>
            <a:endParaRPr lang="en-US" sz="800" dirty="0">
              <a:solidFill>
                <a:schemeClr val="bg2">
                  <a:lumMod val="2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63481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pic>
        <p:nvPicPr>
          <p:cNvPr id="4" name="Obraz 9"/>
          <p:cNvPicPr/>
          <p:nvPr userDrawn="1"/>
        </p:nvPicPr>
        <p:blipFill>
          <a:blip r:embed="rId2"/>
          <a:stretch/>
        </p:blipFill>
        <p:spPr>
          <a:xfrm>
            <a:off x="5506200" y="56520"/>
            <a:ext cx="1266480" cy="694800"/>
          </a:xfrm>
          <a:prstGeom prst="rect">
            <a:avLst/>
          </a:prstGeom>
          <a:ln>
            <a:noFill/>
          </a:ln>
        </p:spPr>
      </p:pic>
      <p:pic>
        <p:nvPicPr>
          <p:cNvPr id="5" name="Obraz 8"/>
          <p:cNvPicPr/>
          <p:nvPr userDrawn="1"/>
        </p:nvPicPr>
        <p:blipFill>
          <a:blip r:embed="rId3"/>
          <a:stretch/>
        </p:blipFill>
        <p:spPr>
          <a:xfrm>
            <a:off x="10140840" y="120960"/>
            <a:ext cx="1691640" cy="548640"/>
          </a:xfrm>
          <a:prstGeom prst="rect">
            <a:avLst/>
          </a:prstGeom>
          <a:ln>
            <a:noFill/>
          </a:ln>
        </p:spPr>
      </p:pic>
      <p:sp>
        <p:nvSpPr>
          <p:cNvPr id="6" name="Line 1"/>
          <p:cNvSpPr/>
          <p:nvPr userDrawn="1"/>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7" name="Picture 6"/>
          <p:cNvPicPr/>
          <p:nvPr userDrawn="1"/>
        </p:nvPicPr>
        <p:blipFill>
          <a:blip r:embed="rId4"/>
          <a:stretch/>
        </p:blipFill>
        <p:spPr>
          <a:xfrm>
            <a:off x="512640" y="263520"/>
            <a:ext cx="2057400" cy="457200"/>
          </a:xfrm>
          <a:prstGeom prst="rect">
            <a:avLst/>
          </a:prstGeom>
          <a:ln>
            <a:noFill/>
          </a:ln>
        </p:spPr>
      </p:pic>
    </p:spTree>
    <p:extLst>
      <p:ext uri="{BB962C8B-B14F-4D97-AF65-F5344CB8AC3E}">
        <p14:creationId xmlns:p14="http://schemas.microsoft.com/office/powerpoint/2010/main" val="3495416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agłówek sekcji">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4743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Tree>
    <p:extLst>
      <p:ext uri="{BB962C8B-B14F-4D97-AF65-F5344CB8AC3E}">
        <p14:creationId xmlns:p14="http://schemas.microsoft.com/office/powerpoint/2010/main" val="1726106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pl-PL"/>
              <a:t>Kliknij, aby edytować styl</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Content Placeholder 3"/>
          <p:cNvSpPr>
            <a:spLocks noGrp="1"/>
          </p:cNvSpPr>
          <p:nvPr>
            <p:ph sz="half" idx="2"/>
          </p:nvPr>
        </p:nvSpPr>
        <p:spPr>
          <a:xfrm>
            <a:off x="839789"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Content Placeholder 5"/>
          <p:cNvSpPr>
            <a:spLocks noGrp="1"/>
          </p:cNvSpPr>
          <p:nvPr>
            <p:ph sz="quarter" idx="4"/>
          </p:nvPr>
        </p:nvSpPr>
        <p:spPr>
          <a:xfrm>
            <a:off x="6172201"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Tree>
    <p:extLst>
      <p:ext uri="{BB962C8B-B14F-4D97-AF65-F5344CB8AC3E}">
        <p14:creationId xmlns:p14="http://schemas.microsoft.com/office/powerpoint/2010/main" val="934419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Tree>
    <p:extLst>
      <p:ext uri="{BB962C8B-B14F-4D97-AF65-F5344CB8AC3E}">
        <p14:creationId xmlns:p14="http://schemas.microsoft.com/office/powerpoint/2010/main" val="109422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921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l-PL"/>
              <a:t>Kliknij, aby edytować styl</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Tree>
    <p:extLst>
      <p:ext uri="{BB962C8B-B14F-4D97-AF65-F5344CB8AC3E}">
        <p14:creationId xmlns:p14="http://schemas.microsoft.com/office/powerpoint/2010/main" val="3894007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Obraz 8"/>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pl-PL"/>
              <a:t>Kliknij, aby edytować styl</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dirty="0"/>
              <a:t>Kliknij, aby edytować style wzorca tekstu</a:t>
            </a:r>
          </a:p>
          <a:p>
            <a:pPr lvl="1"/>
            <a:r>
              <a:rPr lang="pl-PL" dirty="0"/>
              <a:t>Drugi poziom</a:t>
            </a:r>
          </a:p>
          <a:p>
            <a:pPr lvl="2"/>
            <a:r>
              <a:rPr lang="pl-PL" dirty="0"/>
              <a:t>Trzeci poziom</a:t>
            </a:r>
          </a:p>
          <a:p>
            <a:pPr lvl="3"/>
            <a:r>
              <a:rPr lang="pl-PL" dirty="0"/>
              <a:t>Czwarty poziom</a:t>
            </a:r>
          </a:p>
          <a:p>
            <a:pPr lvl="4"/>
            <a:r>
              <a:rPr lang="pl-PL" dirty="0"/>
              <a:t>Piąty poziom</a:t>
            </a:r>
            <a:endParaRPr lang="en-US" dirty="0"/>
          </a:p>
        </p:txBody>
      </p:sp>
      <p:pic>
        <p:nvPicPr>
          <p:cNvPr id="10" name="Obraz 9"/>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46087" y="116545"/>
            <a:ext cx="962883" cy="441491"/>
          </a:xfrm>
          <a:prstGeom prst="rect">
            <a:avLst/>
          </a:prstGeom>
        </p:spPr>
      </p:pic>
      <p:pic>
        <p:nvPicPr>
          <p:cNvPr id="11" name="Obraz 10"/>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9706956" y="6454366"/>
            <a:ext cx="1857421" cy="397386"/>
          </a:xfrm>
          <a:prstGeom prst="rect">
            <a:avLst/>
          </a:prstGeom>
        </p:spPr>
      </p:pic>
      <p:sp>
        <p:nvSpPr>
          <p:cNvPr id="13" name="pole tekstowe 12"/>
          <p:cNvSpPr txBox="1"/>
          <p:nvPr userDrawn="1"/>
        </p:nvSpPr>
        <p:spPr>
          <a:xfrm>
            <a:off x="1" y="6628471"/>
            <a:ext cx="9706956" cy="176972"/>
          </a:xfrm>
          <a:prstGeom prst="rect">
            <a:avLst/>
          </a:prstGeom>
          <a:noFill/>
        </p:spPr>
        <p:txBody>
          <a:bodyPr wrap="square" rtlCol="0">
            <a:spAutoFit/>
          </a:bodyPr>
          <a:lstStyle/>
          <a:p>
            <a:pPr algn="r"/>
            <a:r>
              <a:rPr lang="en-US" sz="550" dirty="0">
                <a:solidFill>
                  <a:schemeClr val="bg1">
                    <a:lumMod val="65000"/>
                  </a:schemeClr>
                </a:solidFill>
                <a:latin typeface="Verdana" panose="020B0604030504040204" pitchFamily="34" charset="0"/>
                <a:ea typeface="Verdana" panose="020B0604030504040204" pitchFamily="34" charset="0"/>
                <a:cs typeface="Verdana" panose="020B0604030504040204" pitchFamily="34" charset="0"/>
              </a:rPr>
              <a:t>The project has been funded with support from the European </a:t>
            </a:r>
            <a:r>
              <a:rPr lang="en-US" sz="550" dirty="0" err="1">
                <a:solidFill>
                  <a:schemeClr val="bg1">
                    <a:lumMod val="65000"/>
                  </a:schemeClr>
                </a:solidFill>
                <a:latin typeface="Verdana" panose="020B0604030504040204" pitchFamily="34" charset="0"/>
                <a:ea typeface="Verdana" panose="020B0604030504040204" pitchFamily="34" charset="0"/>
                <a:cs typeface="Verdana" panose="020B0604030504040204" pitchFamily="34" charset="0"/>
              </a:rPr>
              <a:t>Commis</a:t>
            </a:r>
            <a:r>
              <a:rPr lang="pl-PL" sz="550" dirty="0">
                <a:solidFill>
                  <a:schemeClr val="bg1">
                    <a:lumMod val="65000"/>
                  </a:schemeClr>
                </a:solidFill>
                <a:latin typeface="Verdana" panose="020B0604030504040204" pitchFamily="34" charset="0"/>
                <a:ea typeface="Verdana" panose="020B0604030504040204" pitchFamily="34" charset="0"/>
                <a:cs typeface="Verdana" panose="020B0604030504040204" pitchFamily="34" charset="0"/>
              </a:rPr>
              <a:t>s</a:t>
            </a:r>
            <a:r>
              <a:rPr lang="en-US" sz="550" dirty="0">
                <a:solidFill>
                  <a:schemeClr val="bg1">
                    <a:lumMod val="65000"/>
                  </a:schemeClr>
                </a:solidFill>
                <a:latin typeface="Verdana" panose="020B0604030504040204" pitchFamily="34" charset="0"/>
                <a:ea typeface="Verdana" panose="020B0604030504040204" pitchFamily="34" charset="0"/>
                <a:cs typeface="Verdana" panose="020B0604030504040204" pitchFamily="34" charset="0"/>
              </a:rPr>
              <a:t>ion within ERASMUS+ </a:t>
            </a:r>
            <a:r>
              <a:rPr lang="en-US" sz="550" dirty="0" err="1">
                <a:solidFill>
                  <a:schemeClr val="bg1">
                    <a:lumMod val="65000"/>
                  </a:schemeClr>
                </a:solidFill>
                <a:latin typeface="Verdana" panose="020B0604030504040204" pitchFamily="34" charset="0"/>
                <a:ea typeface="Verdana" panose="020B0604030504040204" pitchFamily="34" charset="0"/>
                <a:cs typeface="Verdana" panose="020B0604030504040204" pitchFamily="34" charset="0"/>
              </a:rPr>
              <a:t>Programme</a:t>
            </a:r>
            <a:r>
              <a:rPr lang="pl-PL" sz="550" dirty="0">
                <a:solidFill>
                  <a:schemeClr val="bg1">
                    <a:lumMod val="65000"/>
                  </a:schemeClr>
                </a:solidFill>
                <a:latin typeface="Verdana" panose="020B0604030504040204" pitchFamily="34" charset="0"/>
                <a:ea typeface="Verdana" panose="020B0604030504040204" pitchFamily="34" charset="0"/>
                <a:cs typeface="Verdana" panose="020B0604030504040204" pitchFamily="34" charset="0"/>
              </a:rPr>
              <a:t> </a:t>
            </a:r>
            <a:r>
              <a:rPr lang="en-US" sz="550" dirty="0">
                <a:solidFill>
                  <a:schemeClr val="bg1">
                    <a:lumMod val="65000"/>
                  </a:schemeClr>
                </a:solidFill>
                <a:latin typeface="Verdana" panose="020B0604030504040204" pitchFamily="34" charset="0"/>
                <a:ea typeface="Verdana" panose="020B0604030504040204" pitchFamily="34" charset="0"/>
                <a:cs typeface="Verdana" panose="020B0604030504040204" pitchFamily="34" charset="0"/>
              </a:rPr>
              <a:t>(grant agreement</a:t>
            </a:r>
            <a:r>
              <a:rPr lang="pl-PL" sz="550" baseline="0" dirty="0">
                <a:solidFill>
                  <a:schemeClr val="bg1">
                    <a:lumMod val="65000"/>
                  </a:schemeClr>
                </a:solidFill>
                <a:latin typeface="Verdana" panose="020B0604030504040204" pitchFamily="34" charset="0"/>
                <a:ea typeface="Verdana" panose="020B0604030504040204" pitchFamily="34" charset="0"/>
                <a:cs typeface="Verdana" panose="020B0604030504040204" pitchFamily="34" charset="0"/>
              </a:rPr>
              <a:t> </a:t>
            </a:r>
            <a:r>
              <a:rPr lang="en-US" sz="550" dirty="0">
                <a:solidFill>
                  <a:schemeClr val="bg1">
                    <a:lumMod val="65000"/>
                  </a:schemeClr>
                </a:solidFill>
                <a:latin typeface="Verdana" panose="020B0604030504040204" pitchFamily="34" charset="0"/>
                <a:ea typeface="Verdana" panose="020B0604030504040204" pitchFamily="34" charset="0"/>
                <a:cs typeface="Verdana" panose="020B0604030504040204" pitchFamily="34" charset="0"/>
              </a:rPr>
              <a:t>no. 2015-1-PL01-KA201-016622</a:t>
            </a:r>
            <a:r>
              <a:rPr lang="pl-PL" sz="550" dirty="0">
                <a:solidFill>
                  <a:schemeClr val="bg1">
                    <a:lumMod val="65000"/>
                  </a:schemeClr>
                </a:solidFill>
                <a:latin typeface="Verdana" panose="020B0604030504040204" pitchFamily="34" charset="0"/>
                <a:ea typeface="Verdana" panose="020B0604030504040204" pitchFamily="34" charset="0"/>
                <a:cs typeface="Verdana" panose="020B0604030504040204" pitchFamily="34" charset="0"/>
              </a:rPr>
              <a:t>)</a:t>
            </a:r>
            <a:r>
              <a:rPr lang="en-US" sz="550" dirty="0">
                <a:solidFill>
                  <a:schemeClr val="bg1">
                    <a:lumMod val="65000"/>
                  </a:schemeClr>
                </a:solidFill>
                <a:latin typeface="Verdana" panose="020B0604030504040204" pitchFamily="34" charset="0"/>
                <a:ea typeface="Verdana" panose="020B0604030504040204" pitchFamily="34" charset="0"/>
                <a:cs typeface="Verdana" panose="020B0604030504040204" pitchFamily="34" charset="0"/>
              </a:rPr>
              <a:t> </a:t>
            </a:r>
          </a:p>
        </p:txBody>
      </p:sp>
    </p:spTree>
    <p:extLst>
      <p:ext uri="{BB962C8B-B14F-4D97-AF65-F5344CB8AC3E}">
        <p14:creationId xmlns:p14="http://schemas.microsoft.com/office/powerpoint/2010/main" val="2784147181"/>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ctr" defTabSz="914400" rtl="0" eaLnBrk="1" latinLnBrk="0" hangingPunct="1">
        <a:lnSpc>
          <a:spcPct val="90000"/>
        </a:lnSpc>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slideLayout" Target="../slideLayouts/slideLayout3.xml"/><Relationship Id="rId7" Type="http://schemas.openxmlformats.org/officeDocument/2006/relationships/image" Target="../media/image37.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notesSlide" Target="../notesSlides/notesSlide11.xml"/><Relationship Id="rId9"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hyperlink" Target="10%20Earthquakes%20causes%20and%20effects.mp4"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emf"/><Relationship Id="rId7" Type="http://schemas.openxmlformats.org/officeDocument/2006/relationships/image" Target="../media/image59.jp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58.gif"/><Relationship Id="rId5" Type="http://schemas.openxmlformats.org/officeDocument/2006/relationships/image" Target="../media/image57.gif"/><Relationship Id="rId4" Type="http://schemas.openxmlformats.org/officeDocument/2006/relationships/image" Target="../media/image56.jpeg"/></Relationships>
</file>

<file path=ppt/slides/_rels/slide19.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4.png"/><Relationship Id="rId7" Type="http://schemas.openxmlformats.org/officeDocument/2006/relationships/image" Target="../media/image63.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hyperlink" Target="http://www.roeduseis.ro/category/cutremure-si-date/" TargetMode="External"/><Relationship Id="rId9" Type="http://schemas.openxmlformats.org/officeDocument/2006/relationships/image" Target="../media/image65.png"/></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68.jpeg"/><Relationship Id="rId4" Type="http://schemas.openxmlformats.org/officeDocument/2006/relationships/image" Target="../media/image67.jpeg"/></Relationships>
</file>

<file path=ppt/slides/_rels/slide2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6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 Id="rId9" Type="http://schemas.openxmlformats.org/officeDocument/2006/relationships/image" Target="../media/image7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openxmlformats.org/officeDocument/2006/relationships/hyperlink" Target="http://www.kahoot.it/" TargetMode="External"/><Relationship Id="rId3" Type="http://schemas.openxmlformats.org/officeDocument/2006/relationships/hyperlink" Target="http://www.roeduseis.ro/" TargetMode="External"/><Relationship Id="rId7" Type="http://schemas.openxmlformats.org/officeDocument/2006/relationships/hyperlink" Target="http://www.earthscope.org/"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s://www.iris.edu/hq/" TargetMode="External"/><Relationship Id="rId5" Type="http://schemas.openxmlformats.org/officeDocument/2006/relationships/hyperlink" Target="http://www.infp.ro/" TargetMode="External"/><Relationship Id="rId4" Type="http://schemas.openxmlformats.org/officeDocument/2006/relationships/hyperlink" Target="http://www.mobee.info/"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41.png"/><Relationship Id="rId7"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53.png"/><Relationship Id="rId5" Type="http://schemas.openxmlformats.org/officeDocument/2006/relationships/image" Target="../media/image77.png"/><Relationship Id="rId10" Type="http://schemas.openxmlformats.org/officeDocument/2006/relationships/image" Target="../media/image56.jpeg"/><Relationship Id="rId4" Type="http://schemas.openxmlformats.org/officeDocument/2006/relationships/image" Target="../media/image44.png"/><Relationship Id="rId9"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hyperlink" Target="https://kahoot.i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1.gif"/><Relationship Id="rId3" Type="http://schemas.openxmlformats.org/officeDocument/2006/relationships/image" Target="../media/image26.png"/><Relationship Id="rId7"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 Id="rId9" Type="http://schemas.openxmlformats.org/officeDocument/2006/relationships/image" Target="../media/image32.gif"/></Relationships>
</file>

<file path=ppt/slides/_rels/slide8.xml.rels><?xml version="1.0" encoding="UTF-8" standalone="yes"?>
<Relationships xmlns="http://schemas.openxmlformats.org/package/2006/relationships"><Relationship Id="rId8" Type="http://schemas.openxmlformats.org/officeDocument/2006/relationships/image" Target="../media/image31.gif"/><Relationship Id="rId3" Type="http://schemas.openxmlformats.org/officeDocument/2006/relationships/image" Target="../media/image26.png"/><Relationship Id="rId7"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 Id="rId9" Type="http://schemas.openxmlformats.org/officeDocument/2006/relationships/image" Target="../media/image32.gi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2076888" y="1927907"/>
            <a:ext cx="7772400" cy="1489529"/>
          </a:xfrm>
        </p:spPr>
        <p:txBody>
          <a:bodyPr/>
          <a:lstStyle/>
          <a:p>
            <a:r>
              <a:rPr lang="pl-PL" dirty="0"/>
              <a:t>Sharing data chasing earthquakes</a:t>
            </a:r>
          </a:p>
        </p:txBody>
      </p:sp>
      <p:sp>
        <p:nvSpPr>
          <p:cNvPr id="3" name="CustomShape 2"/>
          <p:cNvSpPr/>
          <p:nvPr/>
        </p:nvSpPr>
        <p:spPr>
          <a:xfrm>
            <a:off x="1110329" y="3901405"/>
            <a:ext cx="9372240" cy="1107000"/>
          </a:xfrm>
          <a:prstGeom prst="rect">
            <a:avLst/>
          </a:prstGeom>
          <a:noFill/>
          <a:ln w="9360">
            <a:noFill/>
          </a:ln>
        </p:spPr>
        <p:style>
          <a:lnRef idx="0">
            <a:scrgbClr r="0" g="0" b="0"/>
          </a:lnRef>
          <a:fillRef idx="0">
            <a:scrgbClr r="0" g="0" b="0"/>
          </a:fillRef>
          <a:effectRef idx="0">
            <a:scrgbClr r="0" g="0" b="0"/>
          </a:effectRef>
          <a:fontRef idx="minor"/>
        </p:style>
        <p:txBody>
          <a:bodyPr lIns="100800" tIns="50400" rIns="100800" bIns="50400"/>
          <a:lstStyle/>
          <a:p>
            <a:pPr>
              <a:lnSpc>
                <a:spcPct val="100000"/>
              </a:lnSpc>
            </a:pPr>
            <a:endParaRPr lang="en-US" sz="1800" b="0" strike="noStrike" spc="-1" dirty="0">
              <a:solidFill>
                <a:srgbClr val="000000"/>
              </a:solidFill>
              <a:uFill>
                <a:solidFill>
                  <a:srgbClr val="FFFFFF"/>
                </a:solidFill>
              </a:uFill>
              <a:latin typeface="Arial"/>
            </a:endParaRPr>
          </a:p>
          <a:p>
            <a:pPr algn="ctr">
              <a:lnSpc>
                <a:spcPct val="100000"/>
              </a:lnSpc>
            </a:pPr>
            <a:r>
              <a:rPr lang="en-US" sz="2800" i="1" dirty="0">
                <a:latin typeface="Calibri" panose="020F0502020204030204" pitchFamily="34" charset="0"/>
                <a:cs typeface="Calibri" panose="020F0502020204030204" pitchFamily="34" charset="0"/>
              </a:rPr>
              <a:t>Educational package for secondary school</a:t>
            </a:r>
            <a:endParaRPr lang="en-US" sz="2800" b="0" i="1" strike="noStrike" spc="-1" dirty="0">
              <a:solidFill>
                <a:srgbClr val="000000"/>
              </a:solidFill>
              <a:uFill>
                <a:solidFill>
                  <a:srgbClr val="FFFFFF"/>
                </a:solidFill>
              </a:uFill>
              <a:latin typeface="Calibri" panose="020F0502020204030204" pitchFamily="34" charset="0"/>
              <a:cs typeface="Calibri" panose="020F0502020204030204" pitchFamily="34" charset="0"/>
            </a:endParaRPr>
          </a:p>
          <a:p>
            <a:pPr algn="ctr">
              <a:lnSpc>
                <a:spcPct val="100000"/>
              </a:lnSpc>
            </a:pPr>
            <a:endParaRPr lang="en-US" sz="18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1556726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195183" y="1145912"/>
            <a:ext cx="2626622" cy="2182439"/>
            <a:chOff x="1255131" y="1274731"/>
            <a:chExt cx="2024512" cy="1682151"/>
          </a:xfrm>
        </p:grpSpPr>
        <p:sp>
          <p:nvSpPr>
            <p:cNvPr id="4" name="Rectangle 3"/>
            <p:cNvSpPr/>
            <p:nvPr/>
          </p:nvSpPr>
          <p:spPr>
            <a:xfrm>
              <a:off x="1255131" y="1274731"/>
              <a:ext cx="1682151" cy="1682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1600" b="1" dirty="0">
                  <a:solidFill>
                    <a:schemeClr val="tx1"/>
                  </a:solidFill>
                </a:rPr>
                <a:t>Natural phenomenon</a:t>
              </a:r>
              <a:r>
                <a:rPr lang="en-US" altLang="en-US" sz="1600" dirty="0">
                  <a:solidFill>
                    <a:schemeClr val="tx1"/>
                  </a:solidFill>
                </a:rPr>
                <a:t> </a:t>
              </a:r>
              <a:r>
                <a:rPr lang="en-US" altLang="en-US" sz="1600" dirty="0"/>
                <a:t>which has, for centuries, </a:t>
              </a:r>
              <a:r>
                <a:rPr lang="en-GB" sz="1600" dirty="0"/>
                <a:t>frightened as well as fascinated the people all around the globe</a:t>
              </a:r>
              <a:r>
                <a:rPr lang="en-US" altLang="en-US" sz="1600" dirty="0"/>
                <a:t>.</a:t>
              </a:r>
            </a:p>
          </p:txBody>
        </p:sp>
        <p:sp>
          <p:nvSpPr>
            <p:cNvPr id="8" name="Oval 7"/>
            <p:cNvSpPr/>
            <p:nvPr/>
          </p:nvSpPr>
          <p:spPr>
            <a:xfrm>
              <a:off x="2718926" y="1809391"/>
              <a:ext cx="560717" cy="5607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6349311" y="3809248"/>
            <a:ext cx="2598408" cy="2546179"/>
            <a:chOff x="5450456" y="3799915"/>
            <a:chExt cx="2598408" cy="2546179"/>
          </a:xfrm>
        </p:grpSpPr>
        <p:grpSp>
          <p:nvGrpSpPr>
            <p:cNvPr id="13" name="Group 12"/>
            <p:cNvGrpSpPr/>
            <p:nvPr/>
          </p:nvGrpSpPr>
          <p:grpSpPr>
            <a:xfrm>
              <a:off x="5450456" y="3799915"/>
              <a:ext cx="2598408" cy="2546179"/>
              <a:chOff x="2457091" y="2678501"/>
              <a:chExt cx="2002766" cy="1962510"/>
            </a:xfrm>
          </p:grpSpPr>
          <p:grpSp>
            <p:nvGrpSpPr>
              <p:cNvPr id="11" name="Group 10"/>
              <p:cNvGrpSpPr/>
              <p:nvPr/>
            </p:nvGrpSpPr>
            <p:grpSpPr>
              <a:xfrm>
                <a:off x="2777706" y="2678501"/>
                <a:ext cx="1682151" cy="1962510"/>
                <a:chOff x="2777706" y="2678501"/>
                <a:chExt cx="1682151" cy="1962510"/>
              </a:xfrm>
            </p:grpSpPr>
            <p:sp>
              <p:nvSpPr>
                <p:cNvPr id="6" name="Rectangle 5"/>
                <p:cNvSpPr/>
                <p:nvPr/>
              </p:nvSpPr>
              <p:spPr>
                <a:xfrm>
                  <a:off x="2777706" y="2958860"/>
                  <a:ext cx="1682151" cy="16821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Oval 9"/>
                <p:cNvSpPr/>
                <p:nvPr/>
              </p:nvSpPr>
              <p:spPr>
                <a:xfrm>
                  <a:off x="3257910" y="2678501"/>
                  <a:ext cx="560717" cy="560717"/>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sp>
            <p:nvSpPr>
              <p:cNvPr id="12" name="Oval 11"/>
              <p:cNvSpPr/>
              <p:nvPr/>
            </p:nvSpPr>
            <p:spPr>
              <a:xfrm>
                <a:off x="2457091" y="3567021"/>
                <a:ext cx="560717" cy="560717"/>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sp>
          <p:nvSpPr>
            <p:cNvPr id="17" name="Rectangle 16"/>
            <p:cNvSpPr/>
            <p:nvPr/>
          </p:nvSpPr>
          <p:spPr>
            <a:xfrm>
              <a:off x="5979418" y="4430021"/>
              <a:ext cx="2069446" cy="1877437"/>
            </a:xfrm>
            <a:prstGeom prst="rect">
              <a:avLst/>
            </a:prstGeom>
          </p:spPr>
          <p:txBody>
            <a:bodyPr wrap="square">
              <a:spAutoFit/>
            </a:bodyPr>
            <a:lstStyle/>
            <a:p>
              <a:r>
                <a:rPr lang="en-US" altLang="en-US" sz="2000" dirty="0"/>
                <a:t>Could be very </a:t>
              </a:r>
              <a:r>
                <a:rPr lang="en-US" altLang="en-US" sz="2000" dirty="0">
                  <a:solidFill>
                    <a:srgbClr val="FF0000"/>
                  </a:solidFill>
                </a:rPr>
                <a:t>destructive</a:t>
              </a:r>
              <a:r>
                <a:rPr lang="en-US" altLang="en-US" sz="2000" dirty="0"/>
                <a:t>, causing a lot of damage and loss of lives. </a:t>
              </a:r>
            </a:p>
            <a:p>
              <a:pPr lvl="0"/>
              <a:endParaRPr lang="en-US" altLang="en-US" sz="16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grpSp>
      <p:grpSp>
        <p:nvGrpSpPr>
          <p:cNvPr id="22" name="Group 21"/>
          <p:cNvGrpSpPr/>
          <p:nvPr/>
        </p:nvGrpSpPr>
        <p:grpSpPr>
          <a:xfrm>
            <a:off x="3960871" y="1308381"/>
            <a:ext cx="2182439" cy="2538210"/>
            <a:chOff x="5866425" y="1508819"/>
            <a:chExt cx="2182439" cy="2538210"/>
          </a:xfrm>
        </p:grpSpPr>
        <p:grpSp>
          <p:nvGrpSpPr>
            <p:cNvPr id="19" name="Group 18"/>
            <p:cNvGrpSpPr/>
            <p:nvPr/>
          </p:nvGrpSpPr>
          <p:grpSpPr>
            <a:xfrm>
              <a:off x="5866425" y="1508819"/>
              <a:ext cx="2182439" cy="2182439"/>
              <a:chOff x="5866425" y="1508819"/>
              <a:chExt cx="2182439" cy="2182439"/>
            </a:xfrm>
          </p:grpSpPr>
          <p:sp>
            <p:nvSpPr>
              <p:cNvPr id="7" name="Rectangle 6"/>
              <p:cNvSpPr/>
              <p:nvPr/>
            </p:nvSpPr>
            <p:spPr>
              <a:xfrm>
                <a:off x="5866425" y="1508819"/>
                <a:ext cx="2182439" cy="2182439"/>
              </a:xfrm>
              <a:prstGeom prst="rect">
                <a:avLst/>
              </a:prstGeom>
              <a:solidFill>
                <a:srgbClr val="FFFF00"/>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15" name="Rectangle 14"/>
              <p:cNvSpPr/>
              <p:nvPr/>
            </p:nvSpPr>
            <p:spPr>
              <a:xfrm>
                <a:off x="5918799" y="1567363"/>
                <a:ext cx="2062133" cy="1815882"/>
              </a:xfrm>
              <a:prstGeom prst="rect">
                <a:avLst/>
              </a:prstGeom>
            </p:spPr>
            <p:txBody>
              <a:bodyPr wrap="square">
                <a:spAutoFit/>
              </a:bodyPr>
              <a:lstStyle/>
              <a:p>
                <a:r>
                  <a:rPr lang="en-US" altLang="en-US" sz="1600" b="1" dirty="0">
                    <a:solidFill>
                      <a:srgbClr val="00B0F0"/>
                    </a:solidFill>
                  </a:rPr>
                  <a:t>Shaking of the of the ground</a:t>
                </a:r>
                <a:r>
                  <a:rPr lang="en-US" altLang="en-US" sz="1600" dirty="0"/>
                  <a:t> caused by a sudden release of energy in the Earth’s crust (they are the Earth’s natural means of releasing stress).</a:t>
                </a:r>
              </a:p>
            </p:txBody>
          </p:sp>
        </p:grpSp>
        <p:sp>
          <p:nvSpPr>
            <p:cNvPr id="21" name="Oval 20"/>
            <p:cNvSpPr/>
            <p:nvPr/>
          </p:nvSpPr>
          <p:spPr>
            <a:xfrm>
              <a:off x="6528235" y="3319549"/>
              <a:ext cx="727480" cy="727480"/>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grpSp>
        <p:nvGrpSpPr>
          <p:cNvPr id="25" name="Group 24"/>
          <p:cNvGrpSpPr/>
          <p:nvPr/>
        </p:nvGrpSpPr>
        <p:grpSpPr>
          <a:xfrm>
            <a:off x="6719009" y="966463"/>
            <a:ext cx="2228711" cy="2556351"/>
            <a:chOff x="5983500" y="793086"/>
            <a:chExt cx="2228711" cy="2556351"/>
          </a:xfrm>
        </p:grpSpPr>
        <p:sp>
          <p:nvSpPr>
            <p:cNvPr id="24" name="Oval 23"/>
            <p:cNvSpPr/>
            <p:nvPr/>
          </p:nvSpPr>
          <p:spPr>
            <a:xfrm>
              <a:off x="6710979" y="793086"/>
              <a:ext cx="727480" cy="727480"/>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18" name="Group 17"/>
            <p:cNvGrpSpPr/>
            <p:nvPr/>
          </p:nvGrpSpPr>
          <p:grpSpPr>
            <a:xfrm>
              <a:off x="5983500" y="1178191"/>
              <a:ext cx="2228711" cy="2171246"/>
              <a:chOff x="1526877" y="4163655"/>
              <a:chExt cx="2228711" cy="2171246"/>
            </a:xfrm>
          </p:grpSpPr>
          <p:sp>
            <p:nvSpPr>
              <p:cNvPr id="5" name="Rectangle 4"/>
              <p:cNvSpPr/>
              <p:nvPr/>
            </p:nvSpPr>
            <p:spPr>
              <a:xfrm>
                <a:off x="1526877" y="4163655"/>
                <a:ext cx="2182439" cy="2171246"/>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6" name="Rectangle 15"/>
              <p:cNvSpPr/>
              <p:nvPr/>
            </p:nvSpPr>
            <p:spPr>
              <a:xfrm>
                <a:off x="1844346" y="4510614"/>
                <a:ext cx="1911242" cy="1323439"/>
              </a:xfrm>
              <a:prstGeom prst="rect">
                <a:avLst/>
              </a:prstGeom>
            </p:spPr>
            <p:txBody>
              <a:bodyPr wrap="square">
                <a:spAutoFit/>
              </a:bodyPr>
              <a:lstStyle/>
              <a:p>
                <a:r>
                  <a:rPr lang="en-US" altLang="en-US" sz="2000" dirty="0"/>
                  <a:t>Occurs along cracks in the Earth called </a:t>
                </a:r>
                <a:r>
                  <a:rPr lang="en-US" altLang="en-US" sz="2000" b="1" dirty="0">
                    <a:solidFill>
                      <a:srgbClr val="00B0F0"/>
                    </a:solidFill>
                  </a:rPr>
                  <a:t>faults</a:t>
                </a:r>
                <a:r>
                  <a:rPr lang="en-US" altLang="en-US" sz="2000" dirty="0"/>
                  <a:t>.</a:t>
                </a:r>
              </a:p>
            </p:txBody>
          </p:sp>
        </p:grpSp>
      </p:grpSp>
      <p:grpSp>
        <p:nvGrpSpPr>
          <p:cNvPr id="26" name="Group 25"/>
          <p:cNvGrpSpPr/>
          <p:nvPr/>
        </p:nvGrpSpPr>
        <p:grpSpPr>
          <a:xfrm>
            <a:off x="900426" y="4306515"/>
            <a:ext cx="2546179" cy="2171246"/>
            <a:chOff x="5619760" y="1178191"/>
            <a:chExt cx="2546179" cy="2171246"/>
          </a:xfrm>
        </p:grpSpPr>
        <p:sp>
          <p:nvSpPr>
            <p:cNvPr id="28" name="Oval 27"/>
            <p:cNvSpPr/>
            <p:nvPr/>
          </p:nvSpPr>
          <p:spPr>
            <a:xfrm>
              <a:off x="5619760" y="1908793"/>
              <a:ext cx="727480" cy="727480"/>
            </a:xfrm>
            <a:prstGeom prst="ellipse">
              <a:avLst/>
            </a:prstGeom>
            <a:solidFill>
              <a:schemeClr val="accent4">
                <a:lumMod val="60000"/>
                <a:lumOff val="4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27" name="Group 26"/>
            <p:cNvGrpSpPr/>
            <p:nvPr/>
          </p:nvGrpSpPr>
          <p:grpSpPr>
            <a:xfrm>
              <a:off x="5983500" y="1178191"/>
              <a:ext cx="2182439" cy="2171246"/>
              <a:chOff x="1526877" y="4163655"/>
              <a:chExt cx="2182439" cy="2171246"/>
            </a:xfrm>
          </p:grpSpPr>
          <p:sp>
            <p:nvSpPr>
              <p:cNvPr id="29" name="Rectangle 28"/>
              <p:cNvSpPr/>
              <p:nvPr/>
            </p:nvSpPr>
            <p:spPr>
              <a:xfrm>
                <a:off x="1526877" y="4163655"/>
                <a:ext cx="2182439" cy="2171246"/>
              </a:xfrm>
              <a:prstGeom prst="rect">
                <a:avLst/>
              </a:prstGeom>
              <a:solidFill>
                <a:schemeClr val="accent4">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0" name="Rectangle 29"/>
              <p:cNvSpPr/>
              <p:nvPr/>
            </p:nvSpPr>
            <p:spPr>
              <a:xfrm>
                <a:off x="1711028" y="4519333"/>
                <a:ext cx="1979260" cy="1200329"/>
              </a:xfrm>
              <a:prstGeom prst="rect">
                <a:avLst/>
              </a:prstGeom>
            </p:spPr>
            <p:txBody>
              <a:bodyPr wrap="square">
                <a:spAutoFit/>
              </a:bodyPr>
              <a:lstStyle/>
              <a:p>
                <a:pPr lvl="0"/>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Only occur on </a:t>
                </a:r>
                <a:r>
                  <a:rPr lang="en-US" altLang="en-US" dirty="0">
                    <a:solidFill>
                      <a:srgbClr val="FF0000"/>
                    </a:solidFill>
                    <a:latin typeface="Verdana" panose="020B0604030504040204" pitchFamily="34" charset="0"/>
                    <a:ea typeface="Verdana" panose="020B0604030504040204" pitchFamily="34" charset="0"/>
                    <a:cs typeface="Verdana" panose="020B0604030504040204" pitchFamily="34" charset="0"/>
                  </a:rPr>
                  <a:t>land</a:t>
                </a:r>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 never beneath seas and oceans</a:t>
                </a:r>
              </a:p>
            </p:txBody>
          </p:sp>
        </p:grpSp>
      </p:grpSp>
      <p:grpSp>
        <p:nvGrpSpPr>
          <p:cNvPr id="39" name="Group 38"/>
          <p:cNvGrpSpPr/>
          <p:nvPr/>
        </p:nvGrpSpPr>
        <p:grpSpPr>
          <a:xfrm>
            <a:off x="3544518" y="3687206"/>
            <a:ext cx="2883805" cy="2478865"/>
            <a:chOff x="3149235" y="3867066"/>
            <a:chExt cx="2883805" cy="2478865"/>
          </a:xfrm>
        </p:grpSpPr>
        <p:sp>
          <p:nvSpPr>
            <p:cNvPr id="37" name="Oval 36"/>
            <p:cNvSpPr/>
            <p:nvPr/>
          </p:nvSpPr>
          <p:spPr>
            <a:xfrm>
              <a:off x="5305560" y="4597668"/>
              <a:ext cx="727480" cy="727480"/>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38" name="Group 37"/>
            <p:cNvGrpSpPr/>
            <p:nvPr/>
          </p:nvGrpSpPr>
          <p:grpSpPr>
            <a:xfrm>
              <a:off x="3149235" y="3867066"/>
              <a:ext cx="2585612" cy="2478865"/>
              <a:chOff x="3149235" y="3867066"/>
              <a:chExt cx="2585612" cy="2478865"/>
            </a:xfrm>
          </p:grpSpPr>
          <p:sp>
            <p:nvSpPr>
              <p:cNvPr id="36" name="Oval 35"/>
              <p:cNvSpPr/>
              <p:nvPr/>
            </p:nvSpPr>
            <p:spPr>
              <a:xfrm>
                <a:off x="4217947" y="5618451"/>
                <a:ext cx="727480" cy="727480"/>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31" name="Group 30"/>
              <p:cNvGrpSpPr/>
              <p:nvPr/>
            </p:nvGrpSpPr>
            <p:grpSpPr>
              <a:xfrm>
                <a:off x="3149235" y="3867066"/>
                <a:ext cx="2585612" cy="2171246"/>
                <a:chOff x="5619760" y="1178191"/>
                <a:chExt cx="2585612" cy="2171246"/>
              </a:xfrm>
            </p:grpSpPr>
            <p:sp>
              <p:nvSpPr>
                <p:cNvPr id="33" name="Oval 32"/>
                <p:cNvSpPr/>
                <p:nvPr/>
              </p:nvSpPr>
              <p:spPr>
                <a:xfrm>
                  <a:off x="5619760" y="1908793"/>
                  <a:ext cx="727480" cy="727480"/>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32" name="Group 31"/>
                <p:cNvGrpSpPr/>
                <p:nvPr/>
              </p:nvGrpSpPr>
              <p:grpSpPr>
                <a:xfrm>
                  <a:off x="5983500" y="1178191"/>
                  <a:ext cx="2221872" cy="2171246"/>
                  <a:chOff x="1526877" y="4163655"/>
                  <a:chExt cx="2221872" cy="2171246"/>
                </a:xfrm>
              </p:grpSpPr>
              <p:sp>
                <p:nvSpPr>
                  <p:cNvPr id="34" name="Rectangle 33"/>
                  <p:cNvSpPr/>
                  <p:nvPr/>
                </p:nvSpPr>
                <p:spPr>
                  <a:xfrm>
                    <a:off x="1526877" y="4163655"/>
                    <a:ext cx="2182439" cy="2171246"/>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5" name="Rectangle 34"/>
                  <p:cNvSpPr/>
                  <p:nvPr/>
                </p:nvSpPr>
                <p:spPr>
                  <a:xfrm>
                    <a:off x="1700375" y="4527395"/>
                    <a:ext cx="2048374" cy="1754326"/>
                  </a:xfrm>
                  <a:prstGeom prst="rect">
                    <a:avLst/>
                  </a:prstGeom>
                </p:spPr>
                <p:txBody>
                  <a:bodyPr wrap="square">
                    <a:spAutoFit/>
                  </a:bodyPr>
                  <a:lstStyle/>
                  <a:p>
                    <a:pPr lvl="0"/>
                    <a:r>
                      <a:rPr lang="en-US" altLang="en-US" dirty="0" err="1">
                        <a:solidFill>
                          <a:prstClr val="black"/>
                        </a:solidFill>
                        <a:latin typeface="Verdana" panose="020B0604030504040204" pitchFamily="34" charset="0"/>
                        <a:ea typeface="Verdana" panose="020B0604030504040204" pitchFamily="34" charset="0"/>
                        <a:cs typeface="Verdana" panose="020B0604030504040204" pitchFamily="34" charset="0"/>
                      </a:rPr>
                      <a:t>Connot</a:t>
                    </a:r>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 be </a:t>
                    </a:r>
                    <a:r>
                      <a:rPr lang="en-US" altLang="en-US" dirty="0">
                        <a:solidFill>
                          <a:schemeClr val="bg1"/>
                        </a:solidFill>
                        <a:latin typeface="Verdana" panose="020B0604030504040204" pitchFamily="34" charset="0"/>
                        <a:ea typeface="Verdana" panose="020B0604030504040204" pitchFamily="34" charset="0"/>
                        <a:cs typeface="Verdana" panose="020B0604030504040204" pitchFamily="34" charset="0"/>
                      </a:rPr>
                      <a:t>registered</a:t>
                    </a:r>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 neither </a:t>
                    </a:r>
                    <a:r>
                      <a:rPr lang="en-US" altLang="en-US" dirty="0">
                        <a:solidFill>
                          <a:schemeClr val="bg1"/>
                        </a:solidFill>
                        <a:latin typeface="Verdana" panose="020B0604030504040204" pitchFamily="34" charset="0"/>
                        <a:ea typeface="Verdana" panose="020B0604030504040204" pitchFamily="34" charset="0"/>
                        <a:cs typeface="Verdana" panose="020B0604030504040204" pitchFamily="34" charset="0"/>
                      </a:rPr>
                      <a:t>measured</a:t>
                    </a:r>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 because they </a:t>
                    </a:r>
                    <a:r>
                      <a:rPr lang="en-US" altLang="en-US" dirty="0" err="1">
                        <a:solidFill>
                          <a:prstClr val="black"/>
                        </a:solidFill>
                        <a:latin typeface="Verdana" panose="020B0604030504040204" pitchFamily="34" charset="0"/>
                        <a:ea typeface="Verdana" panose="020B0604030504040204" pitchFamily="34" charset="0"/>
                        <a:cs typeface="Verdana" panose="020B0604030504040204" pitchFamily="34" charset="0"/>
                      </a:rPr>
                      <a:t>connot</a:t>
                    </a:r>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 be seen </a:t>
                    </a:r>
                  </a:p>
                </p:txBody>
              </p:sp>
            </p:grpSp>
          </p:grpSp>
        </p:grpSp>
      </p:grpSp>
      <p:sp>
        <p:nvSpPr>
          <p:cNvPr id="40" name="Oval 39"/>
          <p:cNvSpPr/>
          <p:nvPr/>
        </p:nvSpPr>
        <p:spPr>
          <a:xfrm>
            <a:off x="1430742" y="1710634"/>
            <a:ext cx="1586475" cy="1586475"/>
          </a:xfrm>
          <a:prstGeom prst="ellipse">
            <a:avLst/>
          </a:prstGeom>
          <a:solidFill>
            <a:schemeClr val="accent6">
              <a:alpha val="54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en-US" sz="9600" b="1" dirty="0">
                <a:solidFill>
                  <a:srgbClr val="00B050"/>
                </a:solidFill>
                <a:sym typeface="Wingdings" panose="05000000000000000000" pitchFamily="2" charset="2"/>
              </a:rPr>
              <a:t></a:t>
            </a:r>
            <a:endParaRPr lang="en-US" sz="9600" dirty="0"/>
          </a:p>
        </p:txBody>
      </p:sp>
      <p:sp>
        <p:nvSpPr>
          <p:cNvPr id="41" name="Oval 40"/>
          <p:cNvSpPr/>
          <p:nvPr/>
        </p:nvSpPr>
        <p:spPr>
          <a:xfrm>
            <a:off x="4251073" y="1474255"/>
            <a:ext cx="1586475" cy="1586475"/>
          </a:xfrm>
          <a:prstGeom prst="ellipse">
            <a:avLst/>
          </a:prstGeom>
          <a:solidFill>
            <a:schemeClr val="accent6">
              <a:alpha val="54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en-US" sz="9600" b="1" dirty="0">
                <a:solidFill>
                  <a:srgbClr val="00B050"/>
                </a:solidFill>
                <a:sym typeface="Wingdings" panose="05000000000000000000" pitchFamily="2" charset="2"/>
              </a:rPr>
              <a:t></a:t>
            </a:r>
            <a:endParaRPr lang="en-US" sz="9600" dirty="0"/>
          </a:p>
        </p:txBody>
      </p:sp>
      <p:sp>
        <p:nvSpPr>
          <p:cNvPr id="42" name="Oval 41"/>
          <p:cNvSpPr/>
          <p:nvPr/>
        </p:nvSpPr>
        <p:spPr>
          <a:xfrm>
            <a:off x="7119759" y="1447763"/>
            <a:ext cx="1586475" cy="1586475"/>
          </a:xfrm>
          <a:prstGeom prst="ellipse">
            <a:avLst/>
          </a:prstGeom>
          <a:solidFill>
            <a:schemeClr val="accent6">
              <a:alpha val="54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en-US" sz="9600" b="1" dirty="0">
                <a:solidFill>
                  <a:srgbClr val="00B050"/>
                </a:solidFill>
                <a:sym typeface="Wingdings" panose="05000000000000000000" pitchFamily="2" charset="2"/>
              </a:rPr>
              <a:t></a:t>
            </a:r>
            <a:endParaRPr lang="en-US" sz="9600" dirty="0"/>
          </a:p>
        </p:txBody>
      </p:sp>
      <p:sp>
        <p:nvSpPr>
          <p:cNvPr id="43" name="Oval 42"/>
          <p:cNvSpPr/>
          <p:nvPr/>
        </p:nvSpPr>
        <p:spPr>
          <a:xfrm>
            <a:off x="7021286" y="4363243"/>
            <a:ext cx="1586475" cy="1586475"/>
          </a:xfrm>
          <a:prstGeom prst="ellipse">
            <a:avLst/>
          </a:prstGeom>
          <a:solidFill>
            <a:schemeClr val="accent6">
              <a:alpha val="54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en-US" sz="9600" b="1" dirty="0">
                <a:solidFill>
                  <a:srgbClr val="00B050"/>
                </a:solidFill>
                <a:sym typeface="Wingdings" panose="05000000000000000000" pitchFamily="2" charset="2"/>
              </a:rPr>
              <a:t></a:t>
            </a:r>
            <a:endParaRPr lang="en-US" sz="9600" dirty="0"/>
          </a:p>
        </p:txBody>
      </p:sp>
      <p:sp>
        <p:nvSpPr>
          <p:cNvPr id="44" name="Oval 43"/>
          <p:cNvSpPr/>
          <p:nvPr/>
        </p:nvSpPr>
        <p:spPr>
          <a:xfrm>
            <a:off x="1546955" y="4271977"/>
            <a:ext cx="1586475" cy="1586475"/>
          </a:xfrm>
          <a:prstGeom prst="ellipse">
            <a:avLst/>
          </a:prstGeom>
          <a:solidFill>
            <a:srgbClr val="EA3F0A">
              <a:alpha val="53725"/>
            </a:srgb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altLang="en-US" sz="9600" b="1" dirty="0">
                <a:solidFill>
                  <a:srgbClr val="FF0000"/>
                </a:solidFill>
                <a:sym typeface="Wingdings" panose="05000000000000000000" pitchFamily="2" charset="2"/>
              </a:rPr>
              <a:t></a:t>
            </a:r>
            <a:endParaRPr lang="en-US" sz="9600" dirty="0">
              <a:solidFill>
                <a:srgbClr val="FF0000"/>
              </a:solidFill>
            </a:endParaRPr>
          </a:p>
        </p:txBody>
      </p:sp>
      <p:sp>
        <p:nvSpPr>
          <p:cNvPr id="45" name="Oval 44"/>
          <p:cNvSpPr/>
          <p:nvPr/>
        </p:nvSpPr>
        <p:spPr>
          <a:xfrm>
            <a:off x="4240406" y="3988310"/>
            <a:ext cx="1586475" cy="1586475"/>
          </a:xfrm>
          <a:prstGeom prst="ellipse">
            <a:avLst/>
          </a:prstGeom>
          <a:solidFill>
            <a:srgbClr val="EA3F0A">
              <a:alpha val="53725"/>
            </a:srgb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altLang="en-US" sz="9600" b="1" dirty="0">
                <a:solidFill>
                  <a:srgbClr val="FF0000"/>
                </a:solidFill>
                <a:sym typeface="Wingdings" panose="05000000000000000000" pitchFamily="2" charset="2"/>
              </a:rPr>
              <a:t></a:t>
            </a:r>
            <a:endParaRPr lang="en-US" sz="9600" dirty="0">
              <a:solidFill>
                <a:srgbClr val="FF0000"/>
              </a:solidFill>
            </a:endParaRPr>
          </a:p>
        </p:txBody>
      </p:sp>
      <p:sp>
        <p:nvSpPr>
          <p:cNvPr id="47" name="Rectangle 2"/>
          <p:cNvSpPr>
            <a:spLocks noGrp="1" noChangeArrowheads="1"/>
          </p:cNvSpPr>
          <p:nvPr>
            <p:ph type="title"/>
          </p:nvPr>
        </p:nvSpPr>
        <p:spPr>
          <a:xfrm>
            <a:off x="8796217" y="2150457"/>
            <a:ext cx="3140361" cy="838935"/>
          </a:xfrm>
        </p:spPr>
        <p:txBody>
          <a:bodyPr>
            <a:normAutofit fontScale="90000"/>
          </a:bodyPr>
          <a:lstStyle/>
          <a:p>
            <a:r>
              <a:rPr lang="en-US" altLang="en-US" dirty="0"/>
              <a:t>Spot some facts about earthquakes…</a:t>
            </a:r>
          </a:p>
        </p:txBody>
      </p:sp>
    </p:spTree>
    <p:extLst>
      <p:ext uri="{BB962C8B-B14F-4D97-AF65-F5344CB8AC3E}">
        <p14:creationId xmlns:p14="http://schemas.microsoft.com/office/powerpoint/2010/main" val="3976250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679585" y="1332265"/>
            <a:ext cx="2626622" cy="2182439"/>
            <a:chOff x="1255131" y="1274731"/>
            <a:chExt cx="2024512" cy="1682151"/>
          </a:xfrm>
        </p:grpSpPr>
        <p:sp>
          <p:nvSpPr>
            <p:cNvPr id="4" name="Rectangle 3"/>
            <p:cNvSpPr/>
            <p:nvPr/>
          </p:nvSpPr>
          <p:spPr>
            <a:xfrm>
              <a:off x="1255131" y="1274731"/>
              <a:ext cx="1682151" cy="1682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1600" b="1" dirty="0">
                  <a:solidFill>
                    <a:schemeClr val="tx1"/>
                  </a:solidFill>
                </a:rPr>
                <a:t>Natural phenomenon</a:t>
              </a:r>
              <a:r>
                <a:rPr lang="en-US" altLang="en-US" sz="1600" dirty="0">
                  <a:solidFill>
                    <a:schemeClr val="tx1"/>
                  </a:solidFill>
                </a:rPr>
                <a:t> </a:t>
              </a:r>
              <a:r>
                <a:rPr lang="en-US" altLang="en-US" sz="1600" dirty="0"/>
                <a:t>which has, for centuries, </a:t>
              </a:r>
              <a:r>
                <a:rPr lang="en-GB" sz="1600" dirty="0"/>
                <a:t>frightened as well as fascinated the people all around the globe</a:t>
              </a:r>
              <a:r>
                <a:rPr lang="en-US" altLang="en-US" sz="1600" dirty="0"/>
                <a:t>.</a:t>
              </a:r>
            </a:p>
          </p:txBody>
        </p:sp>
        <p:sp>
          <p:nvSpPr>
            <p:cNvPr id="8" name="Oval 7"/>
            <p:cNvSpPr/>
            <p:nvPr/>
          </p:nvSpPr>
          <p:spPr>
            <a:xfrm>
              <a:off x="2718926" y="1809391"/>
              <a:ext cx="560717" cy="5607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p:cNvGrpSpPr/>
          <p:nvPr/>
        </p:nvGrpSpPr>
        <p:grpSpPr>
          <a:xfrm>
            <a:off x="5867178" y="1332264"/>
            <a:ext cx="2182439" cy="2538210"/>
            <a:chOff x="5866425" y="1508819"/>
            <a:chExt cx="2182439" cy="2538210"/>
          </a:xfrm>
        </p:grpSpPr>
        <p:grpSp>
          <p:nvGrpSpPr>
            <p:cNvPr id="19" name="Group 18"/>
            <p:cNvGrpSpPr/>
            <p:nvPr/>
          </p:nvGrpSpPr>
          <p:grpSpPr>
            <a:xfrm>
              <a:off x="5866425" y="1508819"/>
              <a:ext cx="2182439" cy="2182439"/>
              <a:chOff x="5866425" y="1508819"/>
              <a:chExt cx="2182439" cy="2182439"/>
            </a:xfrm>
          </p:grpSpPr>
          <p:sp>
            <p:nvSpPr>
              <p:cNvPr id="7" name="Rectangle 6"/>
              <p:cNvSpPr/>
              <p:nvPr/>
            </p:nvSpPr>
            <p:spPr>
              <a:xfrm>
                <a:off x="5866425" y="1508819"/>
                <a:ext cx="2182439" cy="2182439"/>
              </a:xfrm>
              <a:prstGeom prst="rect">
                <a:avLst/>
              </a:prstGeom>
              <a:solidFill>
                <a:srgbClr val="FFFF00"/>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15" name="Rectangle 14"/>
              <p:cNvSpPr/>
              <p:nvPr/>
            </p:nvSpPr>
            <p:spPr>
              <a:xfrm>
                <a:off x="5918799" y="1567363"/>
                <a:ext cx="2062133" cy="1815882"/>
              </a:xfrm>
              <a:prstGeom prst="rect">
                <a:avLst/>
              </a:prstGeom>
            </p:spPr>
            <p:txBody>
              <a:bodyPr wrap="square">
                <a:spAutoFit/>
              </a:bodyPr>
              <a:lstStyle/>
              <a:p>
                <a:r>
                  <a:rPr lang="en-US" altLang="en-US" sz="1600" b="1" dirty="0">
                    <a:solidFill>
                      <a:srgbClr val="00B0F0"/>
                    </a:solidFill>
                  </a:rPr>
                  <a:t>Shaking of the of the ground</a:t>
                </a:r>
                <a:r>
                  <a:rPr lang="en-US" altLang="en-US" sz="1600" dirty="0"/>
                  <a:t> caused by a sudden release of energy in the Earth’s crust (they are the Earth’s natural means of releasing stress).</a:t>
                </a:r>
              </a:p>
            </p:txBody>
          </p:sp>
        </p:grpSp>
        <p:sp>
          <p:nvSpPr>
            <p:cNvPr id="21" name="Oval 20"/>
            <p:cNvSpPr/>
            <p:nvPr/>
          </p:nvSpPr>
          <p:spPr>
            <a:xfrm>
              <a:off x="6528235" y="3319549"/>
              <a:ext cx="727480" cy="727480"/>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grpSp>
        <p:nvGrpSpPr>
          <p:cNvPr id="25" name="Group 24"/>
          <p:cNvGrpSpPr/>
          <p:nvPr/>
        </p:nvGrpSpPr>
        <p:grpSpPr>
          <a:xfrm>
            <a:off x="3664465" y="3125231"/>
            <a:ext cx="2182439" cy="2560719"/>
            <a:chOff x="5957124" y="788718"/>
            <a:chExt cx="2182439" cy="2560719"/>
          </a:xfrm>
        </p:grpSpPr>
        <p:sp>
          <p:nvSpPr>
            <p:cNvPr id="24" name="Oval 23"/>
            <p:cNvSpPr/>
            <p:nvPr/>
          </p:nvSpPr>
          <p:spPr>
            <a:xfrm>
              <a:off x="6725632" y="788718"/>
              <a:ext cx="727480" cy="727480"/>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18" name="Group 17"/>
            <p:cNvGrpSpPr/>
            <p:nvPr/>
          </p:nvGrpSpPr>
          <p:grpSpPr>
            <a:xfrm>
              <a:off x="5957124" y="1178191"/>
              <a:ext cx="2182439" cy="2171246"/>
              <a:chOff x="1500501" y="4163655"/>
              <a:chExt cx="2182439" cy="2171246"/>
            </a:xfrm>
          </p:grpSpPr>
          <p:sp>
            <p:nvSpPr>
              <p:cNvPr id="5" name="Rectangle 4"/>
              <p:cNvSpPr/>
              <p:nvPr/>
            </p:nvSpPr>
            <p:spPr>
              <a:xfrm>
                <a:off x="1500501" y="4163655"/>
                <a:ext cx="2182439" cy="2171246"/>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6" name="Rectangle 15"/>
              <p:cNvSpPr/>
              <p:nvPr/>
            </p:nvSpPr>
            <p:spPr>
              <a:xfrm>
                <a:off x="1690751" y="4289085"/>
                <a:ext cx="1911242" cy="923330"/>
              </a:xfrm>
              <a:prstGeom prst="rect">
                <a:avLst/>
              </a:prstGeom>
            </p:spPr>
            <p:txBody>
              <a:bodyPr wrap="square">
                <a:spAutoFit/>
              </a:bodyPr>
              <a:lstStyle/>
              <a:p>
                <a:r>
                  <a:rPr lang="en-US" altLang="en-US" dirty="0"/>
                  <a:t>Occurs along cracks in the Earth called </a:t>
                </a:r>
                <a:r>
                  <a:rPr lang="en-US" altLang="en-US" b="1" dirty="0">
                    <a:solidFill>
                      <a:srgbClr val="00B050"/>
                    </a:solidFill>
                  </a:rPr>
                  <a:t>faults</a:t>
                </a:r>
                <a:r>
                  <a:rPr lang="en-US" altLang="en-US" dirty="0"/>
                  <a:t>.</a:t>
                </a:r>
              </a:p>
            </p:txBody>
          </p:sp>
        </p:grpSp>
      </p:grpSp>
      <p:grpSp>
        <p:nvGrpSpPr>
          <p:cNvPr id="20" name="Group 19"/>
          <p:cNvGrpSpPr/>
          <p:nvPr/>
        </p:nvGrpSpPr>
        <p:grpSpPr>
          <a:xfrm>
            <a:off x="5421090" y="3125231"/>
            <a:ext cx="2598408" cy="2546179"/>
            <a:chOff x="5450456" y="3799915"/>
            <a:chExt cx="2598408" cy="2546179"/>
          </a:xfrm>
        </p:grpSpPr>
        <p:grpSp>
          <p:nvGrpSpPr>
            <p:cNvPr id="13" name="Group 12"/>
            <p:cNvGrpSpPr/>
            <p:nvPr/>
          </p:nvGrpSpPr>
          <p:grpSpPr>
            <a:xfrm>
              <a:off x="5450456" y="3799915"/>
              <a:ext cx="2598408" cy="2546179"/>
              <a:chOff x="2457091" y="2678501"/>
              <a:chExt cx="2002766" cy="1962510"/>
            </a:xfrm>
          </p:grpSpPr>
          <p:grpSp>
            <p:nvGrpSpPr>
              <p:cNvPr id="11" name="Group 10"/>
              <p:cNvGrpSpPr/>
              <p:nvPr/>
            </p:nvGrpSpPr>
            <p:grpSpPr>
              <a:xfrm>
                <a:off x="2777706" y="2678501"/>
                <a:ext cx="1682151" cy="1962510"/>
                <a:chOff x="2777706" y="2678501"/>
                <a:chExt cx="1682151" cy="1962510"/>
              </a:xfrm>
            </p:grpSpPr>
            <p:sp>
              <p:nvSpPr>
                <p:cNvPr id="6" name="Rectangle 5"/>
                <p:cNvSpPr/>
                <p:nvPr/>
              </p:nvSpPr>
              <p:spPr>
                <a:xfrm>
                  <a:off x="2777706" y="2958860"/>
                  <a:ext cx="1682151" cy="16821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Oval 9"/>
                <p:cNvSpPr/>
                <p:nvPr/>
              </p:nvSpPr>
              <p:spPr>
                <a:xfrm>
                  <a:off x="3311021" y="2678501"/>
                  <a:ext cx="560717" cy="560717"/>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sp>
            <p:nvSpPr>
              <p:cNvPr id="12" name="Oval 11"/>
              <p:cNvSpPr/>
              <p:nvPr/>
            </p:nvSpPr>
            <p:spPr>
              <a:xfrm>
                <a:off x="2457091" y="3567021"/>
                <a:ext cx="560717" cy="560717"/>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sp>
          <p:nvSpPr>
            <p:cNvPr id="17" name="Rectangle 16"/>
            <p:cNvSpPr/>
            <p:nvPr/>
          </p:nvSpPr>
          <p:spPr>
            <a:xfrm>
              <a:off x="5979418" y="4430021"/>
              <a:ext cx="2069446" cy="1384995"/>
            </a:xfrm>
            <a:prstGeom prst="rect">
              <a:avLst/>
            </a:prstGeom>
          </p:spPr>
          <p:txBody>
            <a:bodyPr wrap="square">
              <a:spAutoFit/>
            </a:bodyPr>
            <a:lstStyle/>
            <a:p>
              <a:r>
                <a:rPr lang="en-US" altLang="en-US" dirty="0"/>
                <a:t>Could be very </a:t>
              </a:r>
              <a:r>
                <a:rPr lang="en-US" altLang="en-US" dirty="0">
                  <a:solidFill>
                    <a:srgbClr val="FF0000"/>
                  </a:solidFill>
                </a:rPr>
                <a:t>destructive</a:t>
              </a:r>
              <a:r>
                <a:rPr lang="en-US" altLang="en-US" dirty="0"/>
                <a:t>, causing a lot of damage and loss of lives. </a:t>
              </a:r>
            </a:p>
            <a:p>
              <a:pPr lvl="0"/>
              <a:endParaRPr lang="en-US" alt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grpSp>
      <p:sp>
        <p:nvSpPr>
          <p:cNvPr id="23" name="Rectangle 2"/>
          <p:cNvSpPr txBox="1">
            <a:spLocks noChangeArrowheads="1"/>
          </p:cNvSpPr>
          <p:nvPr/>
        </p:nvSpPr>
        <p:spPr>
          <a:xfrm>
            <a:off x="8796217" y="2150457"/>
            <a:ext cx="3140361" cy="838935"/>
          </a:xfrm>
          <a:prstGeom prst="rect">
            <a:avLst/>
          </a:prstGeom>
        </p:spPr>
        <p:txBody>
          <a:bodyPr vert="horz" lIns="91440" tIns="45720" rIns="91440" bIns="45720" rtlCol="0" anchor="ctr">
            <a:normAutofit fontScale="60000" lnSpcReduction="20000"/>
          </a:bodyPr>
          <a:lstStyle>
            <a:lvl1pPr algn="ctr" defTabSz="914400" rtl="0" eaLnBrk="1" latinLnBrk="0" hangingPunct="1">
              <a:lnSpc>
                <a:spcPct val="90000"/>
              </a:lnSpc>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ltLang="en-US"/>
              <a:t>Spot some facts about earthquakes…</a:t>
            </a:r>
            <a:endParaRPr lang="en-US" altLang="en-US" dirty="0"/>
          </a:p>
        </p:txBody>
      </p:sp>
    </p:spTree>
    <p:extLst>
      <p:ext uri="{BB962C8B-B14F-4D97-AF65-F5344CB8AC3E}">
        <p14:creationId xmlns:p14="http://schemas.microsoft.com/office/powerpoint/2010/main" val="3219569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36884" y="2432304"/>
            <a:ext cx="3743293"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32577" y="2432304"/>
            <a:ext cx="3990805"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2"/>
          <p:cNvSpPr txBox="1">
            <a:spLocks noChangeArrowheads="1"/>
          </p:cNvSpPr>
          <p:nvPr/>
        </p:nvSpPr>
        <p:spPr>
          <a:xfrm>
            <a:off x="1884426" y="1143083"/>
            <a:ext cx="7886700" cy="998711"/>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ltLang="en-US"/>
              <a:t>What is an earthquake?</a:t>
            </a:r>
            <a:endParaRPr lang="en-US" altLang="en-US" dirty="0"/>
          </a:p>
        </p:txBody>
      </p:sp>
    </p:spTree>
    <p:extLst>
      <p:ext uri="{BB962C8B-B14F-4D97-AF65-F5344CB8AC3E}">
        <p14:creationId xmlns:p14="http://schemas.microsoft.com/office/powerpoint/2010/main" val="56775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8999" y="976791"/>
            <a:ext cx="4581525" cy="1325563"/>
          </a:xfrm>
        </p:spPr>
        <p:txBody>
          <a:bodyPr>
            <a:normAutofit fontScale="90000"/>
          </a:bodyPr>
          <a:lstStyle/>
          <a:p>
            <a:pPr algn="r"/>
            <a:r>
              <a:rPr lang="en-US" b="1" dirty="0"/>
              <a:t>What is Seismology?</a:t>
            </a:r>
            <a:br>
              <a:rPr lang="en-US" b="1" dirty="0"/>
            </a:br>
            <a:endParaRPr lang="en-US" dirty="0"/>
          </a:p>
        </p:txBody>
      </p:sp>
      <p:pic>
        <p:nvPicPr>
          <p:cNvPr id="1028" name="Picture 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038600" y="1444810"/>
            <a:ext cx="3200400" cy="426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686925" y="3429000"/>
            <a:ext cx="1962150" cy="2333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505825" y="4595812"/>
            <a:ext cx="1752600" cy="1635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1828800" y="3578411"/>
            <a:ext cx="1542410" cy="646331"/>
          </a:xfrm>
          <a:prstGeom prst="rect">
            <a:avLst/>
          </a:prstGeom>
        </p:spPr>
        <p:txBody>
          <a:bodyPr wrap="none">
            <a:spAutoFit/>
          </a:bodyPr>
          <a:lstStyle/>
          <a:p>
            <a:r>
              <a:rPr lang="en-US" sz="3600" dirty="0"/>
              <a:t>132 AD</a:t>
            </a:r>
          </a:p>
        </p:txBody>
      </p:sp>
      <p:pic>
        <p:nvPicPr>
          <p:cNvPr id="4" name="Picture 2"/>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536204" y="1124329"/>
            <a:ext cx="2163947" cy="24029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9382125" y="2698919"/>
            <a:ext cx="2571749" cy="707886"/>
          </a:xfrm>
          <a:prstGeom prst="rect">
            <a:avLst/>
          </a:prstGeom>
        </p:spPr>
        <p:txBody>
          <a:bodyPr wrap="square">
            <a:spAutoFit/>
          </a:bodyPr>
          <a:lstStyle/>
          <a:p>
            <a:r>
              <a:rPr lang="en-US" sz="4000" b="1" dirty="0"/>
              <a:t>1960-2000</a:t>
            </a:r>
          </a:p>
        </p:txBody>
      </p:sp>
      <p:sp>
        <p:nvSpPr>
          <p:cNvPr id="10" name="Rectangle 9"/>
          <p:cNvSpPr/>
          <p:nvPr/>
        </p:nvSpPr>
        <p:spPr>
          <a:xfrm>
            <a:off x="5129686" y="5840524"/>
            <a:ext cx="1018227" cy="584775"/>
          </a:xfrm>
          <a:prstGeom prst="rect">
            <a:avLst/>
          </a:prstGeom>
        </p:spPr>
        <p:txBody>
          <a:bodyPr wrap="none">
            <a:spAutoFit/>
          </a:bodyPr>
          <a:lstStyle/>
          <a:p>
            <a:r>
              <a:rPr lang="en-US" sz="3200" dirty="0"/>
              <a:t>1900</a:t>
            </a:r>
          </a:p>
        </p:txBody>
      </p:sp>
      <p:pic>
        <p:nvPicPr>
          <p:cNvPr id="11" name="Screen Recording 2">
            <a:hlinkClick r:id="" action="ppaction://media"/>
            <a:extLst>
              <a:ext uri="{FF2B5EF4-FFF2-40B4-BE49-F238E27FC236}">
                <a16:creationId xmlns:a16="http://schemas.microsoft.com/office/drawing/2014/main" id="{ECE3687F-C22A-4D65-BEC1-750C83C3C390}"/>
              </a:ext>
            </a:extLst>
          </p:cNvPr>
          <p:cNvPicPr>
            <a:picLocks noChangeAspect="1"/>
          </p:cNvPicPr>
          <p:nvPr>
            <a:videoFile r:link="rId1"/>
            <p:extLst>
              <p:ext uri="{DAA4B4D4-6D71-4841-9C94-3DE7FCFB9230}">
                <p14:media xmlns:p14="http://schemas.microsoft.com/office/powerpoint/2010/main" r:embed="rId2">
                  <p14:trim st="1620" end="24987.5419"/>
                </p14:media>
              </p:ext>
            </p:extLst>
          </p:nvPr>
        </p:nvPicPr>
        <p:blipFill>
          <a:blip r:embed="rId9"/>
          <a:stretch>
            <a:fillRect/>
          </a:stretch>
        </p:blipFill>
        <p:spPr>
          <a:xfrm>
            <a:off x="4038599" y="1917466"/>
            <a:ext cx="6540837" cy="3968219"/>
          </a:xfrm>
          <a:prstGeom prst="rect">
            <a:avLst/>
          </a:prstGeom>
        </p:spPr>
      </p:pic>
    </p:spTree>
    <p:extLst>
      <p:ext uri="{BB962C8B-B14F-4D97-AF65-F5344CB8AC3E}">
        <p14:creationId xmlns:p14="http://schemas.microsoft.com/office/powerpoint/2010/main" val="294183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md type="call" cmd="stop">
                                      <p:cBhvr>
                                        <p:cTn id="8" dur="1">
                                          <p:stCondLst>
                                            <p:cond delay="499"/>
                                          </p:stCondLst>
                                        </p:cTn>
                                        <p:tgtEl>
                                          <p:spTgt spid="11"/>
                                        </p:tgtEl>
                                      </p:cBhvr>
                                    </p:cmd>
                                  </p:childTnLst>
                                </p:cTn>
                              </p:par>
                              <p:par>
                                <p:cTn id="9" presetID="1" presetClass="entr" presetSubtype="0" fill="hold" nodeType="with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11"/>
                </p:tgtEl>
              </p:cMediaNode>
            </p:video>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noChangeArrowheads="1"/>
          </p:cNvPicPr>
          <p:nvPr/>
        </p:nvPicPr>
        <p:blipFill rotWithShape="1">
          <a:blip r:embed="rId3">
            <a:extLst>
              <a:ext uri="{28A0092B-C50C-407E-A947-70E740481C1C}">
                <a14:useLocalDpi xmlns:a14="http://schemas.microsoft.com/office/drawing/2010/main"/>
              </a:ext>
            </a:extLst>
          </a:blip>
          <a:srcRect t="7667" b="5805"/>
          <a:stretch/>
        </p:blipFill>
        <p:spPr bwMode="auto">
          <a:xfrm>
            <a:off x="785612" y="1410465"/>
            <a:ext cx="3048000" cy="3611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4914611" y="1309226"/>
            <a:ext cx="5086882" cy="954107"/>
          </a:xfrm>
          <a:prstGeom prst="rect">
            <a:avLst/>
          </a:prstGeom>
        </p:spPr>
        <p:txBody>
          <a:bodyPr wrap="square">
            <a:spAutoFit/>
          </a:bodyPr>
          <a:lstStyle/>
          <a:p>
            <a:pPr>
              <a:defRPr/>
            </a:pPr>
            <a:r>
              <a:rPr lang="en-US" sz="28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rPr>
              <a:t>FOLLOW UP ACTIVITIES - GAMES</a:t>
            </a:r>
          </a:p>
          <a:p>
            <a:pPr>
              <a:defRPr/>
            </a:pPr>
            <a:r>
              <a:rPr lang="en-US" sz="28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rPr>
              <a:t>Earthquake vs Volcanoes</a:t>
            </a:r>
            <a:endParaRPr lang="ro-RO" sz="28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ndParaRPr>
          </a:p>
        </p:txBody>
      </p:sp>
      <p:pic>
        <p:nvPicPr>
          <p:cNvPr id="12" name="Picture 4" descr="Imagine similară"/>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21801" y="1326745"/>
            <a:ext cx="852870" cy="8528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Imagine similară"/>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001493" y="1243025"/>
            <a:ext cx="1020308" cy="102030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p:cNvPicPr>
            <a:picLocks noChangeAspect="1" noChangeArrowheads="1"/>
          </p:cNvPicPr>
          <p:nvPr/>
        </p:nvPicPr>
        <p:blipFill rotWithShape="1">
          <a:blip r:embed="rId6">
            <a:extLst>
              <a:ext uri="{28A0092B-C50C-407E-A947-70E740481C1C}">
                <a14:useLocalDpi xmlns:a14="http://schemas.microsoft.com/office/drawing/2010/main"/>
              </a:ext>
            </a:extLst>
          </a:blip>
          <a:srcRect t="6835" b="8398"/>
          <a:stretch/>
        </p:blipFill>
        <p:spPr bwMode="auto">
          <a:xfrm>
            <a:off x="4426403" y="2545196"/>
            <a:ext cx="3057861" cy="35765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a:extLst>
              <a:ext uri="{FF2B5EF4-FFF2-40B4-BE49-F238E27FC236}">
                <a16:creationId xmlns:a16="http://schemas.microsoft.com/office/drawing/2014/main" id="{2D3CBB58-978C-4D58-9951-052FA58FAC33}"/>
              </a:ext>
            </a:extLst>
          </p:cNvPr>
          <p:cNvSpPr txBox="1"/>
          <p:nvPr/>
        </p:nvSpPr>
        <p:spPr>
          <a:xfrm>
            <a:off x="8213834" y="2853559"/>
            <a:ext cx="2807967" cy="923330"/>
          </a:xfrm>
          <a:prstGeom prst="rect">
            <a:avLst/>
          </a:prstGeom>
          <a:noFill/>
        </p:spPr>
        <p:txBody>
          <a:bodyPr wrap="square" rtlCol="0">
            <a:spAutoFit/>
          </a:bodyPr>
          <a:lstStyle/>
          <a:p>
            <a:r>
              <a:rPr lang="en-US" i="1" dirty="0"/>
              <a:t>Use the printout material S1 and S2 and follow the slide notes!</a:t>
            </a:r>
          </a:p>
        </p:txBody>
      </p:sp>
    </p:spTree>
    <p:extLst>
      <p:ext uri="{BB962C8B-B14F-4D97-AF65-F5344CB8AC3E}">
        <p14:creationId xmlns:p14="http://schemas.microsoft.com/office/powerpoint/2010/main" val="1956903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953522" y="5932399"/>
            <a:ext cx="6794360" cy="461665"/>
          </a:xfrm>
          <a:prstGeom prst="rect">
            <a:avLst/>
          </a:prstGeom>
        </p:spPr>
        <p:txBody>
          <a:bodyPr wrap="none">
            <a:spAutoFit/>
          </a:bodyPr>
          <a:lstStyle/>
          <a:p>
            <a:r>
              <a:rPr lang="en-US" altLang="en-US" sz="2400" dirty="0"/>
              <a:t>Application : Why and where the earthquakes occur?</a:t>
            </a:r>
            <a:endParaRPr lang="en-US" sz="2400" dirty="0"/>
          </a:p>
        </p:txBody>
      </p:sp>
      <p:pic>
        <p:nvPicPr>
          <p:cNvPr id="7" name="Picture 10" descr="Imagini pentru video ic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7682" y="5756649"/>
            <a:ext cx="1269999" cy="9525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3BF4339D-F0D5-40BA-9CEA-CD2F7DFC6BDA}"/>
              </a:ext>
            </a:extLst>
          </p:cNvPr>
          <p:cNvSpPr/>
          <p:nvPr/>
        </p:nvSpPr>
        <p:spPr>
          <a:xfrm>
            <a:off x="1953522" y="6295720"/>
            <a:ext cx="3537379" cy="461665"/>
          </a:xfrm>
          <a:prstGeom prst="rect">
            <a:avLst/>
          </a:prstGeom>
        </p:spPr>
        <p:txBody>
          <a:bodyPr wrap="none">
            <a:spAutoFit/>
          </a:bodyPr>
          <a:lstStyle/>
          <a:p>
            <a:r>
              <a:rPr lang="en-US" sz="2400" b="1" dirty="0">
                <a:solidFill>
                  <a:schemeClr val="accent1">
                    <a:lumMod val="75000"/>
                  </a:schemeClr>
                </a:solidFill>
              </a:rPr>
              <a:t>www.mobee.info/aplicatii</a:t>
            </a:r>
          </a:p>
        </p:txBody>
      </p:sp>
      <p:pic>
        <p:nvPicPr>
          <p:cNvPr id="2" name="Picture 1">
            <a:hlinkClick r:id="rId4" action="ppaction://hlinkfile"/>
            <a:extLst>
              <a:ext uri="{FF2B5EF4-FFF2-40B4-BE49-F238E27FC236}">
                <a16:creationId xmlns:a16="http://schemas.microsoft.com/office/drawing/2014/main" id="{DD80A40F-4B58-400F-99D0-9757993D5B55}"/>
              </a:ext>
            </a:extLst>
          </p:cNvPr>
          <p:cNvPicPr>
            <a:picLocks noChangeAspect="1"/>
          </p:cNvPicPr>
          <p:nvPr/>
        </p:nvPicPr>
        <p:blipFill>
          <a:blip r:embed="rId5"/>
          <a:stretch>
            <a:fillRect/>
          </a:stretch>
        </p:blipFill>
        <p:spPr>
          <a:xfrm>
            <a:off x="1977795" y="1106222"/>
            <a:ext cx="8236410" cy="4645555"/>
          </a:xfrm>
          <a:prstGeom prst="rect">
            <a:avLst/>
          </a:prstGeom>
        </p:spPr>
      </p:pic>
    </p:spTree>
    <p:extLst>
      <p:ext uri="{BB962C8B-B14F-4D97-AF65-F5344CB8AC3E}">
        <p14:creationId xmlns:p14="http://schemas.microsoft.com/office/powerpoint/2010/main" val="687787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939499" y="1403488"/>
            <a:ext cx="3952492" cy="830997"/>
          </a:xfrm>
          <a:prstGeom prst="rect">
            <a:avLst/>
          </a:prstGeom>
        </p:spPr>
        <p:txBody>
          <a:bodyPr wrap="none">
            <a:spAutoFit/>
          </a:bodyPr>
          <a:lstStyle/>
          <a:p>
            <a:r>
              <a:rPr lang="en-US" altLang="en-US" sz="2400" dirty="0"/>
              <a:t>So…..did you understand? </a:t>
            </a:r>
          </a:p>
          <a:p>
            <a:r>
              <a:rPr lang="en-US" altLang="en-US" sz="2400" dirty="0"/>
              <a:t>Please fill the evaluation quiz  </a:t>
            </a:r>
            <a:endParaRPr lang="en-US" sz="2400" dirty="0"/>
          </a:p>
        </p:txBody>
      </p:sp>
      <p:grpSp>
        <p:nvGrpSpPr>
          <p:cNvPr id="7" name="Group 6"/>
          <p:cNvGrpSpPr/>
          <p:nvPr/>
        </p:nvGrpSpPr>
        <p:grpSpPr>
          <a:xfrm>
            <a:off x="793538" y="1403488"/>
            <a:ext cx="3534334" cy="2053784"/>
            <a:chOff x="700088" y="1597025"/>
            <a:chExt cx="7742237" cy="4498975"/>
          </a:xfrm>
        </p:grpSpPr>
        <p:grpSp>
          <p:nvGrpSpPr>
            <p:cNvPr id="8" name="Group 7"/>
            <p:cNvGrpSpPr/>
            <p:nvPr/>
          </p:nvGrpSpPr>
          <p:grpSpPr>
            <a:xfrm>
              <a:off x="700088" y="1597025"/>
              <a:ext cx="7742237" cy="4498975"/>
              <a:chOff x="700088" y="1179513"/>
              <a:chExt cx="7742237" cy="4498975"/>
            </a:xfrm>
          </p:grpSpPr>
          <p:grpSp>
            <p:nvGrpSpPr>
              <p:cNvPr id="15" name="Group 14"/>
              <p:cNvGrpSpPr/>
              <p:nvPr/>
            </p:nvGrpSpPr>
            <p:grpSpPr>
              <a:xfrm>
                <a:off x="700088" y="1179513"/>
                <a:ext cx="7742237" cy="4498975"/>
                <a:chOff x="700088" y="1179513"/>
                <a:chExt cx="7742237" cy="4498975"/>
              </a:xfrm>
            </p:grpSpPr>
            <p:pic>
              <p:nvPicPr>
                <p:cNvPr id="33" name="Picture 2" descr="D:\DATE HDD BZ\HDD_D\Proiecte nov 2011\Contractare RO-SEISEDU\Brosuri ROEDUSEIS\INFP\schita ecaluare termeni gimnaziuFALIA INVER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0088" y="1179513"/>
                  <a:ext cx="7742237" cy="4498975"/>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818967" y="2013753"/>
                  <a:ext cx="1809613" cy="505656"/>
                </a:xfrm>
                <a:prstGeom prst="rect">
                  <a:avLst/>
                </a:prstGeom>
                <a:solidFill>
                  <a:schemeClr val="bg1">
                    <a:lumMod val="95000"/>
                  </a:schemeClr>
                </a:solidFill>
              </p:spPr>
              <p:txBody>
                <a:bodyPr wrap="square" rtlCol="0">
                  <a:spAutoFit/>
                </a:bodyPr>
                <a:lstStyle/>
                <a:p>
                  <a:r>
                    <a:rPr lang="en-US" sz="900" b="1" dirty="0"/>
                    <a:t>Earth surface</a:t>
                  </a:r>
                </a:p>
              </p:txBody>
            </p:sp>
          </p:grpSp>
          <p:cxnSp>
            <p:nvCxnSpPr>
              <p:cNvPr id="32" name="Straight Arrow Connector 31"/>
              <p:cNvCxnSpPr/>
              <p:nvPr/>
            </p:nvCxnSpPr>
            <p:spPr bwMode="auto">
              <a:xfrm>
                <a:off x="3995937" y="4654749"/>
                <a:ext cx="575270" cy="70396"/>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nvGrpSpPr>
              <p:cNvPr id="17" name="Group 16"/>
              <p:cNvGrpSpPr/>
              <p:nvPr/>
            </p:nvGrpSpPr>
            <p:grpSpPr>
              <a:xfrm>
                <a:off x="2585730" y="1350840"/>
                <a:ext cx="1985476" cy="926032"/>
                <a:chOff x="2585730" y="1350840"/>
                <a:chExt cx="1985476" cy="926032"/>
              </a:xfrm>
            </p:grpSpPr>
            <p:sp>
              <p:nvSpPr>
                <p:cNvPr id="29" name="TextBox 28"/>
                <p:cNvSpPr txBox="1"/>
                <p:nvPr/>
              </p:nvSpPr>
              <p:spPr>
                <a:xfrm>
                  <a:off x="2585730" y="1350840"/>
                  <a:ext cx="404668" cy="809051"/>
                </a:xfrm>
                <a:prstGeom prst="rect">
                  <a:avLst/>
                </a:prstGeom>
                <a:noFill/>
              </p:spPr>
              <p:txBody>
                <a:bodyPr wrap="none" rtlCol="0">
                  <a:spAutoFit/>
                </a:bodyPr>
                <a:lstStyle/>
                <a:p>
                  <a:endParaRPr lang="en-US" b="1" dirty="0"/>
                </a:p>
              </p:txBody>
            </p:sp>
            <p:cxnSp>
              <p:nvCxnSpPr>
                <p:cNvPr id="30" name="Straight Arrow Connector 29"/>
                <p:cNvCxnSpPr/>
                <p:nvPr/>
              </p:nvCxnSpPr>
              <p:spPr bwMode="auto">
                <a:xfrm>
                  <a:off x="3707904" y="1628800"/>
                  <a:ext cx="863302" cy="648072"/>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cxnSp>
            <p:nvCxnSpPr>
              <p:cNvPr id="28" name="Straight Arrow Connector 27"/>
              <p:cNvCxnSpPr/>
              <p:nvPr/>
            </p:nvCxnSpPr>
            <p:spPr bwMode="auto">
              <a:xfrm>
                <a:off x="3707904" y="3140968"/>
                <a:ext cx="1008112" cy="288032"/>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26" name="Straight Arrow Connector 25"/>
              <p:cNvCxnSpPr/>
              <p:nvPr/>
            </p:nvCxnSpPr>
            <p:spPr bwMode="auto">
              <a:xfrm flipV="1">
                <a:off x="5031587" y="2068477"/>
                <a:ext cx="454814" cy="18852"/>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nvGrpSpPr>
              <p:cNvPr id="22" name="Group 21"/>
              <p:cNvGrpSpPr/>
              <p:nvPr/>
            </p:nvGrpSpPr>
            <p:grpSpPr>
              <a:xfrm>
                <a:off x="5652120" y="3226666"/>
                <a:ext cx="1727797" cy="404668"/>
                <a:chOff x="5652120" y="3226666"/>
                <a:chExt cx="1727797" cy="404668"/>
              </a:xfrm>
            </p:grpSpPr>
            <p:sp>
              <p:nvSpPr>
                <p:cNvPr id="23" name="TextBox 22"/>
                <p:cNvSpPr txBox="1"/>
                <p:nvPr/>
              </p:nvSpPr>
              <p:spPr>
                <a:xfrm rot="18727966">
                  <a:off x="6773058" y="3024474"/>
                  <a:ext cx="404668" cy="809051"/>
                </a:xfrm>
                <a:prstGeom prst="rect">
                  <a:avLst/>
                </a:prstGeom>
                <a:noFill/>
              </p:spPr>
              <p:txBody>
                <a:bodyPr wrap="none" rtlCol="0">
                  <a:spAutoFit/>
                </a:bodyPr>
                <a:lstStyle/>
                <a:p>
                  <a:endParaRPr lang="en-US" b="1" dirty="0"/>
                </a:p>
              </p:txBody>
            </p:sp>
            <p:cxnSp>
              <p:nvCxnSpPr>
                <p:cNvPr id="24" name="Straight Arrow Connector 23"/>
                <p:cNvCxnSpPr/>
                <p:nvPr/>
              </p:nvCxnSpPr>
              <p:spPr bwMode="auto">
                <a:xfrm flipH="1">
                  <a:off x="5652120" y="3429000"/>
                  <a:ext cx="1080120" cy="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sp>
          <p:nvSpPr>
            <p:cNvPr id="9" name="Rectangle 8"/>
            <p:cNvSpPr/>
            <p:nvPr/>
          </p:nvSpPr>
          <p:spPr bwMode="auto">
            <a:xfrm rot="20108649">
              <a:off x="2515379" y="4664965"/>
              <a:ext cx="1925033" cy="576065"/>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49263" fontAlgn="base" hangingPunct="0">
                <a:lnSpc>
                  <a:spcPct val="93000"/>
                </a:lnSpc>
                <a:spcBef>
                  <a:spcPct val="0"/>
                </a:spcBef>
                <a:spcAft>
                  <a:spcPct val="0"/>
                </a:spcAft>
                <a:buClr>
                  <a:srgbClr val="000000"/>
                </a:buClr>
                <a:buSzPct val="100000"/>
              </a:pPr>
              <a:endParaRPr lang="en-US">
                <a:latin typeface="Arial" charset="0"/>
              </a:endParaRPr>
            </a:p>
          </p:txBody>
        </p:sp>
        <p:sp>
          <p:nvSpPr>
            <p:cNvPr id="10" name="Rectangle 9"/>
            <p:cNvSpPr/>
            <p:nvPr/>
          </p:nvSpPr>
          <p:spPr bwMode="auto">
            <a:xfrm>
              <a:off x="2576058" y="1751001"/>
              <a:ext cx="1131846" cy="458799"/>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49263" fontAlgn="base" hangingPunct="0">
                <a:lnSpc>
                  <a:spcPct val="93000"/>
                </a:lnSpc>
                <a:spcBef>
                  <a:spcPct val="0"/>
                </a:spcBef>
                <a:spcAft>
                  <a:spcPct val="0"/>
                </a:spcAft>
                <a:buClr>
                  <a:srgbClr val="000000"/>
                </a:buClr>
                <a:buSzPct val="100000"/>
              </a:pPr>
              <a:endParaRPr lang="en-US">
                <a:latin typeface="Arial" charset="0"/>
              </a:endParaRPr>
            </a:p>
          </p:txBody>
        </p:sp>
        <p:sp>
          <p:nvSpPr>
            <p:cNvPr id="11" name="Rectangle 10"/>
            <p:cNvSpPr/>
            <p:nvPr/>
          </p:nvSpPr>
          <p:spPr bwMode="auto">
            <a:xfrm rot="18506528">
              <a:off x="5703903" y="3522479"/>
              <a:ext cx="2460079" cy="57606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49263" fontAlgn="base" hangingPunct="0">
                <a:lnSpc>
                  <a:spcPct val="93000"/>
                </a:lnSpc>
                <a:spcBef>
                  <a:spcPct val="0"/>
                </a:spcBef>
                <a:spcAft>
                  <a:spcPct val="0"/>
                </a:spcAft>
                <a:buClr>
                  <a:srgbClr val="000000"/>
                </a:buClr>
                <a:buSzPct val="100000"/>
              </a:pPr>
              <a:endParaRPr lang="en-US">
                <a:latin typeface="Arial" charset="0"/>
              </a:endParaRPr>
            </a:p>
          </p:txBody>
        </p:sp>
        <p:sp>
          <p:nvSpPr>
            <p:cNvPr id="12" name="Rectangle 11"/>
            <p:cNvSpPr/>
            <p:nvPr/>
          </p:nvSpPr>
          <p:spPr bwMode="auto">
            <a:xfrm>
              <a:off x="4093146" y="1839459"/>
              <a:ext cx="2099033" cy="370341"/>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49263" fontAlgn="base" hangingPunct="0">
                <a:lnSpc>
                  <a:spcPct val="93000"/>
                </a:lnSpc>
                <a:spcBef>
                  <a:spcPct val="0"/>
                </a:spcBef>
                <a:spcAft>
                  <a:spcPct val="0"/>
                </a:spcAft>
                <a:buClr>
                  <a:srgbClr val="000000"/>
                </a:buClr>
                <a:buSzPct val="100000"/>
              </a:pPr>
              <a:endParaRPr lang="en-US">
                <a:latin typeface="Arial" charset="0"/>
              </a:endParaRPr>
            </a:p>
          </p:txBody>
        </p:sp>
        <p:sp>
          <p:nvSpPr>
            <p:cNvPr id="13" name="Rectangle 12"/>
            <p:cNvSpPr/>
            <p:nvPr/>
          </p:nvSpPr>
          <p:spPr bwMode="auto">
            <a:xfrm>
              <a:off x="5984793" y="5149054"/>
              <a:ext cx="1020808" cy="46987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49263" fontAlgn="base" hangingPunct="0">
                <a:lnSpc>
                  <a:spcPct val="93000"/>
                </a:lnSpc>
                <a:spcBef>
                  <a:spcPct val="0"/>
                </a:spcBef>
                <a:spcAft>
                  <a:spcPct val="0"/>
                </a:spcAft>
                <a:buClr>
                  <a:srgbClr val="000000"/>
                </a:buClr>
                <a:buSzPct val="100000"/>
              </a:pPr>
              <a:endParaRPr lang="en-US">
                <a:latin typeface="Arial" charset="0"/>
              </a:endParaRPr>
            </a:p>
          </p:txBody>
        </p:sp>
        <p:sp>
          <p:nvSpPr>
            <p:cNvPr id="14" name="Rectangle 13"/>
            <p:cNvSpPr/>
            <p:nvPr/>
          </p:nvSpPr>
          <p:spPr bwMode="auto">
            <a:xfrm>
              <a:off x="1636348" y="3115288"/>
              <a:ext cx="1984462" cy="576065"/>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49263" fontAlgn="base" hangingPunct="0">
                <a:lnSpc>
                  <a:spcPct val="93000"/>
                </a:lnSpc>
                <a:spcBef>
                  <a:spcPct val="0"/>
                </a:spcBef>
                <a:spcAft>
                  <a:spcPct val="0"/>
                </a:spcAft>
                <a:buClr>
                  <a:srgbClr val="000000"/>
                </a:buClr>
                <a:buSzPct val="100000"/>
              </a:pPr>
              <a:endParaRPr lang="en-US">
                <a:latin typeface="Arial" charset="0"/>
              </a:endParaRPr>
            </a:p>
          </p:txBody>
        </p:sp>
      </p:grpSp>
      <p:pic>
        <p:nvPicPr>
          <p:cNvPr id="35" name="Picture 4" descr="Imagine similară"/>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2163" y="1182154"/>
            <a:ext cx="852870" cy="85286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Imagine similară"/>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38983" y="5774974"/>
            <a:ext cx="1101580" cy="71842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6"/>
          <a:stretch>
            <a:fillRect/>
          </a:stretch>
        </p:blipFill>
        <p:spPr>
          <a:xfrm>
            <a:off x="6147145" y="3156744"/>
            <a:ext cx="3936251" cy="2618230"/>
          </a:xfrm>
          <a:prstGeom prst="rect">
            <a:avLst/>
          </a:prstGeom>
        </p:spPr>
      </p:pic>
      <p:sp>
        <p:nvSpPr>
          <p:cNvPr id="37" name="Rectangle 36"/>
          <p:cNvSpPr/>
          <p:nvPr/>
        </p:nvSpPr>
        <p:spPr>
          <a:xfrm>
            <a:off x="976115" y="3466396"/>
            <a:ext cx="4156054" cy="400110"/>
          </a:xfrm>
          <a:prstGeom prst="rect">
            <a:avLst/>
          </a:prstGeom>
        </p:spPr>
        <p:txBody>
          <a:bodyPr wrap="square">
            <a:spAutoFit/>
          </a:bodyPr>
          <a:lstStyle/>
          <a:p>
            <a:r>
              <a:rPr lang="en-US" sz="2000" i="1" dirty="0"/>
              <a:t>Worksheet: Earthquake parameters    </a:t>
            </a:r>
          </a:p>
        </p:txBody>
      </p:sp>
      <p:sp>
        <p:nvSpPr>
          <p:cNvPr id="38" name="Rectangle 37"/>
          <p:cNvSpPr/>
          <p:nvPr/>
        </p:nvSpPr>
        <p:spPr>
          <a:xfrm>
            <a:off x="4910365" y="5917007"/>
            <a:ext cx="3685881" cy="400110"/>
          </a:xfrm>
          <a:prstGeom prst="rect">
            <a:avLst/>
          </a:prstGeom>
        </p:spPr>
        <p:txBody>
          <a:bodyPr wrap="none">
            <a:spAutoFit/>
          </a:bodyPr>
          <a:lstStyle/>
          <a:p>
            <a:r>
              <a:rPr lang="en-US" sz="2000" i="1" dirty="0"/>
              <a:t>Worksheet: Earth from inside-out </a:t>
            </a:r>
          </a:p>
        </p:txBody>
      </p:sp>
      <p:pic>
        <p:nvPicPr>
          <p:cNvPr id="31" name="Picture 2" descr="Imagine similară"/>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3307240"/>
            <a:ext cx="1101580" cy="718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75883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0070" y="1512867"/>
            <a:ext cx="2011363" cy="2084388"/>
          </a:xfrm>
          <a:prstGeom prst="rect">
            <a:avLst/>
          </a:prstGeom>
          <a:noFill/>
          <a:ln w="9360">
            <a:noFill/>
            <a:round/>
            <a:headEnd/>
            <a:tailEnd/>
          </a:ln>
          <a:effectLst/>
        </p:spPr>
      </p:pic>
      <p:pic>
        <p:nvPicPr>
          <p:cNvPr id="40" name="Picture 1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35688" y="1630736"/>
            <a:ext cx="2011362" cy="2084388"/>
          </a:xfrm>
          <a:prstGeom prst="rect">
            <a:avLst/>
          </a:prstGeom>
          <a:noFill/>
          <a:ln w="9360">
            <a:noFill/>
            <a:round/>
            <a:headEnd/>
            <a:tailEnd/>
          </a:ln>
          <a:effectLst/>
        </p:spPr>
      </p:pic>
      <p:pic>
        <p:nvPicPr>
          <p:cNvPr id="41" name="Picture 1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93767" y="3832993"/>
            <a:ext cx="2011362" cy="2084388"/>
          </a:xfrm>
          <a:prstGeom prst="rect">
            <a:avLst/>
          </a:prstGeom>
          <a:noFill/>
          <a:ln w="9360">
            <a:noFill/>
            <a:round/>
            <a:headEnd/>
            <a:tailEnd/>
          </a:ln>
          <a:effectLst/>
        </p:spPr>
      </p:pic>
      <p:pic>
        <p:nvPicPr>
          <p:cNvPr id="42" name="Picture 1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69368" y="3832994"/>
            <a:ext cx="2011362" cy="2084387"/>
          </a:xfrm>
          <a:prstGeom prst="rect">
            <a:avLst/>
          </a:prstGeom>
          <a:noFill/>
          <a:ln w="9360">
            <a:noFill/>
            <a:round/>
            <a:headEnd/>
            <a:tailEnd/>
          </a:ln>
          <a:effectLst/>
        </p:spPr>
      </p:pic>
      <p:sp>
        <p:nvSpPr>
          <p:cNvPr id="43" name="Rectangle 42"/>
          <p:cNvSpPr/>
          <p:nvPr/>
        </p:nvSpPr>
        <p:spPr>
          <a:xfrm>
            <a:off x="5977409" y="4766139"/>
            <a:ext cx="5759717" cy="646331"/>
          </a:xfrm>
          <a:prstGeom prst="rect">
            <a:avLst/>
          </a:prstGeom>
        </p:spPr>
        <p:txBody>
          <a:bodyPr wrap="square">
            <a:spAutoFit/>
          </a:bodyPr>
          <a:lstStyle/>
          <a:p>
            <a:pPr algn="ctr" defTabSz="449263" fontAlgn="base" hangingPunct="0">
              <a:spcBef>
                <a:spcPct val="0"/>
              </a:spcBef>
              <a:spcAft>
                <a:spcPts val="975"/>
              </a:spcAft>
              <a:buClr>
                <a:srgbClr val="000000"/>
              </a:buClr>
              <a:buSzPct val="100000"/>
              <a:tabLst>
                <a:tab pos="0" algn="l"/>
                <a:tab pos="447675" algn="l"/>
                <a:tab pos="895350" algn="l"/>
                <a:tab pos="1344613" algn="l"/>
                <a:tab pos="1793875" algn="l"/>
                <a:tab pos="2243138" algn="l"/>
                <a:tab pos="2692400" algn="l"/>
                <a:tab pos="3141663" algn="l"/>
                <a:tab pos="3590925" algn="l"/>
                <a:tab pos="4040188" algn="l"/>
                <a:tab pos="4489450" algn="l"/>
                <a:tab pos="4938713" algn="l"/>
                <a:tab pos="5389563" algn="l"/>
                <a:tab pos="5838825" algn="l"/>
                <a:tab pos="6288088" algn="l"/>
                <a:tab pos="6737350" algn="l"/>
                <a:tab pos="7186613" algn="l"/>
                <a:tab pos="7635875" algn="l"/>
                <a:tab pos="8085138" algn="l"/>
                <a:tab pos="8534400" algn="l"/>
                <a:tab pos="8983663" algn="l"/>
              </a:tabLst>
            </a:pPr>
            <a:r>
              <a:rPr lang="en-US" b="1" dirty="0">
                <a:solidFill>
                  <a:srgbClr val="000000"/>
                </a:solidFill>
                <a:latin typeface="Arial" charset="0"/>
              </a:rPr>
              <a:t>Activity</a:t>
            </a:r>
            <a:r>
              <a:rPr lang="ro-RO" b="1" dirty="0">
                <a:solidFill>
                  <a:srgbClr val="000000"/>
                </a:solidFill>
                <a:latin typeface="Arial" charset="0"/>
              </a:rPr>
              <a:t>: </a:t>
            </a:r>
            <a:r>
              <a:rPr lang="en-US" b="1" i="1" dirty="0">
                <a:solidFill>
                  <a:srgbClr val="000000"/>
                </a:solidFill>
                <a:latin typeface="Arial" charset="0"/>
              </a:rPr>
              <a:t>Explaining earthquake using common materials</a:t>
            </a:r>
            <a:endParaRPr lang="ro-RO" b="1" i="1" dirty="0">
              <a:solidFill>
                <a:srgbClr val="000000"/>
              </a:solidFill>
              <a:latin typeface="Arial" charset="0"/>
            </a:endParaRPr>
          </a:p>
        </p:txBody>
      </p:sp>
      <p:sp>
        <p:nvSpPr>
          <p:cNvPr id="44" name="Rectangle 43"/>
          <p:cNvSpPr/>
          <p:nvPr/>
        </p:nvSpPr>
        <p:spPr>
          <a:xfrm>
            <a:off x="6114039" y="1921714"/>
            <a:ext cx="3883149" cy="954107"/>
          </a:xfrm>
          <a:prstGeom prst="rect">
            <a:avLst/>
          </a:prstGeom>
        </p:spPr>
        <p:txBody>
          <a:bodyPr wrap="square">
            <a:spAutoFit/>
          </a:bodyPr>
          <a:lstStyle/>
          <a:p>
            <a:pPr>
              <a:defRPr/>
            </a:pPr>
            <a:r>
              <a:rPr lang="en-US" sz="28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rPr>
              <a:t>FOLLOW UP ACTIVITIES  </a:t>
            </a:r>
          </a:p>
          <a:p>
            <a:pPr>
              <a:defRPr/>
            </a:pPr>
            <a:r>
              <a:rPr lang="en-US" sz="28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rPr>
              <a:t>EXPERIMENTS</a:t>
            </a:r>
            <a:endParaRPr lang="ro-RO" sz="28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ndParaRPr>
          </a:p>
        </p:txBody>
      </p:sp>
      <p:pic>
        <p:nvPicPr>
          <p:cNvPr id="45" name="Picture 14" descr="Imagini pentru hands on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811769" y="862703"/>
            <a:ext cx="1536065" cy="1536065"/>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6" descr="Imagine similară"/>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97188" y="2432030"/>
            <a:ext cx="1165225" cy="1165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03082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07287" y="1137214"/>
            <a:ext cx="4730278"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descr="Imagine similară"/>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54553" y="5606872"/>
            <a:ext cx="734486" cy="73448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64405" y="4502606"/>
            <a:ext cx="3945769" cy="1077218"/>
          </a:xfrm>
          <a:prstGeom prst="rect">
            <a:avLst/>
          </a:prstGeom>
          <a:noFill/>
        </p:spPr>
        <p:txBody>
          <a:bodyPr wrap="square" rtlCol="0">
            <a:spAutoFit/>
          </a:bodyPr>
          <a:lstStyle/>
          <a:p>
            <a:r>
              <a:rPr lang="en-US" sz="32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rPr>
              <a:t>How do we measure earthquakes?</a:t>
            </a:r>
            <a:endParaRPr lang="en-GB" sz="3200" dirty="0"/>
          </a:p>
        </p:txBody>
      </p:sp>
      <p:grpSp>
        <p:nvGrpSpPr>
          <p:cNvPr id="3" name="Group 2"/>
          <p:cNvGrpSpPr/>
          <p:nvPr/>
        </p:nvGrpSpPr>
        <p:grpSpPr>
          <a:xfrm>
            <a:off x="4675671" y="2273368"/>
            <a:ext cx="6858418" cy="4069430"/>
            <a:chOff x="3414832" y="-3996278"/>
            <a:chExt cx="7920880" cy="4699840"/>
          </a:xfrm>
        </p:grpSpPr>
        <p:grpSp>
          <p:nvGrpSpPr>
            <p:cNvPr id="2" name="Group 1"/>
            <p:cNvGrpSpPr/>
            <p:nvPr/>
          </p:nvGrpSpPr>
          <p:grpSpPr>
            <a:xfrm>
              <a:off x="3414832" y="-3996278"/>
              <a:ext cx="7920880" cy="4699840"/>
              <a:chOff x="3414832" y="-3996278"/>
              <a:chExt cx="7920880" cy="4699840"/>
            </a:xfrm>
          </p:grpSpPr>
          <p:pic>
            <p:nvPicPr>
              <p:cNvPr id="17" name="Picture 3" descr="D:\DATE HDD BZ\HDD_D\Proiecte nov 2011\Contractare RO-SEISEDU\2016\Workshop Ghimbav\P-wave_animation.gif"/>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14832" y="-1313688"/>
                <a:ext cx="4034499" cy="201725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D:\DATE HDD BZ\HDD_D\Proiecte nov 2011\Contractare RO-SEISEDU\2016\Workshop Ghimbav\S-wave_animation.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80419" y="-1313688"/>
                <a:ext cx="3455293" cy="201558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45093" y="-3996278"/>
                <a:ext cx="5780439" cy="2557982"/>
              </a:xfrm>
              <a:prstGeom prst="rect">
                <a:avLst/>
              </a:prstGeom>
            </p:spPr>
          </p:pic>
          <p:cxnSp>
            <p:nvCxnSpPr>
              <p:cNvPr id="20" name="Straight Arrow Connector 19"/>
              <p:cNvCxnSpPr/>
              <p:nvPr/>
            </p:nvCxnSpPr>
            <p:spPr>
              <a:xfrm flipH="1" flipV="1">
                <a:off x="6151137" y="-3401920"/>
                <a:ext cx="2952328" cy="24482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6151137" y="-2537824"/>
                <a:ext cx="2952328" cy="16561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22" name="Straight Arrow Connector 21"/>
            <p:cNvCxnSpPr/>
            <p:nvPr/>
          </p:nvCxnSpPr>
          <p:spPr>
            <a:xfrm flipV="1">
              <a:off x="4964029" y="-1889752"/>
              <a:ext cx="936104" cy="936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D83F5C82-4CFE-42A5-9EB5-AF5A718F7F37}"/>
              </a:ext>
            </a:extLst>
          </p:cNvPr>
          <p:cNvSpPr txBox="1"/>
          <p:nvPr/>
        </p:nvSpPr>
        <p:spPr>
          <a:xfrm>
            <a:off x="6196120" y="979765"/>
            <a:ext cx="4306417" cy="584775"/>
          </a:xfrm>
          <a:prstGeom prst="rect">
            <a:avLst/>
          </a:prstGeom>
          <a:noFill/>
        </p:spPr>
        <p:txBody>
          <a:bodyPr wrap="square" rtlCol="0">
            <a:spAutoFit/>
          </a:bodyPr>
          <a:lstStyle/>
          <a:p>
            <a:r>
              <a:rPr lang="en-US" sz="32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rPr>
              <a:t>Type of seismic waves…</a:t>
            </a:r>
            <a:endParaRPr lang="en-GB" sz="3200" dirty="0"/>
          </a:p>
        </p:txBody>
      </p:sp>
      <p:pic>
        <p:nvPicPr>
          <p:cNvPr id="14" name="Picture 12" descr="Imagine similară">
            <a:extLst>
              <a:ext uri="{FF2B5EF4-FFF2-40B4-BE49-F238E27FC236}">
                <a16:creationId xmlns:a16="http://schemas.microsoft.com/office/drawing/2014/main" id="{39363315-0FB3-4E72-99F0-81FA9FE9F56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8902" y="4502606"/>
            <a:ext cx="734487" cy="734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33721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0" descr="Imagini pentru video ic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7381" y="1139469"/>
            <a:ext cx="1269999" cy="9525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1956319" y="1177138"/>
            <a:ext cx="2951770" cy="877163"/>
          </a:xfrm>
          <a:prstGeom prst="rect">
            <a:avLst/>
          </a:prstGeom>
        </p:spPr>
        <p:txBody>
          <a:bodyPr wrap="square">
            <a:spAutoFit/>
          </a:bodyPr>
          <a:lstStyle/>
          <a:p>
            <a:pPr algn="ctr"/>
            <a:r>
              <a:rPr lang="en-US" sz="1700" b="1" i="1" dirty="0">
                <a:latin typeface="Arial" pitchFamily="34" charset="0"/>
                <a:cs typeface="Arial" pitchFamily="34" charset="0"/>
              </a:rPr>
              <a:t>Application</a:t>
            </a:r>
            <a:r>
              <a:rPr lang="ro-RO" sz="1700" b="1" i="1" dirty="0">
                <a:latin typeface="Arial" pitchFamily="34" charset="0"/>
                <a:cs typeface="Arial" pitchFamily="34" charset="0"/>
              </a:rPr>
              <a:t>: </a:t>
            </a:r>
            <a:r>
              <a:rPr lang="en-US" sz="1700" b="1" i="1" dirty="0">
                <a:latin typeface="Arial" pitchFamily="34" charset="0"/>
                <a:cs typeface="Arial" pitchFamily="34" charset="0"/>
              </a:rPr>
              <a:t>How to view and download earthquake records</a:t>
            </a:r>
            <a:endParaRPr lang="ro-RO" sz="1700" b="1" i="1" dirty="0">
              <a:latin typeface="Arial" pitchFamily="34" charset="0"/>
              <a:cs typeface="Arial" pitchFamily="34" charset="0"/>
            </a:endParaRPr>
          </a:p>
        </p:txBody>
      </p:sp>
      <p:sp>
        <p:nvSpPr>
          <p:cNvPr id="2" name="Rectangle 1">
            <a:extLst>
              <a:ext uri="{FF2B5EF4-FFF2-40B4-BE49-F238E27FC236}">
                <a16:creationId xmlns:a16="http://schemas.microsoft.com/office/drawing/2014/main" id="{F2520530-85B6-482D-A626-6ECB857128A7}"/>
              </a:ext>
            </a:extLst>
          </p:cNvPr>
          <p:cNvSpPr/>
          <p:nvPr/>
        </p:nvSpPr>
        <p:spPr>
          <a:xfrm>
            <a:off x="1913833" y="1907555"/>
            <a:ext cx="3686009" cy="276999"/>
          </a:xfrm>
          <a:prstGeom prst="rect">
            <a:avLst/>
          </a:prstGeom>
        </p:spPr>
        <p:txBody>
          <a:bodyPr wrap="none">
            <a:spAutoFit/>
          </a:bodyPr>
          <a:lstStyle/>
          <a:p>
            <a:r>
              <a:rPr lang="en-US" sz="1200" b="1" dirty="0">
                <a:hlinkClick r:id="rId4"/>
              </a:rPr>
              <a:t>http://www.roeduseis.ro/category/cutremure-si-date/</a:t>
            </a:r>
            <a:endParaRPr lang="en-US" sz="1200" b="1" dirty="0"/>
          </a:p>
        </p:txBody>
      </p:sp>
      <p:pic>
        <p:nvPicPr>
          <p:cNvPr id="7" name="Picture 6">
            <a:extLst>
              <a:ext uri="{FF2B5EF4-FFF2-40B4-BE49-F238E27FC236}">
                <a16:creationId xmlns:a16="http://schemas.microsoft.com/office/drawing/2014/main" id="{D783D11A-5CFB-4390-8058-E42D0F517BE6}"/>
              </a:ext>
            </a:extLst>
          </p:cNvPr>
          <p:cNvPicPr>
            <a:picLocks noChangeAspect="1"/>
          </p:cNvPicPr>
          <p:nvPr/>
        </p:nvPicPr>
        <p:blipFill>
          <a:blip r:embed="rId5"/>
          <a:stretch>
            <a:fillRect/>
          </a:stretch>
        </p:blipFill>
        <p:spPr>
          <a:xfrm>
            <a:off x="9478913" y="966439"/>
            <a:ext cx="2392709" cy="2366124"/>
          </a:xfrm>
          <a:prstGeom prst="rect">
            <a:avLst/>
          </a:prstGeom>
        </p:spPr>
      </p:pic>
      <p:grpSp>
        <p:nvGrpSpPr>
          <p:cNvPr id="24" name="Group 23">
            <a:extLst>
              <a:ext uri="{FF2B5EF4-FFF2-40B4-BE49-F238E27FC236}">
                <a16:creationId xmlns:a16="http://schemas.microsoft.com/office/drawing/2014/main" id="{5CBF9705-2C91-45F1-8D73-BA78C576DC1A}"/>
              </a:ext>
            </a:extLst>
          </p:cNvPr>
          <p:cNvGrpSpPr/>
          <p:nvPr/>
        </p:nvGrpSpPr>
        <p:grpSpPr>
          <a:xfrm>
            <a:off x="5551366" y="966439"/>
            <a:ext cx="6319747" cy="5092392"/>
            <a:chOff x="5551366" y="966439"/>
            <a:chExt cx="6319747" cy="5092392"/>
          </a:xfrm>
        </p:grpSpPr>
        <p:pic>
          <p:nvPicPr>
            <p:cNvPr id="4" name="Picture 3">
              <a:extLst>
                <a:ext uri="{FF2B5EF4-FFF2-40B4-BE49-F238E27FC236}">
                  <a16:creationId xmlns:a16="http://schemas.microsoft.com/office/drawing/2014/main" id="{63ED0B8E-56C4-4BD9-B910-B822FA84B7DC}"/>
                </a:ext>
              </a:extLst>
            </p:cNvPr>
            <p:cNvPicPr>
              <a:picLocks noChangeAspect="1"/>
            </p:cNvPicPr>
            <p:nvPr/>
          </p:nvPicPr>
          <p:blipFill>
            <a:blip r:embed="rId6"/>
            <a:stretch>
              <a:fillRect/>
            </a:stretch>
          </p:blipFill>
          <p:spPr>
            <a:xfrm>
              <a:off x="5551366" y="966439"/>
              <a:ext cx="3781503" cy="3486615"/>
            </a:xfrm>
            <a:prstGeom prst="rect">
              <a:avLst/>
            </a:prstGeom>
          </p:spPr>
        </p:pic>
        <p:pic>
          <p:nvPicPr>
            <p:cNvPr id="5" name="Picture 4">
              <a:extLst>
                <a:ext uri="{FF2B5EF4-FFF2-40B4-BE49-F238E27FC236}">
                  <a16:creationId xmlns:a16="http://schemas.microsoft.com/office/drawing/2014/main" id="{A7CF08CB-C5FC-4097-96C0-F2D0F11D95E2}"/>
                </a:ext>
              </a:extLst>
            </p:cNvPr>
            <p:cNvPicPr>
              <a:picLocks noChangeAspect="1"/>
            </p:cNvPicPr>
            <p:nvPr/>
          </p:nvPicPr>
          <p:blipFill>
            <a:blip r:embed="rId7"/>
            <a:stretch>
              <a:fillRect/>
            </a:stretch>
          </p:blipFill>
          <p:spPr>
            <a:xfrm>
              <a:off x="9478405" y="3635299"/>
              <a:ext cx="2392708" cy="2423532"/>
            </a:xfrm>
            <a:prstGeom prst="rect">
              <a:avLst/>
            </a:prstGeom>
          </p:spPr>
        </p:pic>
        <p:cxnSp>
          <p:nvCxnSpPr>
            <p:cNvPr id="18" name="Straight Arrow Connector 17">
              <a:extLst>
                <a:ext uri="{FF2B5EF4-FFF2-40B4-BE49-F238E27FC236}">
                  <a16:creationId xmlns:a16="http://schemas.microsoft.com/office/drawing/2014/main" id="{5752FD6F-2AC0-435D-B5A0-DBB4D54E1040}"/>
                </a:ext>
              </a:extLst>
            </p:cNvPr>
            <p:cNvCxnSpPr>
              <a:cxnSpLocks/>
            </p:cNvCxnSpPr>
            <p:nvPr/>
          </p:nvCxnSpPr>
          <p:spPr>
            <a:xfrm flipV="1">
              <a:off x="7553093" y="2185640"/>
              <a:ext cx="2119108" cy="84749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A1C1785E-D050-42D7-B6AE-4F4909CF1B04}"/>
                </a:ext>
              </a:extLst>
            </p:cNvPr>
            <p:cNvSpPr/>
            <p:nvPr/>
          </p:nvSpPr>
          <p:spPr>
            <a:xfrm>
              <a:off x="7083704" y="2925337"/>
              <a:ext cx="431181" cy="215590"/>
            </a:xfrm>
            <a:prstGeom prst="round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7B84BEB2-861A-42A9-AF96-BC5991BAE25A}"/>
                </a:ext>
              </a:extLst>
            </p:cNvPr>
            <p:cNvSpPr/>
            <p:nvPr/>
          </p:nvSpPr>
          <p:spPr>
            <a:xfrm>
              <a:off x="7083705" y="4144538"/>
              <a:ext cx="431181" cy="215590"/>
            </a:xfrm>
            <a:prstGeom prst="round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a:extLst>
                <a:ext uri="{FF2B5EF4-FFF2-40B4-BE49-F238E27FC236}">
                  <a16:creationId xmlns:a16="http://schemas.microsoft.com/office/drawing/2014/main" id="{2E20836E-410D-4BE7-A89B-63F61910A10B}"/>
                </a:ext>
              </a:extLst>
            </p:cNvPr>
            <p:cNvCxnSpPr>
              <a:cxnSpLocks/>
              <a:stCxn id="20" idx="3"/>
              <a:endCxn id="5" idx="1"/>
            </p:cNvCxnSpPr>
            <p:nvPr/>
          </p:nvCxnSpPr>
          <p:spPr>
            <a:xfrm>
              <a:off x="7514886" y="4252333"/>
              <a:ext cx="1963519" cy="5947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a16="http://schemas.microsoft.com/office/drawing/2014/main" id="{7E981655-36BF-4CE3-BC30-047716F3ED1C}"/>
              </a:ext>
            </a:extLst>
          </p:cNvPr>
          <p:cNvGrpSpPr/>
          <p:nvPr/>
        </p:nvGrpSpPr>
        <p:grpSpPr>
          <a:xfrm>
            <a:off x="557560" y="2277139"/>
            <a:ext cx="4993806" cy="3937336"/>
            <a:chOff x="557560" y="2277139"/>
            <a:chExt cx="4993806" cy="3937336"/>
          </a:xfrm>
        </p:grpSpPr>
        <p:pic>
          <p:nvPicPr>
            <p:cNvPr id="3" name="Picture 2">
              <a:extLst>
                <a:ext uri="{FF2B5EF4-FFF2-40B4-BE49-F238E27FC236}">
                  <a16:creationId xmlns:a16="http://schemas.microsoft.com/office/drawing/2014/main" id="{BCB8561B-C53E-41EE-8365-FFE3CD537205}"/>
                </a:ext>
              </a:extLst>
            </p:cNvPr>
            <p:cNvPicPr>
              <a:picLocks noChangeAspect="1"/>
            </p:cNvPicPr>
            <p:nvPr/>
          </p:nvPicPr>
          <p:blipFill>
            <a:blip r:embed="rId8"/>
            <a:stretch>
              <a:fillRect/>
            </a:stretch>
          </p:blipFill>
          <p:spPr>
            <a:xfrm>
              <a:off x="557560" y="2277139"/>
              <a:ext cx="4654472" cy="3429000"/>
            </a:xfrm>
            <a:prstGeom prst="rect">
              <a:avLst/>
            </a:prstGeom>
          </p:spPr>
        </p:pic>
        <p:sp>
          <p:nvSpPr>
            <p:cNvPr id="8" name="Rectangle: Rounded Corners 7">
              <a:extLst>
                <a:ext uri="{FF2B5EF4-FFF2-40B4-BE49-F238E27FC236}">
                  <a16:creationId xmlns:a16="http://schemas.microsoft.com/office/drawing/2014/main" id="{74A11CFF-A98F-48C8-9695-5E9999E3C92C}"/>
                </a:ext>
              </a:extLst>
            </p:cNvPr>
            <p:cNvSpPr/>
            <p:nvPr/>
          </p:nvSpPr>
          <p:spPr>
            <a:xfrm>
              <a:off x="4155688" y="4847065"/>
              <a:ext cx="431181" cy="215590"/>
            </a:xfrm>
            <a:prstGeom prst="round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772D26CA-7DC6-4A5A-B1C3-B6846D1B8130}"/>
                </a:ext>
              </a:extLst>
            </p:cNvPr>
            <p:cNvCxnSpPr>
              <a:cxnSpLocks/>
              <a:stCxn id="8" idx="3"/>
              <a:endCxn id="4" idx="1"/>
            </p:cNvCxnSpPr>
            <p:nvPr/>
          </p:nvCxnSpPr>
          <p:spPr>
            <a:xfrm flipV="1">
              <a:off x="4586869" y="2709747"/>
              <a:ext cx="964497" cy="224511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2DCA95F0-649D-4DBA-AC86-A0838C4386CA}"/>
                </a:ext>
              </a:extLst>
            </p:cNvPr>
            <p:cNvSpPr/>
            <p:nvPr/>
          </p:nvSpPr>
          <p:spPr>
            <a:xfrm>
              <a:off x="3998510" y="4590494"/>
              <a:ext cx="600001" cy="145152"/>
            </a:xfrm>
            <a:prstGeom prst="roundRect">
              <a:avLst/>
            </a:prstGeom>
            <a:noFill/>
            <a:ln w="3810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Arrow Connector 28">
              <a:extLst>
                <a:ext uri="{FF2B5EF4-FFF2-40B4-BE49-F238E27FC236}">
                  <a16:creationId xmlns:a16="http://schemas.microsoft.com/office/drawing/2014/main" id="{F83846F8-AFE5-4120-83A0-B94D30CFF8ED}"/>
                </a:ext>
              </a:extLst>
            </p:cNvPr>
            <p:cNvCxnSpPr>
              <a:cxnSpLocks/>
              <a:endCxn id="34" idx="3"/>
            </p:cNvCxnSpPr>
            <p:nvPr/>
          </p:nvCxnSpPr>
          <p:spPr>
            <a:xfrm flipH="1">
              <a:off x="2997179" y="4663070"/>
              <a:ext cx="1001331" cy="1551405"/>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grpSp>
      <p:grpSp>
        <p:nvGrpSpPr>
          <p:cNvPr id="36" name="Group 35">
            <a:extLst>
              <a:ext uri="{FF2B5EF4-FFF2-40B4-BE49-F238E27FC236}">
                <a16:creationId xmlns:a16="http://schemas.microsoft.com/office/drawing/2014/main" id="{8E32BF3E-AC8E-4EE5-A8B5-4742FD027487}"/>
              </a:ext>
            </a:extLst>
          </p:cNvPr>
          <p:cNvGrpSpPr/>
          <p:nvPr/>
        </p:nvGrpSpPr>
        <p:grpSpPr>
          <a:xfrm>
            <a:off x="320887" y="5891309"/>
            <a:ext cx="2676292" cy="646331"/>
            <a:chOff x="5776332" y="4954860"/>
            <a:chExt cx="2676292" cy="646331"/>
          </a:xfrm>
        </p:grpSpPr>
        <p:sp>
          <p:nvSpPr>
            <p:cNvPr id="34" name="TextBox 33">
              <a:extLst>
                <a:ext uri="{FF2B5EF4-FFF2-40B4-BE49-F238E27FC236}">
                  <a16:creationId xmlns:a16="http://schemas.microsoft.com/office/drawing/2014/main" id="{92517A0E-7BC9-470E-AE44-2D730DAC1858}"/>
                </a:ext>
              </a:extLst>
            </p:cNvPr>
            <p:cNvSpPr txBox="1"/>
            <p:nvPr/>
          </p:nvSpPr>
          <p:spPr>
            <a:xfrm>
              <a:off x="5776332" y="4954860"/>
              <a:ext cx="2676292" cy="646331"/>
            </a:xfrm>
            <a:prstGeom prst="rect">
              <a:avLst/>
            </a:prstGeom>
            <a:noFill/>
          </p:spPr>
          <p:txBody>
            <a:bodyPr wrap="square" rtlCol="0">
              <a:spAutoFit/>
            </a:bodyPr>
            <a:lstStyle/>
            <a:p>
              <a:r>
                <a:rPr lang="en-US" sz="1200" dirty="0"/>
                <a:t>Use this button to select only the earthquakes with waveform recordings available, marked with the symbol </a:t>
              </a:r>
            </a:p>
          </p:txBody>
        </p:sp>
        <p:pic>
          <p:nvPicPr>
            <p:cNvPr id="35" name="Picture 34">
              <a:extLst>
                <a:ext uri="{FF2B5EF4-FFF2-40B4-BE49-F238E27FC236}">
                  <a16:creationId xmlns:a16="http://schemas.microsoft.com/office/drawing/2014/main" id="{058B97AD-E957-49A0-BA43-B14C84A0A21F}"/>
                </a:ext>
              </a:extLst>
            </p:cNvPr>
            <p:cNvPicPr>
              <a:picLocks noChangeAspect="1"/>
            </p:cNvPicPr>
            <p:nvPr/>
          </p:nvPicPr>
          <p:blipFill rotWithShape="1">
            <a:blip r:embed="rId9"/>
            <a:srcRect l="50395" r="3403" b="3739"/>
            <a:stretch/>
          </p:blipFill>
          <p:spPr>
            <a:xfrm>
              <a:off x="8046244" y="5381745"/>
              <a:ext cx="171450" cy="189908"/>
            </a:xfrm>
            <a:prstGeom prst="rect">
              <a:avLst/>
            </a:prstGeom>
          </p:spPr>
        </p:pic>
      </p:grpSp>
      <p:sp>
        <p:nvSpPr>
          <p:cNvPr id="40" name="TextBox 39">
            <a:extLst>
              <a:ext uri="{FF2B5EF4-FFF2-40B4-BE49-F238E27FC236}">
                <a16:creationId xmlns:a16="http://schemas.microsoft.com/office/drawing/2014/main" id="{873E9C28-0934-4952-A704-5C506F59CC09}"/>
              </a:ext>
            </a:extLst>
          </p:cNvPr>
          <p:cNvSpPr txBox="1"/>
          <p:nvPr/>
        </p:nvSpPr>
        <p:spPr>
          <a:xfrm>
            <a:off x="5669845" y="4652432"/>
            <a:ext cx="3539229" cy="1015663"/>
          </a:xfrm>
          <a:prstGeom prst="rect">
            <a:avLst/>
          </a:prstGeom>
          <a:noFill/>
        </p:spPr>
        <p:txBody>
          <a:bodyPr wrap="square" rtlCol="0">
            <a:spAutoFit/>
          </a:bodyPr>
          <a:lstStyle/>
          <a:p>
            <a:r>
              <a:rPr lang="en-US" sz="1200" dirty="0"/>
              <a:t>Then click on any recording to see the event page</a:t>
            </a:r>
          </a:p>
          <a:p>
            <a:endParaRPr lang="en-US" sz="1200" dirty="0"/>
          </a:p>
          <a:p>
            <a:r>
              <a:rPr lang="en-US" sz="1200" dirty="0"/>
              <a:t>Click on any earthquake image to see how the seismogram look like at a certain seismic station</a:t>
            </a:r>
          </a:p>
          <a:p>
            <a:endParaRPr lang="en-US" sz="1200" dirty="0"/>
          </a:p>
        </p:txBody>
      </p:sp>
      <p:sp>
        <p:nvSpPr>
          <p:cNvPr id="42" name="Rectangle 41">
            <a:extLst>
              <a:ext uri="{FF2B5EF4-FFF2-40B4-BE49-F238E27FC236}">
                <a16:creationId xmlns:a16="http://schemas.microsoft.com/office/drawing/2014/main" id="{68AF5C33-7A9D-4196-BA83-2DF8F333FDEE}"/>
              </a:ext>
            </a:extLst>
          </p:cNvPr>
          <p:cNvSpPr/>
          <p:nvPr/>
        </p:nvSpPr>
        <p:spPr>
          <a:xfrm>
            <a:off x="7028622" y="5891309"/>
            <a:ext cx="2572579" cy="830997"/>
          </a:xfrm>
          <a:prstGeom prst="rect">
            <a:avLst/>
          </a:prstGeom>
        </p:spPr>
        <p:txBody>
          <a:bodyPr wrap="square">
            <a:spAutoFit/>
          </a:bodyPr>
          <a:lstStyle/>
          <a:p>
            <a:r>
              <a:rPr lang="en-US" sz="1200" dirty="0"/>
              <a:t>The name of the station were the earthquake was recorded as well as other information is available in the new open window</a:t>
            </a:r>
          </a:p>
        </p:txBody>
      </p:sp>
      <p:sp>
        <p:nvSpPr>
          <p:cNvPr id="43" name="Rectangle: Rounded Corners 42">
            <a:extLst>
              <a:ext uri="{FF2B5EF4-FFF2-40B4-BE49-F238E27FC236}">
                <a16:creationId xmlns:a16="http://schemas.microsoft.com/office/drawing/2014/main" id="{0F548928-308F-49FA-B38E-BEC05934CBC9}"/>
              </a:ext>
            </a:extLst>
          </p:cNvPr>
          <p:cNvSpPr/>
          <p:nvPr/>
        </p:nvSpPr>
        <p:spPr>
          <a:xfrm>
            <a:off x="11031261" y="4047896"/>
            <a:ext cx="521402" cy="312232"/>
          </a:xfrm>
          <a:prstGeom prst="round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1CEB26E3-DC77-4484-A002-337F46B4BE82}"/>
              </a:ext>
            </a:extLst>
          </p:cNvPr>
          <p:cNvSpPr txBox="1"/>
          <p:nvPr/>
        </p:nvSpPr>
        <p:spPr>
          <a:xfrm>
            <a:off x="10000372" y="6184936"/>
            <a:ext cx="1760448" cy="646331"/>
          </a:xfrm>
          <a:prstGeom prst="rect">
            <a:avLst/>
          </a:prstGeom>
          <a:noFill/>
        </p:spPr>
        <p:txBody>
          <a:bodyPr wrap="square" rtlCol="0">
            <a:spAutoFit/>
          </a:bodyPr>
          <a:lstStyle/>
          <a:p>
            <a:r>
              <a:rPr lang="en-US" i="1" dirty="0">
                <a:solidFill>
                  <a:srgbClr val="FF0000"/>
                </a:solidFill>
              </a:rPr>
              <a:t>Any differences?</a:t>
            </a:r>
          </a:p>
          <a:p>
            <a:endParaRPr lang="en-US" dirty="0"/>
          </a:p>
        </p:txBody>
      </p:sp>
    </p:spTree>
    <p:extLst>
      <p:ext uri="{BB962C8B-B14F-4D97-AF65-F5344CB8AC3E}">
        <p14:creationId xmlns:p14="http://schemas.microsoft.com/office/powerpoint/2010/main" val="3069118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84663" y="1621115"/>
            <a:ext cx="7541624" cy="814058"/>
          </a:xfrm>
        </p:spPr>
        <p:txBody>
          <a:bodyPr>
            <a:normAutofit/>
          </a:bodyPr>
          <a:lstStyle/>
          <a:p>
            <a:pPr marL="0" indent="0">
              <a:buNone/>
            </a:pPr>
            <a:r>
              <a:rPr lang="en-US" sz="1500" dirty="0">
                <a:latin typeface="+mn-lt"/>
              </a:rPr>
              <a:t>Imagine you are lying on a couch watching television. Suddenly the television set starts to rattle back and forth. At first you think it must be a large truck or a low flying plane. However, instead of fading away, the shaking gets stronger. </a:t>
            </a:r>
          </a:p>
          <a:p>
            <a:pPr marL="457200" lvl="1" indent="0">
              <a:buNone/>
            </a:pPr>
            <a:endParaRPr lang="en-US" sz="1600" dirty="0">
              <a:latin typeface="+mn-lt"/>
            </a:endParaRPr>
          </a:p>
        </p:txBody>
      </p:sp>
      <p:sp>
        <p:nvSpPr>
          <p:cNvPr id="6" name="Rectangle 5"/>
          <p:cNvSpPr/>
          <p:nvPr/>
        </p:nvSpPr>
        <p:spPr>
          <a:xfrm>
            <a:off x="501766" y="1074956"/>
            <a:ext cx="2446955" cy="341632"/>
          </a:xfrm>
          <a:prstGeom prst="rect">
            <a:avLst/>
          </a:prstGeom>
        </p:spPr>
        <p:txBody>
          <a:bodyPr wrap="square">
            <a:spAutoFit/>
          </a:bodyPr>
          <a:lstStyle/>
          <a:p>
            <a:pPr>
              <a:lnSpc>
                <a:spcPct val="90000"/>
              </a:lnSpc>
              <a:spcBef>
                <a:spcPts val="1000"/>
              </a:spcBef>
            </a:pP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IMAGINE THAT……</a:t>
            </a:r>
          </a:p>
        </p:txBody>
      </p:sp>
      <p:sp>
        <p:nvSpPr>
          <p:cNvPr id="7" name="Rectangle 6"/>
          <p:cNvSpPr/>
          <p:nvPr/>
        </p:nvSpPr>
        <p:spPr>
          <a:xfrm>
            <a:off x="1849984" y="2639699"/>
            <a:ext cx="8077515" cy="584775"/>
          </a:xfrm>
          <a:prstGeom prst="rect">
            <a:avLst/>
          </a:prstGeom>
        </p:spPr>
        <p:txBody>
          <a:bodyPr wrap="square">
            <a:spAutoFit/>
          </a:bodyPr>
          <a:lstStyle/>
          <a:p>
            <a:pPr lvl="1"/>
            <a:r>
              <a:rPr lang="en-US" sz="1600" dirty="0"/>
              <a:t>Books and pictures start falling off the walls. Maybe they fall on you. You try to stand, but the shaking is so strong that you cannot balance yourself. </a:t>
            </a:r>
          </a:p>
        </p:txBody>
      </p:sp>
      <p:sp>
        <p:nvSpPr>
          <p:cNvPr id="8" name="Rectangle 7"/>
          <p:cNvSpPr/>
          <p:nvPr/>
        </p:nvSpPr>
        <p:spPr>
          <a:xfrm>
            <a:off x="2360022" y="3429000"/>
            <a:ext cx="7816811" cy="615553"/>
          </a:xfrm>
          <a:prstGeom prst="rect">
            <a:avLst/>
          </a:prstGeom>
        </p:spPr>
        <p:txBody>
          <a:bodyPr wrap="square">
            <a:spAutoFit/>
          </a:bodyPr>
          <a:lstStyle/>
          <a:p>
            <a:pPr lvl="2"/>
            <a:r>
              <a:rPr lang="en-US" sz="1700" dirty="0"/>
              <a:t>You end up on the floor and you hide under a strong table. A loud roaring noise vibrates in your ears, almost deafening. The power goes out. </a:t>
            </a:r>
          </a:p>
        </p:txBody>
      </p:sp>
      <p:sp>
        <p:nvSpPr>
          <p:cNvPr id="9" name="Rectangle 8"/>
          <p:cNvSpPr/>
          <p:nvPr/>
        </p:nvSpPr>
        <p:spPr>
          <a:xfrm>
            <a:off x="2847400" y="4249079"/>
            <a:ext cx="8116691" cy="1015663"/>
          </a:xfrm>
          <a:prstGeom prst="rect">
            <a:avLst/>
          </a:prstGeom>
        </p:spPr>
        <p:txBody>
          <a:bodyPr wrap="square">
            <a:spAutoFit/>
          </a:bodyPr>
          <a:lstStyle/>
          <a:p>
            <a:pPr lvl="3"/>
            <a:r>
              <a:rPr lang="en-US" sz="2000" dirty="0"/>
              <a:t>The television falls over. You hear dishes breaking in the kitchen. The room fills with dust. Gradually the shaking stops, and you can stand up again. You run outside…….. </a:t>
            </a:r>
          </a:p>
        </p:txBody>
      </p:sp>
      <p:sp>
        <p:nvSpPr>
          <p:cNvPr id="10" name="Rectangle 9"/>
          <p:cNvSpPr/>
          <p:nvPr/>
        </p:nvSpPr>
        <p:spPr>
          <a:xfrm>
            <a:off x="1877692" y="5583161"/>
            <a:ext cx="8436615" cy="830997"/>
          </a:xfrm>
          <a:prstGeom prst="rect">
            <a:avLst/>
          </a:prstGeom>
        </p:spPr>
        <p:txBody>
          <a:bodyPr wrap="square">
            <a:spAutoFit/>
          </a:bodyPr>
          <a:lstStyle/>
          <a:p>
            <a:pPr lvl="4"/>
            <a:r>
              <a:rPr lang="en-US" sz="2400" dirty="0"/>
              <a:t>Trees have fallen over. Power lines litter the street. A nearby building has collapsed.</a:t>
            </a:r>
          </a:p>
        </p:txBody>
      </p:sp>
      <p:pic>
        <p:nvPicPr>
          <p:cNvPr id="11" name="Picture 10">
            <a:extLst>
              <a:ext uri="{FF2B5EF4-FFF2-40B4-BE49-F238E27FC236}">
                <a16:creationId xmlns:a16="http://schemas.microsoft.com/office/drawing/2014/main" id="{2B0C5B09-09FB-4193-96E8-E1241F92A0C6}"/>
              </a:ext>
            </a:extLst>
          </p:cNvPr>
          <p:cNvPicPr>
            <a:picLocks noChangeAspect="1"/>
          </p:cNvPicPr>
          <p:nvPr/>
        </p:nvPicPr>
        <p:blipFill>
          <a:blip r:embed="rId3"/>
          <a:stretch>
            <a:fillRect/>
          </a:stretch>
        </p:blipFill>
        <p:spPr>
          <a:xfrm>
            <a:off x="227084" y="1988512"/>
            <a:ext cx="1506155" cy="1491143"/>
          </a:xfrm>
          <a:prstGeom prst="rect">
            <a:avLst/>
          </a:prstGeom>
        </p:spPr>
      </p:pic>
      <p:pic>
        <p:nvPicPr>
          <p:cNvPr id="12" name="Picture 11">
            <a:extLst>
              <a:ext uri="{FF2B5EF4-FFF2-40B4-BE49-F238E27FC236}">
                <a16:creationId xmlns:a16="http://schemas.microsoft.com/office/drawing/2014/main" id="{C2E65E65-95F4-4047-8846-6183C98A751A}"/>
              </a:ext>
            </a:extLst>
          </p:cNvPr>
          <p:cNvPicPr>
            <a:picLocks noChangeAspect="1"/>
          </p:cNvPicPr>
          <p:nvPr/>
        </p:nvPicPr>
        <p:blipFill>
          <a:blip r:embed="rId4"/>
          <a:stretch>
            <a:fillRect/>
          </a:stretch>
        </p:blipFill>
        <p:spPr>
          <a:xfrm>
            <a:off x="936673" y="3633527"/>
            <a:ext cx="1506155" cy="1506155"/>
          </a:xfrm>
          <a:prstGeom prst="rect">
            <a:avLst/>
          </a:prstGeom>
        </p:spPr>
      </p:pic>
      <p:pic>
        <p:nvPicPr>
          <p:cNvPr id="13" name="Picture 12">
            <a:extLst>
              <a:ext uri="{FF2B5EF4-FFF2-40B4-BE49-F238E27FC236}">
                <a16:creationId xmlns:a16="http://schemas.microsoft.com/office/drawing/2014/main" id="{9D9A62BD-6630-4043-96D2-02E3CAAD6B6E}"/>
              </a:ext>
            </a:extLst>
          </p:cNvPr>
          <p:cNvPicPr>
            <a:picLocks noChangeAspect="1"/>
          </p:cNvPicPr>
          <p:nvPr/>
        </p:nvPicPr>
        <p:blipFill>
          <a:blip r:embed="rId5"/>
          <a:stretch>
            <a:fillRect/>
          </a:stretch>
        </p:blipFill>
        <p:spPr>
          <a:xfrm>
            <a:off x="1909596" y="5289569"/>
            <a:ext cx="1506155" cy="1501184"/>
          </a:xfrm>
          <a:prstGeom prst="rect">
            <a:avLst/>
          </a:prstGeom>
        </p:spPr>
      </p:pic>
      <p:pic>
        <p:nvPicPr>
          <p:cNvPr id="14" name="Picture 13">
            <a:extLst>
              <a:ext uri="{FF2B5EF4-FFF2-40B4-BE49-F238E27FC236}">
                <a16:creationId xmlns:a16="http://schemas.microsoft.com/office/drawing/2014/main" id="{C81A5E42-41EC-4A8D-A347-9D827449F1D0}"/>
              </a:ext>
            </a:extLst>
          </p:cNvPr>
          <p:cNvPicPr>
            <a:picLocks noChangeAspect="1"/>
          </p:cNvPicPr>
          <p:nvPr/>
        </p:nvPicPr>
        <p:blipFill>
          <a:blip r:embed="rId6"/>
          <a:stretch>
            <a:fillRect/>
          </a:stretch>
        </p:blipFill>
        <p:spPr>
          <a:xfrm>
            <a:off x="9753839" y="1152850"/>
            <a:ext cx="1506155" cy="1511109"/>
          </a:xfrm>
          <a:prstGeom prst="rect">
            <a:avLst/>
          </a:prstGeom>
        </p:spPr>
      </p:pic>
      <p:pic>
        <p:nvPicPr>
          <p:cNvPr id="15" name="Picture 14">
            <a:extLst>
              <a:ext uri="{FF2B5EF4-FFF2-40B4-BE49-F238E27FC236}">
                <a16:creationId xmlns:a16="http://schemas.microsoft.com/office/drawing/2014/main" id="{39C2EBD0-2B72-4FD9-88B6-6E0AF72F8F13}"/>
              </a:ext>
            </a:extLst>
          </p:cNvPr>
          <p:cNvPicPr>
            <a:picLocks noChangeAspect="1"/>
          </p:cNvPicPr>
          <p:nvPr/>
        </p:nvPicPr>
        <p:blipFill>
          <a:blip r:embed="rId7"/>
          <a:stretch>
            <a:fillRect/>
          </a:stretch>
        </p:blipFill>
        <p:spPr>
          <a:xfrm>
            <a:off x="10206886" y="2776821"/>
            <a:ext cx="1514409" cy="1524405"/>
          </a:xfrm>
          <a:prstGeom prst="rect">
            <a:avLst/>
          </a:prstGeom>
        </p:spPr>
      </p:pic>
      <p:pic>
        <p:nvPicPr>
          <p:cNvPr id="16" name="Picture 15">
            <a:extLst>
              <a:ext uri="{FF2B5EF4-FFF2-40B4-BE49-F238E27FC236}">
                <a16:creationId xmlns:a16="http://schemas.microsoft.com/office/drawing/2014/main" id="{3AC3428F-879E-4301-9645-DB3BC5FDEA6E}"/>
              </a:ext>
            </a:extLst>
          </p:cNvPr>
          <p:cNvPicPr>
            <a:picLocks noChangeAspect="1"/>
          </p:cNvPicPr>
          <p:nvPr/>
        </p:nvPicPr>
        <p:blipFill>
          <a:blip r:embed="rId8"/>
          <a:stretch>
            <a:fillRect/>
          </a:stretch>
        </p:blipFill>
        <p:spPr>
          <a:xfrm>
            <a:off x="10505379" y="5317241"/>
            <a:ext cx="1483368" cy="1473512"/>
          </a:xfrm>
          <a:prstGeom prst="rect">
            <a:avLst/>
          </a:prstGeom>
        </p:spPr>
      </p:pic>
    </p:spTree>
    <p:extLst>
      <p:ext uri="{BB962C8B-B14F-4D97-AF65-F5344CB8AC3E}">
        <p14:creationId xmlns:p14="http://schemas.microsoft.com/office/powerpoint/2010/main" val="729119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ChangeArrowheads="1"/>
          </p:cNvSpPr>
          <p:nvPr>
            <p:ph type="title"/>
          </p:nvPr>
        </p:nvSpPr>
        <p:spPr>
          <a:xfrm>
            <a:off x="8742525" y="1680301"/>
            <a:ext cx="3331464" cy="1325563"/>
          </a:xfrm>
        </p:spPr>
        <p:txBody>
          <a:bodyPr>
            <a:normAutofit fontScale="90000"/>
          </a:bodyPr>
          <a:lstStyle/>
          <a:p>
            <a:r>
              <a:rPr lang="en-US" altLang="en-US" dirty="0"/>
              <a:t>Classification of </a:t>
            </a:r>
            <a:br>
              <a:rPr lang="en-US" altLang="en-US" dirty="0"/>
            </a:br>
            <a:r>
              <a:rPr lang="en-US" altLang="en-US" dirty="0"/>
              <a:t>earthquakes</a:t>
            </a: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584819" y="924551"/>
            <a:ext cx="4055598" cy="24419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197559" y="3970776"/>
            <a:ext cx="4218131" cy="246887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11088" y="1611625"/>
            <a:ext cx="4151704" cy="246887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186940" y="4667617"/>
            <a:ext cx="2583180" cy="646331"/>
          </a:xfrm>
          <a:prstGeom prst="rect">
            <a:avLst/>
          </a:prstGeom>
          <a:noFill/>
        </p:spPr>
        <p:txBody>
          <a:bodyPr wrap="square" rtlCol="0">
            <a:spAutoFit/>
          </a:bodyPr>
          <a:lstStyle/>
          <a:p>
            <a:r>
              <a:rPr lang="en-US" dirty="0"/>
              <a:t>Observed differences?</a:t>
            </a:r>
          </a:p>
          <a:p>
            <a:endParaRPr lang="en-US" dirty="0"/>
          </a:p>
        </p:txBody>
      </p:sp>
    </p:spTree>
    <p:extLst>
      <p:ext uri="{BB962C8B-B14F-4D97-AF65-F5344CB8AC3E}">
        <p14:creationId xmlns:p14="http://schemas.microsoft.com/office/powerpoint/2010/main" val="2505253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ChangeArrowheads="1"/>
          </p:cNvSpPr>
          <p:nvPr>
            <p:ph type="title"/>
          </p:nvPr>
        </p:nvSpPr>
        <p:spPr>
          <a:xfrm>
            <a:off x="7592568" y="905465"/>
            <a:ext cx="4806696" cy="1070479"/>
          </a:xfrm>
        </p:spPr>
        <p:txBody>
          <a:bodyPr>
            <a:normAutofit fontScale="90000"/>
          </a:bodyPr>
          <a:lstStyle/>
          <a:p>
            <a:r>
              <a:rPr lang="en-US" altLang="en-US" dirty="0"/>
              <a:t>Classification of earthquakes</a:t>
            </a:r>
          </a:p>
        </p:txBody>
      </p:sp>
      <p:sp>
        <p:nvSpPr>
          <p:cNvPr id="367619" name="Rectangle 3"/>
          <p:cNvSpPr>
            <a:spLocks noGrp="1" noChangeArrowheads="1"/>
          </p:cNvSpPr>
          <p:nvPr>
            <p:ph type="body" idx="1"/>
          </p:nvPr>
        </p:nvSpPr>
        <p:spPr>
          <a:xfrm>
            <a:off x="547252" y="1685591"/>
            <a:ext cx="4317356" cy="1676400"/>
          </a:xfrm>
        </p:spPr>
        <p:txBody>
          <a:bodyPr/>
          <a:lstStyle/>
          <a:p>
            <a:pPr>
              <a:lnSpc>
                <a:spcPct val="90000"/>
              </a:lnSpc>
              <a:buFont typeface="Wingdings" panose="05000000000000000000" pitchFamily="2" charset="2"/>
              <a:buChar char="Ø"/>
            </a:pPr>
            <a:r>
              <a:rPr lang="en-US" altLang="en-US" sz="2400" b="1" dirty="0">
                <a:latin typeface="+mn-lt"/>
              </a:rPr>
              <a:t>Depth of the focus</a:t>
            </a:r>
            <a:r>
              <a:rPr lang="en-US" altLang="en-US" sz="2400" dirty="0">
                <a:latin typeface="+mn-lt"/>
              </a:rPr>
              <a:t> </a:t>
            </a:r>
          </a:p>
          <a:p>
            <a:pPr lvl="1">
              <a:lnSpc>
                <a:spcPct val="90000"/>
              </a:lnSpc>
              <a:buFont typeface="Wingdings" panose="05000000000000000000" pitchFamily="2" charset="2"/>
              <a:buChar char="v"/>
            </a:pPr>
            <a:r>
              <a:rPr lang="en-US" altLang="en-US" sz="2000" b="1" dirty="0">
                <a:solidFill>
                  <a:srgbClr val="00B0F0"/>
                </a:solidFill>
              </a:rPr>
              <a:t>Crustal</a:t>
            </a:r>
            <a:r>
              <a:rPr lang="en-US" altLang="en-US" sz="2000" b="1" dirty="0"/>
              <a:t> </a:t>
            </a:r>
            <a:r>
              <a:rPr lang="en-US" altLang="en-US" sz="2000" dirty="0"/>
              <a:t>(&lt; 60 km)</a:t>
            </a:r>
          </a:p>
          <a:p>
            <a:pPr lvl="1">
              <a:lnSpc>
                <a:spcPct val="90000"/>
              </a:lnSpc>
              <a:buFont typeface="Wingdings" panose="05000000000000000000" pitchFamily="2" charset="2"/>
              <a:buChar char="v"/>
            </a:pPr>
            <a:r>
              <a:rPr lang="en-US" altLang="en-US" sz="2000" b="1" dirty="0" err="1">
                <a:solidFill>
                  <a:srgbClr val="00B0F0"/>
                </a:solidFill>
              </a:rPr>
              <a:t>Subcrustal</a:t>
            </a:r>
            <a:r>
              <a:rPr lang="en-US" altLang="en-US" sz="2000" b="1" dirty="0"/>
              <a:t> </a:t>
            </a:r>
            <a:r>
              <a:rPr lang="en-US" altLang="en-US" sz="2000" dirty="0"/>
              <a:t>(60 -300 km)</a:t>
            </a:r>
          </a:p>
          <a:p>
            <a:pPr lvl="1">
              <a:lnSpc>
                <a:spcPct val="90000"/>
              </a:lnSpc>
              <a:buFont typeface="Wingdings" panose="05000000000000000000" pitchFamily="2" charset="2"/>
              <a:buChar char="v"/>
            </a:pPr>
            <a:r>
              <a:rPr lang="en-US" altLang="en-US" sz="2000" b="1" dirty="0">
                <a:solidFill>
                  <a:srgbClr val="00B0F0"/>
                </a:solidFill>
              </a:rPr>
              <a:t>Deep</a:t>
            </a:r>
            <a:r>
              <a:rPr lang="en-US" altLang="en-US" sz="2000" b="1" dirty="0"/>
              <a:t> </a:t>
            </a:r>
            <a:r>
              <a:rPr lang="en-US" altLang="en-US" sz="2000" dirty="0"/>
              <a:t>(300-700km)</a:t>
            </a:r>
          </a:p>
        </p:txBody>
      </p:sp>
      <p:sp>
        <p:nvSpPr>
          <p:cNvPr id="6" name="Rectangle 3"/>
          <p:cNvSpPr txBox="1">
            <a:spLocks noChangeArrowheads="1"/>
          </p:cNvSpPr>
          <p:nvPr/>
        </p:nvSpPr>
        <p:spPr bwMode="auto">
          <a:xfrm>
            <a:off x="5119286" y="1975944"/>
            <a:ext cx="3611542"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SzPct val="70000"/>
              <a:buFont typeface="Wingdings" pitchFamily="2" charset="2"/>
              <a:buChar char="l"/>
              <a:defRPr sz="2900">
                <a:solidFill>
                  <a:srgbClr val="777777"/>
                </a:solidFill>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l"/>
              <a:defRPr sz="2500">
                <a:solidFill>
                  <a:srgbClr val="777777"/>
                </a:solidFill>
                <a:latin typeface="+mn-lt"/>
              </a:defRPr>
            </a:lvl2pPr>
            <a:lvl3pPr marL="1143000" indent="-228600" algn="l" rtl="0" eaLnBrk="1" fontAlgn="base" hangingPunct="1">
              <a:spcBef>
                <a:spcPct val="20000"/>
              </a:spcBef>
              <a:spcAft>
                <a:spcPct val="0"/>
              </a:spcAft>
              <a:buClr>
                <a:schemeClr val="hlink"/>
              </a:buClr>
              <a:buSzPct val="70000"/>
              <a:buFont typeface="Wingdings" pitchFamily="2" charset="2"/>
              <a:buChar char="l"/>
              <a:defRPr sz="2200">
                <a:solidFill>
                  <a:srgbClr val="777777"/>
                </a:solidFill>
                <a:latin typeface="+mn-lt"/>
              </a:defRPr>
            </a:lvl3pPr>
            <a:lvl4pPr marL="1600200" indent="-228600" algn="l" rtl="0" eaLnBrk="1" fontAlgn="base" hangingPunct="1">
              <a:spcBef>
                <a:spcPct val="20000"/>
              </a:spcBef>
              <a:spcAft>
                <a:spcPct val="0"/>
              </a:spcAft>
              <a:buClr>
                <a:schemeClr val="accent1"/>
              </a:buClr>
              <a:buSzPct val="70000"/>
              <a:buFont typeface="Wingdings" pitchFamily="2" charset="2"/>
              <a:buChar char="l"/>
              <a:defRPr sz="1900">
                <a:solidFill>
                  <a:srgbClr val="777777"/>
                </a:solidFill>
                <a:latin typeface="+mn-lt"/>
              </a:defRPr>
            </a:lvl4pPr>
            <a:lvl5pPr marL="20574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5pPr>
            <a:lvl6pPr marL="25146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6pPr>
            <a:lvl7pPr marL="29718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7pPr>
            <a:lvl8pPr marL="34290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8pPr>
            <a:lvl9pPr marL="38862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9pPr>
          </a:lstStyle>
          <a:p>
            <a:pPr>
              <a:lnSpc>
                <a:spcPct val="90000"/>
              </a:lnSpc>
              <a:buFont typeface="Wingdings" panose="05000000000000000000" pitchFamily="2" charset="2"/>
              <a:buChar char="Ø"/>
            </a:pPr>
            <a:r>
              <a:rPr lang="en-US" altLang="en-US" sz="2400" b="1" kern="0" dirty="0" err="1">
                <a:solidFill>
                  <a:schemeClr val="tx1"/>
                </a:solidFill>
              </a:rPr>
              <a:t>Epicentral</a:t>
            </a:r>
            <a:r>
              <a:rPr lang="en-US" altLang="en-US" sz="2400" b="1" kern="0" dirty="0">
                <a:solidFill>
                  <a:schemeClr val="tx1"/>
                </a:solidFill>
              </a:rPr>
              <a:t> distance</a:t>
            </a:r>
          </a:p>
          <a:p>
            <a:pPr lvl="1">
              <a:lnSpc>
                <a:spcPct val="90000"/>
              </a:lnSpc>
              <a:buFont typeface="Wingdings" pitchFamily="2" charset="2"/>
              <a:buChar char="v"/>
            </a:pPr>
            <a:r>
              <a:rPr lang="en-US" altLang="en-US" sz="2000" b="1" kern="0" dirty="0">
                <a:solidFill>
                  <a:srgbClr val="00B0F0"/>
                </a:solidFill>
              </a:rPr>
              <a:t>Local</a:t>
            </a:r>
            <a:r>
              <a:rPr lang="en-US" altLang="en-US" sz="2000" b="1" kern="0" dirty="0"/>
              <a:t> </a:t>
            </a:r>
            <a:r>
              <a:rPr lang="en-US" altLang="en-US" sz="2000" kern="0" dirty="0"/>
              <a:t>( &lt; 600 km)</a:t>
            </a:r>
          </a:p>
          <a:p>
            <a:pPr lvl="1">
              <a:lnSpc>
                <a:spcPct val="90000"/>
              </a:lnSpc>
              <a:buFont typeface="Wingdings" pitchFamily="2" charset="2"/>
              <a:buChar char="v"/>
            </a:pPr>
            <a:r>
              <a:rPr lang="en-US" altLang="en-US" sz="2000" b="1" kern="0" dirty="0">
                <a:solidFill>
                  <a:srgbClr val="00B0F0"/>
                </a:solidFill>
              </a:rPr>
              <a:t>Regional</a:t>
            </a:r>
            <a:r>
              <a:rPr lang="en-US" altLang="en-US" sz="2000" b="1" kern="0" dirty="0"/>
              <a:t> </a:t>
            </a:r>
            <a:r>
              <a:rPr lang="en-US" altLang="en-US" sz="2000" kern="0" dirty="0"/>
              <a:t>(600-3000 km)</a:t>
            </a:r>
          </a:p>
          <a:p>
            <a:pPr lvl="1">
              <a:lnSpc>
                <a:spcPct val="90000"/>
              </a:lnSpc>
              <a:buFont typeface="Wingdings" pitchFamily="2" charset="2"/>
              <a:buChar char="v"/>
            </a:pPr>
            <a:r>
              <a:rPr lang="en-US" altLang="en-US" sz="2000" b="1" kern="0" dirty="0" err="1">
                <a:solidFill>
                  <a:srgbClr val="00B0F0"/>
                </a:solidFill>
              </a:rPr>
              <a:t>Teleseism</a:t>
            </a:r>
            <a:r>
              <a:rPr lang="en-US" altLang="en-US" sz="2000" kern="0" dirty="0"/>
              <a:t> (&gt; 3000 km) </a:t>
            </a:r>
          </a:p>
          <a:p>
            <a:pPr lvl="1">
              <a:lnSpc>
                <a:spcPct val="90000"/>
              </a:lnSpc>
              <a:buFont typeface="Wingdings" pitchFamily="2" charset="2"/>
              <a:buChar char="Ø"/>
            </a:pPr>
            <a:endParaRPr lang="en-US" altLang="en-US" sz="2000" kern="0" dirty="0"/>
          </a:p>
        </p:txBody>
      </p:sp>
      <p:sp>
        <p:nvSpPr>
          <p:cNvPr id="10" name="Rectangle 3"/>
          <p:cNvSpPr txBox="1">
            <a:spLocks noChangeArrowheads="1"/>
          </p:cNvSpPr>
          <p:nvPr/>
        </p:nvSpPr>
        <p:spPr bwMode="auto">
          <a:xfrm>
            <a:off x="2071253" y="3520712"/>
            <a:ext cx="4317356" cy="2533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SzPct val="70000"/>
              <a:buFont typeface="Wingdings" pitchFamily="2" charset="2"/>
              <a:buChar char="l"/>
              <a:defRPr sz="2900">
                <a:solidFill>
                  <a:srgbClr val="777777"/>
                </a:solidFill>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l"/>
              <a:defRPr sz="2500">
                <a:solidFill>
                  <a:srgbClr val="777777"/>
                </a:solidFill>
                <a:latin typeface="+mn-lt"/>
              </a:defRPr>
            </a:lvl2pPr>
            <a:lvl3pPr marL="1143000" indent="-228600" algn="l" rtl="0" eaLnBrk="1" fontAlgn="base" hangingPunct="1">
              <a:spcBef>
                <a:spcPct val="20000"/>
              </a:spcBef>
              <a:spcAft>
                <a:spcPct val="0"/>
              </a:spcAft>
              <a:buClr>
                <a:schemeClr val="hlink"/>
              </a:buClr>
              <a:buSzPct val="70000"/>
              <a:buFont typeface="Wingdings" pitchFamily="2" charset="2"/>
              <a:buChar char="l"/>
              <a:defRPr sz="2200">
                <a:solidFill>
                  <a:srgbClr val="777777"/>
                </a:solidFill>
                <a:latin typeface="+mn-lt"/>
              </a:defRPr>
            </a:lvl3pPr>
            <a:lvl4pPr marL="1600200" indent="-228600" algn="l" rtl="0" eaLnBrk="1" fontAlgn="base" hangingPunct="1">
              <a:spcBef>
                <a:spcPct val="20000"/>
              </a:spcBef>
              <a:spcAft>
                <a:spcPct val="0"/>
              </a:spcAft>
              <a:buClr>
                <a:schemeClr val="accent1"/>
              </a:buClr>
              <a:buSzPct val="70000"/>
              <a:buFont typeface="Wingdings" pitchFamily="2" charset="2"/>
              <a:buChar char="l"/>
              <a:defRPr sz="1900">
                <a:solidFill>
                  <a:srgbClr val="777777"/>
                </a:solidFill>
                <a:latin typeface="+mn-lt"/>
              </a:defRPr>
            </a:lvl4pPr>
            <a:lvl5pPr marL="20574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5pPr>
            <a:lvl6pPr marL="25146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6pPr>
            <a:lvl7pPr marL="29718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7pPr>
            <a:lvl8pPr marL="34290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8pPr>
            <a:lvl9pPr marL="38862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9pPr>
          </a:lstStyle>
          <a:p>
            <a:pPr>
              <a:lnSpc>
                <a:spcPct val="90000"/>
              </a:lnSpc>
              <a:buFont typeface="Wingdings" panose="05000000000000000000" pitchFamily="2" charset="2"/>
              <a:buChar char="Ø"/>
            </a:pPr>
            <a:r>
              <a:rPr lang="en-US" altLang="en-US" sz="2400" b="1" kern="0" dirty="0">
                <a:solidFill>
                  <a:schemeClr val="tx1"/>
                </a:solidFill>
              </a:rPr>
              <a:t>The energy released</a:t>
            </a:r>
            <a:r>
              <a:rPr lang="en-US" altLang="en-US" sz="2400" kern="0" dirty="0"/>
              <a:t>  </a:t>
            </a:r>
          </a:p>
          <a:p>
            <a:pPr lvl="1">
              <a:lnSpc>
                <a:spcPct val="90000"/>
              </a:lnSpc>
              <a:buFont typeface="Wingdings" pitchFamily="2" charset="2"/>
              <a:buChar char="v"/>
            </a:pPr>
            <a:r>
              <a:rPr lang="en-US" altLang="en-US" sz="2000" b="1" kern="0" dirty="0">
                <a:solidFill>
                  <a:srgbClr val="00B0F0"/>
                </a:solidFill>
              </a:rPr>
              <a:t>Small </a:t>
            </a:r>
            <a:r>
              <a:rPr lang="en-US" altLang="en-US" sz="2000" b="1" kern="0" dirty="0"/>
              <a:t>– </a:t>
            </a:r>
            <a:r>
              <a:rPr lang="en-US" altLang="en-US" sz="2000" kern="0" dirty="0"/>
              <a:t>they are not felt but are recorded by seismic instruments</a:t>
            </a:r>
          </a:p>
          <a:p>
            <a:pPr lvl="1">
              <a:lnSpc>
                <a:spcPct val="90000"/>
              </a:lnSpc>
              <a:buFont typeface="Wingdings" pitchFamily="2" charset="2"/>
              <a:buChar char="v"/>
            </a:pPr>
            <a:r>
              <a:rPr lang="en-US" altLang="en-US" sz="2000" b="1" kern="0" dirty="0">
                <a:solidFill>
                  <a:srgbClr val="00B0F0"/>
                </a:solidFill>
              </a:rPr>
              <a:t>Moderate</a:t>
            </a:r>
            <a:r>
              <a:rPr lang="en-US" altLang="en-US" sz="2000" b="1" kern="0" dirty="0"/>
              <a:t> – </a:t>
            </a:r>
            <a:r>
              <a:rPr lang="en-US" altLang="en-US" sz="2000" kern="0" dirty="0"/>
              <a:t>they are felt without damages </a:t>
            </a:r>
          </a:p>
          <a:p>
            <a:pPr lvl="1">
              <a:lnSpc>
                <a:spcPct val="90000"/>
              </a:lnSpc>
              <a:buFont typeface="Wingdings" pitchFamily="2" charset="2"/>
              <a:buChar char="v"/>
            </a:pPr>
            <a:r>
              <a:rPr lang="en-US" altLang="en-US" sz="2000" b="1" kern="0" dirty="0">
                <a:solidFill>
                  <a:srgbClr val="00B0F0"/>
                </a:solidFill>
              </a:rPr>
              <a:t>Strong</a:t>
            </a:r>
            <a:r>
              <a:rPr lang="en-US" altLang="en-US" sz="2000" b="1" kern="0" dirty="0"/>
              <a:t> – </a:t>
            </a:r>
            <a:r>
              <a:rPr lang="en-US" altLang="en-US" sz="2000" kern="0" dirty="0"/>
              <a:t>could produce real damage</a:t>
            </a:r>
          </a:p>
        </p:txBody>
      </p:sp>
      <p:sp>
        <p:nvSpPr>
          <p:cNvPr id="11" name="Rectangle 3"/>
          <p:cNvSpPr txBox="1">
            <a:spLocks noChangeArrowheads="1"/>
          </p:cNvSpPr>
          <p:nvPr/>
        </p:nvSpPr>
        <p:spPr bwMode="auto">
          <a:xfrm>
            <a:off x="7461504" y="4787507"/>
            <a:ext cx="4036188"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SzPct val="70000"/>
              <a:buFont typeface="Wingdings" pitchFamily="2" charset="2"/>
              <a:buChar char="l"/>
              <a:defRPr sz="2900">
                <a:solidFill>
                  <a:srgbClr val="777777"/>
                </a:solidFill>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l"/>
              <a:defRPr sz="2500">
                <a:solidFill>
                  <a:srgbClr val="777777"/>
                </a:solidFill>
                <a:latin typeface="+mn-lt"/>
              </a:defRPr>
            </a:lvl2pPr>
            <a:lvl3pPr marL="1143000" indent="-228600" algn="l" rtl="0" eaLnBrk="1" fontAlgn="base" hangingPunct="1">
              <a:spcBef>
                <a:spcPct val="20000"/>
              </a:spcBef>
              <a:spcAft>
                <a:spcPct val="0"/>
              </a:spcAft>
              <a:buClr>
                <a:schemeClr val="hlink"/>
              </a:buClr>
              <a:buSzPct val="70000"/>
              <a:buFont typeface="Wingdings" pitchFamily="2" charset="2"/>
              <a:buChar char="l"/>
              <a:defRPr sz="2200">
                <a:solidFill>
                  <a:srgbClr val="777777"/>
                </a:solidFill>
                <a:latin typeface="+mn-lt"/>
              </a:defRPr>
            </a:lvl3pPr>
            <a:lvl4pPr marL="1600200" indent="-228600" algn="l" rtl="0" eaLnBrk="1" fontAlgn="base" hangingPunct="1">
              <a:spcBef>
                <a:spcPct val="20000"/>
              </a:spcBef>
              <a:spcAft>
                <a:spcPct val="0"/>
              </a:spcAft>
              <a:buClr>
                <a:schemeClr val="accent1"/>
              </a:buClr>
              <a:buSzPct val="70000"/>
              <a:buFont typeface="Wingdings" pitchFamily="2" charset="2"/>
              <a:buChar char="l"/>
              <a:defRPr sz="1900">
                <a:solidFill>
                  <a:srgbClr val="777777"/>
                </a:solidFill>
                <a:latin typeface="+mn-lt"/>
              </a:defRPr>
            </a:lvl4pPr>
            <a:lvl5pPr marL="20574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5pPr>
            <a:lvl6pPr marL="25146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6pPr>
            <a:lvl7pPr marL="29718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7pPr>
            <a:lvl8pPr marL="34290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8pPr>
            <a:lvl9pPr marL="38862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9pPr>
          </a:lstStyle>
          <a:p>
            <a:pPr>
              <a:lnSpc>
                <a:spcPct val="90000"/>
              </a:lnSpc>
              <a:buFont typeface="Wingdings" panose="05000000000000000000" pitchFamily="2" charset="2"/>
              <a:buChar char="Ø"/>
            </a:pPr>
            <a:r>
              <a:rPr lang="en-US" altLang="en-US" sz="2400" b="1" kern="0" dirty="0">
                <a:solidFill>
                  <a:schemeClr val="tx1"/>
                </a:solidFill>
              </a:rPr>
              <a:t>The geographic position of the epicenter</a:t>
            </a:r>
          </a:p>
          <a:p>
            <a:pPr lvl="1">
              <a:lnSpc>
                <a:spcPct val="90000"/>
              </a:lnSpc>
              <a:buFont typeface="Wingdings" pitchFamily="2" charset="2"/>
              <a:buChar char="v"/>
            </a:pPr>
            <a:r>
              <a:rPr lang="en-US" altLang="en-US" sz="2000" b="1" kern="0" dirty="0">
                <a:solidFill>
                  <a:srgbClr val="00B0F0"/>
                </a:solidFill>
              </a:rPr>
              <a:t>Continental</a:t>
            </a:r>
            <a:r>
              <a:rPr lang="en-US" altLang="en-US" sz="2000" b="1" kern="0" dirty="0"/>
              <a:t> – </a:t>
            </a:r>
            <a:r>
              <a:rPr lang="en-US" altLang="en-US" sz="2000" kern="0" dirty="0"/>
              <a:t>the epicenter is on continent</a:t>
            </a:r>
            <a:r>
              <a:rPr lang="en-US" altLang="en-US" sz="2000" b="1" kern="0" dirty="0"/>
              <a:t> </a:t>
            </a:r>
            <a:endParaRPr lang="en-US" altLang="en-US" sz="2000" kern="0" dirty="0"/>
          </a:p>
          <a:p>
            <a:pPr lvl="1">
              <a:lnSpc>
                <a:spcPct val="90000"/>
              </a:lnSpc>
              <a:buFont typeface="Wingdings" pitchFamily="2" charset="2"/>
              <a:buChar char="v"/>
            </a:pPr>
            <a:r>
              <a:rPr lang="en-US" altLang="en-US" sz="2000" b="1" kern="0" dirty="0">
                <a:solidFill>
                  <a:srgbClr val="00B0F0"/>
                </a:solidFill>
              </a:rPr>
              <a:t>Oceanic</a:t>
            </a:r>
            <a:r>
              <a:rPr lang="en-US" altLang="en-US" sz="2000" b="1" kern="0" dirty="0"/>
              <a:t> -  </a:t>
            </a:r>
            <a:r>
              <a:rPr lang="en-US" altLang="en-US" sz="2000" kern="0" dirty="0"/>
              <a:t>the epicenter is in sea, ocean</a:t>
            </a:r>
          </a:p>
          <a:p>
            <a:pPr lvl="1">
              <a:lnSpc>
                <a:spcPct val="90000"/>
              </a:lnSpc>
              <a:buFont typeface="Wingdings" pitchFamily="2" charset="2"/>
              <a:buChar char="Ø"/>
            </a:pPr>
            <a:endParaRPr lang="en-US" altLang="en-US" sz="2000" kern="0" dirty="0"/>
          </a:p>
        </p:txBody>
      </p:sp>
      <p:pic>
        <p:nvPicPr>
          <p:cNvPr id="7" name="Picture 4">
            <a:extLst>
              <a:ext uri="{FF2B5EF4-FFF2-40B4-BE49-F238E27FC236}">
                <a16:creationId xmlns:a16="http://schemas.microsoft.com/office/drawing/2014/main" id="{2EA63637-A424-453A-A700-B2AE739F0ED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694037" y="2253944"/>
            <a:ext cx="4151704" cy="246887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a:extLst>
              <a:ext uri="{FF2B5EF4-FFF2-40B4-BE49-F238E27FC236}">
                <a16:creationId xmlns:a16="http://schemas.microsoft.com/office/drawing/2014/main" id="{038DF0D2-653F-4E8A-974A-C55379BA272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7746" y="4021052"/>
            <a:ext cx="2741586" cy="1604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745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a:xfrm>
            <a:off x="228050" y="999111"/>
            <a:ext cx="3730752" cy="1707513"/>
          </a:xfrm>
        </p:spPr>
        <p:txBody>
          <a:bodyPr>
            <a:normAutofit fontScale="90000"/>
          </a:bodyPr>
          <a:lstStyle/>
          <a:p>
            <a:pPr algn="l"/>
            <a:r>
              <a:rPr lang="en-US" altLang="en-US" dirty="0"/>
              <a:t>Why is important to learn about earthquakes?</a:t>
            </a:r>
          </a:p>
        </p:txBody>
      </p:sp>
      <p:sp>
        <p:nvSpPr>
          <p:cNvPr id="5" name="Rectangle 3"/>
          <p:cNvSpPr txBox="1">
            <a:spLocks noChangeArrowheads="1"/>
          </p:cNvSpPr>
          <p:nvPr/>
        </p:nvSpPr>
        <p:spPr bwMode="auto">
          <a:xfrm>
            <a:off x="3958802" y="1560259"/>
            <a:ext cx="840486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SzPct val="70000"/>
              <a:buFont typeface="Wingdings" pitchFamily="2" charset="2"/>
              <a:buChar char="l"/>
              <a:defRPr sz="2900">
                <a:solidFill>
                  <a:srgbClr val="777777"/>
                </a:solidFill>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l"/>
              <a:defRPr sz="2500">
                <a:solidFill>
                  <a:srgbClr val="777777"/>
                </a:solidFill>
                <a:latin typeface="+mn-lt"/>
              </a:defRPr>
            </a:lvl2pPr>
            <a:lvl3pPr marL="1143000" indent="-228600" algn="l" rtl="0" eaLnBrk="1" fontAlgn="base" hangingPunct="1">
              <a:spcBef>
                <a:spcPct val="20000"/>
              </a:spcBef>
              <a:spcAft>
                <a:spcPct val="0"/>
              </a:spcAft>
              <a:buClr>
                <a:schemeClr val="hlink"/>
              </a:buClr>
              <a:buSzPct val="70000"/>
              <a:buFont typeface="Wingdings" pitchFamily="2" charset="2"/>
              <a:buChar char="l"/>
              <a:defRPr sz="2200">
                <a:solidFill>
                  <a:srgbClr val="777777"/>
                </a:solidFill>
                <a:latin typeface="+mn-lt"/>
              </a:defRPr>
            </a:lvl3pPr>
            <a:lvl4pPr marL="1600200" indent="-228600" algn="l" rtl="0" eaLnBrk="1" fontAlgn="base" hangingPunct="1">
              <a:spcBef>
                <a:spcPct val="20000"/>
              </a:spcBef>
              <a:spcAft>
                <a:spcPct val="0"/>
              </a:spcAft>
              <a:buClr>
                <a:schemeClr val="accent1"/>
              </a:buClr>
              <a:buSzPct val="70000"/>
              <a:buFont typeface="Wingdings" pitchFamily="2" charset="2"/>
              <a:buChar char="l"/>
              <a:defRPr sz="1900">
                <a:solidFill>
                  <a:srgbClr val="777777"/>
                </a:solidFill>
                <a:latin typeface="+mn-lt"/>
              </a:defRPr>
            </a:lvl4pPr>
            <a:lvl5pPr marL="20574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5pPr>
            <a:lvl6pPr marL="25146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6pPr>
            <a:lvl7pPr marL="29718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7pPr>
            <a:lvl8pPr marL="34290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8pPr>
            <a:lvl9pPr marL="3886200" indent="-228600" algn="l" rtl="0" eaLnBrk="1" fontAlgn="base" hangingPunct="1">
              <a:spcBef>
                <a:spcPct val="20000"/>
              </a:spcBef>
              <a:spcAft>
                <a:spcPct val="0"/>
              </a:spcAft>
              <a:buClr>
                <a:schemeClr val="accent2"/>
              </a:buClr>
              <a:buSzPct val="70000"/>
              <a:buFont typeface="Wingdings" pitchFamily="2" charset="2"/>
              <a:buChar char="l"/>
              <a:defRPr sz="1900">
                <a:solidFill>
                  <a:srgbClr val="777777"/>
                </a:solidFill>
                <a:latin typeface="+mn-lt"/>
              </a:defRPr>
            </a:lvl9pPr>
          </a:lstStyle>
          <a:p>
            <a:pPr>
              <a:lnSpc>
                <a:spcPct val="150000"/>
              </a:lnSpc>
              <a:buFont typeface="Wingdings" panose="05000000000000000000" pitchFamily="2" charset="2"/>
              <a:buChar char="Ø"/>
            </a:pPr>
            <a:r>
              <a:rPr lang="en-US" altLang="en-US" sz="2400" kern="0" dirty="0">
                <a:solidFill>
                  <a:schemeClr val="tx1"/>
                </a:solidFill>
              </a:rPr>
              <a:t>Earthquakes have a greater effect on society; these effects range from economical to structural to mental.</a:t>
            </a:r>
          </a:p>
          <a:p>
            <a:pPr>
              <a:lnSpc>
                <a:spcPct val="150000"/>
              </a:lnSpc>
              <a:buFont typeface="Wingdings" panose="05000000000000000000" pitchFamily="2" charset="2"/>
              <a:buChar char="Ø"/>
            </a:pPr>
            <a:r>
              <a:rPr lang="en-US" altLang="en-US" sz="2400" kern="0" dirty="0">
                <a:solidFill>
                  <a:schemeClr val="tx1"/>
                </a:solidFill>
              </a:rPr>
              <a:t>Provide much information about the earth interior</a:t>
            </a:r>
          </a:p>
          <a:p>
            <a:pPr>
              <a:lnSpc>
                <a:spcPct val="150000"/>
              </a:lnSpc>
              <a:buFont typeface="Wingdings" panose="05000000000000000000" pitchFamily="2" charset="2"/>
              <a:buChar char="Ø"/>
            </a:pPr>
            <a:r>
              <a:rPr lang="en-US" altLang="en-US" sz="2400" kern="0" dirty="0">
                <a:solidFill>
                  <a:schemeClr val="tx1"/>
                </a:solidFill>
              </a:rPr>
              <a:t>Help us to correlate the amount of damage done to the strength of the quake</a:t>
            </a:r>
          </a:p>
          <a:p>
            <a:pPr>
              <a:lnSpc>
                <a:spcPct val="150000"/>
              </a:lnSpc>
              <a:buFont typeface="Wingdings" panose="05000000000000000000" pitchFamily="2" charset="2"/>
              <a:buChar char="Ø"/>
            </a:pPr>
            <a:r>
              <a:rPr lang="en-US" altLang="en-US" sz="2400" kern="0" dirty="0">
                <a:solidFill>
                  <a:schemeClr val="tx1"/>
                </a:solidFill>
              </a:rPr>
              <a:t>Can tell us about the size of a tsunami which could have been produced by an earthquake under water</a:t>
            </a:r>
          </a:p>
          <a:p>
            <a:pPr>
              <a:lnSpc>
                <a:spcPct val="150000"/>
              </a:lnSpc>
              <a:buFont typeface="Wingdings" panose="05000000000000000000" pitchFamily="2" charset="2"/>
              <a:buChar char="Ø"/>
            </a:pPr>
            <a:r>
              <a:rPr lang="en-US" altLang="en-US" sz="2400" kern="0" dirty="0">
                <a:solidFill>
                  <a:schemeClr val="tx1"/>
                </a:solidFill>
              </a:rPr>
              <a:t>Can tell us if a volcano is becoming more or less active</a:t>
            </a:r>
          </a:p>
          <a:p>
            <a:pPr marL="0" indent="0">
              <a:lnSpc>
                <a:spcPct val="90000"/>
              </a:lnSpc>
              <a:buNone/>
            </a:pPr>
            <a:endParaRPr lang="en-US" altLang="en-US" sz="2400" kern="0" dirty="0">
              <a:solidFill>
                <a:schemeClr val="tx1"/>
              </a:solidFill>
            </a:endParaRPr>
          </a:p>
          <a:p>
            <a:pPr lvl="1">
              <a:lnSpc>
                <a:spcPct val="90000"/>
              </a:lnSpc>
              <a:buFont typeface="Wingdings" panose="05000000000000000000" pitchFamily="2" charset="2"/>
              <a:buChar char="Ø"/>
            </a:pPr>
            <a:endParaRPr lang="en-US" altLang="en-US" sz="2000" kern="0" dirty="0">
              <a:solidFill>
                <a:schemeClr val="tx1"/>
              </a:solidFill>
            </a:endParaRPr>
          </a:p>
        </p:txBody>
      </p:sp>
    </p:spTree>
    <p:extLst>
      <p:ext uri="{BB962C8B-B14F-4D97-AF65-F5344CB8AC3E}">
        <p14:creationId xmlns:p14="http://schemas.microsoft.com/office/powerpoint/2010/main" val="28960330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088" y="968831"/>
            <a:ext cx="3062004" cy="30208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0327" y="1184975"/>
            <a:ext cx="3317544" cy="2378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91223" y="968831"/>
            <a:ext cx="2255781" cy="1636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145344" y="3116581"/>
            <a:ext cx="3450986" cy="294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0160" y="4331369"/>
            <a:ext cx="3437932" cy="2291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9149859" y="4030138"/>
            <a:ext cx="2361939" cy="2562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4"/>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621602" y="5469334"/>
            <a:ext cx="2155308" cy="1153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824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0" presetClass="exit" presetSubtype="0" fill="hold" nodeType="withEffect">
                                  <p:stCondLst>
                                    <p:cond delay="0"/>
                                  </p:stCondLst>
                                  <p:childTnLst>
                                    <p:animEffect transition="out" filter="fade">
                                      <p:cBhvr>
                                        <p:cTn id="8" dur="500"/>
                                        <p:tgtEl>
                                          <p:spTgt spid="13"/>
                                        </p:tgtEl>
                                      </p:cBhvr>
                                    </p:animEffect>
                                    <p:set>
                                      <p:cBhvr>
                                        <p:cTn id="9"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45802" y="1794076"/>
            <a:ext cx="7697165" cy="2308324"/>
          </a:xfrm>
          <a:prstGeom prst="rect">
            <a:avLst/>
          </a:prstGeom>
          <a:noFill/>
        </p:spPr>
        <p:txBody>
          <a:bodyPr wrap="square" rtlCol="0">
            <a:spAutoFit/>
          </a:bodyPr>
          <a:lstStyle/>
          <a:p>
            <a:pPr algn="ctr"/>
            <a:r>
              <a:rPr lang="en-US" sz="7200" dirty="0"/>
              <a:t>THANK YOU FOR ATTENTION</a:t>
            </a:r>
          </a:p>
        </p:txBody>
      </p:sp>
    </p:spTree>
    <p:extLst>
      <p:ext uri="{BB962C8B-B14F-4D97-AF65-F5344CB8AC3E}">
        <p14:creationId xmlns:p14="http://schemas.microsoft.com/office/powerpoint/2010/main" val="33925412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110" y="1083449"/>
            <a:ext cx="6857730" cy="771329"/>
          </a:xfrm>
        </p:spPr>
        <p:txBody>
          <a:bodyPr/>
          <a:lstStyle/>
          <a:p>
            <a:pPr algn="l"/>
            <a:r>
              <a:rPr lang="en-US" dirty="0"/>
              <a:t>References:</a:t>
            </a:r>
          </a:p>
        </p:txBody>
      </p:sp>
      <p:sp>
        <p:nvSpPr>
          <p:cNvPr id="3" name="Text Placeholder 2"/>
          <p:cNvSpPr>
            <a:spLocks noGrp="1"/>
          </p:cNvSpPr>
          <p:nvPr>
            <p:ph type="body"/>
          </p:nvPr>
        </p:nvSpPr>
        <p:spPr>
          <a:xfrm>
            <a:off x="1981110" y="3500212"/>
            <a:ext cx="7886700" cy="1325563"/>
          </a:xfrm>
        </p:spPr>
        <p:txBody>
          <a:bodyPr>
            <a:noAutofit/>
          </a:bodyPr>
          <a:lstStyle/>
          <a:p>
            <a:pPr algn="l">
              <a:lnSpc>
                <a:spcPct val="220000"/>
              </a:lnSpc>
            </a:pPr>
            <a:r>
              <a:rPr lang="en-US" sz="1400" dirty="0">
                <a:hlinkClick r:id="rId3"/>
              </a:rPr>
              <a:t>www.roeduseis.ro</a:t>
            </a:r>
            <a:endParaRPr lang="en-US" sz="1400" dirty="0"/>
          </a:p>
          <a:p>
            <a:pPr algn="l">
              <a:lnSpc>
                <a:spcPct val="220000"/>
              </a:lnSpc>
            </a:pPr>
            <a:r>
              <a:rPr lang="en-US" sz="1400" dirty="0">
                <a:hlinkClick r:id="rId4"/>
              </a:rPr>
              <a:t>www.mobee.info</a:t>
            </a:r>
            <a:endParaRPr lang="en-US" sz="1400" dirty="0"/>
          </a:p>
          <a:p>
            <a:pPr algn="l">
              <a:lnSpc>
                <a:spcPct val="220000"/>
              </a:lnSpc>
            </a:pPr>
            <a:r>
              <a:rPr lang="en-US" sz="1400" dirty="0">
                <a:hlinkClick r:id="rId5"/>
              </a:rPr>
              <a:t>www.infp.ro</a:t>
            </a:r>
            <a:endParaRPr lang="en-US" sz="1400" dirty="0"/>
          </a:p>
          <a:p>
            <a:pPr algn="l">
              <a:lnSpc>
                <a:spcPct val="220000"/>
              </a:lnSpc>
            </a:pPr>
            <a:r>
              <a:rPr lang="en-US" sz="1400" dirty="0">
                <a:hlinkClick r:id="rId6"/>
              </a:rPr>
              <a:t>https://www.iris.edu/hq/</a:t>
            </a:r>
            <a:endParaRPr lang="en-US" sz="1400" dirty="0"/>
          </a:p>
          <a:p>
            <a:pPr algn="l">
              <a:lnSpc>
                <a:spcPct val="220000"/>
              </a:lnSpc>
            </a:pPr>
            <a:r>
              <a:rPr lang="en-US" sz="1400" dirty="0">
                <a:hlinkClick r:id="rId7"/>
              </a:rPr>
              <a:t>http://www.earthscope.org</a:t>
            </a:r>
            <a:endParaRPr lang="en-US" sz="1400" dirty="0"/>
          </a:p>
          <a:p>
            <a:pPr algn="l">
              <a:lnSpc>
                <a:spcPct val="220000"/>
              </a:lnSpc>
            </a:pPr>
            <a:r>
              <a:rPr lang="en-US" sz="1400" dirty="0">
                <a:hlinkClick r:id="rId8"/>
              </a:rPr>
              <a:t>www.kahoot.it</a:t>
            </a:r>
            <a:endParaRPr lang="en-US" sz="1400" dirty="0"/>
          </a:p>
          <a:p>
            <a:pPr algn="l">
              <a:lnSpc>
                <a:spcPct val="220000"/>
              </a:lnSpc>
            </a:pPr>
            <a:endParaRPr lang="en-US" sz="1400" dirty="0"/>
          </a:p>
          <a:p>
            <a:pPr algn="l">
              <a:lnSpc>
                <a:spcPct val="220000"/>
              </a:lnSpc>
            </a:pPr>
            <a:endParaRPr lang="en-US" sz="1400" dirty="0"/>
          </a:p>
          <a:p>
            <a:pPr algn="l">
              <a:lnSpc>
                <a:spcPct val="220000"/>
              </a:lnSpc>
            </a:pPr>
            <a:endParaRPr lang="en-US" sz="1400" dirty="0"/>
          </a:p>
        </p:txBody>
      </p:sp>
    </p:spTree>
    <p:extLst>
      <p:ext uri="{BB962C8B-B14F-4D97-AF65-F5344CB8AC3E}">
        <p14:creationId xmlns:p14="http://schemas.microsoft.com/office/powerpoint/2010/main" val="24732207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Imagine similară"/>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556" y="2691311"/>
            <a:ext cx="1104899" cy="1104899"/>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8" descr="Imagini pentru video icon"/>
          <p:cNvSpPr>
            <a:spLocks noChangeAspect="1" noChangeArrowheads="1"/>
          </p:cNvSpPr>
          <p:nvPr/>
        </p:nvSpPr>
        <p:spPr bwMode="auto">
          <a:xfrm>
            <a:off x="6850394" y="260526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82" name="Picture 10" descr="Imagini pentru video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0227" y="4055489"/>
            <a:ext cx="1269999" cy="9525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Imagine similară"/>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01700" y="979033"/>
            <a:ext cx="1496695" cy="1496695"/>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Imagini pentru hands on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01700" y="2475728"/>
            <a:ext cx="1536065" cy="1536065"/>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Imagine similară"/>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3556" y="5229964"/>
            <a:ext cx="1165225" cy="11652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628313" y="1412459"/>
            <a:ext cx="2240280" cy="369332"/>
          </a:xfrm>
          <a:prstGeom prst="rect">
            <a:avLst/>
          </a:prstGeom>
          <a:noFill/>
        </p:spPr>
        <p:txBody>
          <a:bodyPr wrap="square" rtlCol="0">
            <a:spAutoFit/>
          </a:bodyPr>
          <a:lstStyle/>
          <a:p>
            <a:r>
              <a:rPr lang="en-US" dirty="0"/>
              <a:t>Video content</a:t>
            </a:r>
          </a:p>
        </p:txBody>
      </p:sp>
      <p:sp>
        <p:nvSpPr>
          <p:cNvPr id="29" name="TextBox 28"/>
          <p:cNvSpPr txBox="1"/>
          <p:nvPr/>
        </p:nvSpPr>
        <p:spPr>
          <a:xfrm>
            <a:off x="3628313" y="2935686"/>
            <a:ext cx="2240280" cy="369332"/>
          </a:xfrm>
          <a:prstGeom prst="rect">
            <a:avLst/>
          </a:prstGeom>
          <a:noFill/>
        </p:spPr>
        <p:txBody>
          <a:bodyPr wrap="square" rtlCol="0">
            <a:spAutoFit/>
          </a:bodyPr>
          <a:lstStyle/>
          <a:p>
            <a:r>
              <a:rPr lang="en-US" dirty="0"/>
              <a:t>Follow up activities</a:t>
            </a:r>
          </a:p>
        </p:txBody>
      </p:sp>
      <p:sp>
        <p:nvSpPr>
          <p:cNvPr id="30" name="TextBox 29"/>
          <p:cNvSpPr txBox="1"/>
          <p:nvPr/>
        </p:nvSpPr>
        <p:spPr>
          <a:xfrm>
            <a:off x="3628313" y="5659140"/>
            <a:ext cx="2240280" cy="369332"/>
          </a:xfrm>
          <a:prstGeom prst="rect">
            <a:avLst/>
          </a:prstGeom>
          <a:noFill/>
        </p:spPr>
        <p:txBody>
          <a:bodyPr wrap="square" rtlCol="0">
            <a:spAutoFit/>
          </a:bodyPr>
          <a:lstStyle/>
          <a:p>
            <a:r>
              <a:rPr lang="en-US" dirty="0"/>
              <a:t>Experiments</a:t>
            </a:r>
          </a:p>
        </p:txBody>
      </p:sp>
      <p:sp>
        <p:nvSpPr>
          <p:cNvPr id="31" name="TextBox 30"/>
          <p:cNvSpPr txBox="1"/>
          <p:nvPr/>
        </p:nvSpPr>
        <p:spPr>
          <a:xfrm>
            <a:off x="3628313" y="4297414"/>
            <a:ext cx="2240280" cy="646331"/>
          </a:xfrm>
          <a:prstGeom prst="rect">
            <a:avLst/>
          </a:prstGeom>
          <a:noFill/>
        </p:spPr>
        <p:txBody>
          <a:bodyPr wrap="square" rtlCol="0">
            <a:spAutoFit/>
          </a:bodyPr>
          <a:lstStyle/>
          <a:p>
            <a:r>
              <a:rPr lang="en-US" dirty="0"/>
              <a:t>Web/touch Applications</a:t>
            </a:r>
          </a:p>
        </p:txBody>
      </p:sp>
      <p:sp>
        <p:nvSpPr>
          <p:cNvPr id="32" name="TextBox 31"/>
          <p:cNvSpPr txBox="1"/>
          <p:nvPr/>
        </p:nvSpPr>
        <p:spPr>
          <a:xfrm>
            <a:off x="7510262" y="1468100"/>
            <a:ext cx="960120" cy="369332"/>
          </a:xfrm>
          <a:prstGeom prst="rect">
            <a:avLst/>
          </a:prstGeom>
          <a:noFill/>
        </p:spPr>
        <p:txBody>
          <a:bodyPr wrap="square" rtlCol="0">
            <a:spAutoFit/>
          </a:bodyPr>
          <a:lstStyle/>
          <a:p>
            <a:r>
              <a:rPr lang="en-US" dirty="0"/>
              <a:t>Games</a:t>
            </a:r>
          </a:p>
        </p:txBody>
      </p:sp>
      <p:sp>
        <p:nvSpPr>
          <p:cNvPr id="33" name="TextBox 32"/>
          <p:cNvSpPr txBox="1"/>
          <p:nvPr/>
        </p:nvSpPr>
        <p:spPr>
          <a:xfrm>
            <a:off x="6493613" y="3050013"/>
            <a:ext cx="1976769" cy="369332"/>
          </a:xfrm>
          <a:prstGeom prst="rect">
            <a:avLst/>
          </a:prstGeom>
          <a:noFill/>
        </p:spPr>
        <p:txBody>
          <a:bodyPr wrap="square" rtlCol="0">
            <a:spAutoFit/>
          </a:bodyPr>
          <a:lstStyle/>
          <a:p>
            <a:r>
              <a:rPr lang="en-US" dirty="0"/>
              <a:t>Hands-on activities</a:t>
            </a:r>
          </a:p>
        </p:txBody>
      </p:sp>
      <p:pic>
        <p:nvPicPr>
          <p:cNvPr id="2050" name="Picture 2" descr="Imagine similară"/>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406547" y="5299921"/>
            <a:ext cx="1572142" cy="102531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7080853" y="5633521"/>
            <a:ext cx="1389529" cy="369332"/>
          </a:xfrm>
          <a:prstGeom prst="rect">
            <a:avLst/>
          </a:prstGeom>
          <a:noFill/>
        </p:spPr>
        <p:txBody>
          <a:bodyPr wrap="square" rtlCol="0">
            <a:spAutoFit/>
          </a:bodyPr>
          <a:lstStyle/>
          <a:p>
            <a:r>
              <a:rPr lang="en-US" dirty="0"/>
              <a:t>Worksheets</a:t>
            </a:r>
          </a:p>
        </p:txBody>
      </p:sp>
      <p:sp>
        <p:nvSpPr>
          <p:cNvPr id="19" name="TextBox 18">
            <a:extLst>
              <a:ext uri="{FF2B5EF4-FFF2-40B4-BE49-F238E27FC236}">
                <a16:creationId xmlns:a16="http://schemas.microsoft.com/office/drawing/2014/main" id="{BE939BF3-0C2F-4852-9BEE-E8A8CA22CCE7}"/>
              </a:ext>
            </a:extLst>
          </p:cNvPr>
          <p:cNvSpPr txBox="1"/>
          <p:nvPr/>
        </p:nvSpPr>
        <p:spPr>
          <a:xfrm>
            <a:off x="6235491" y="4313795"/>
            <a:ext cx="2234891" cy="369332"/>
          </a:xfrm>
          <a:prstGeom prst="rect">
            <a:avLst/>
          </a:prstGeom>
          <a:noFill/>
        </p:spPr>
        <p:txBody>
          <a:bodyPr wrap="square" rtlCol="0">
            <a:spAutoFit/>
          </a:bodyPr>
          <a:lstStyle/>
          <a:p>
            <a:r>
              <a:rPr lang="en-US" dirty="0"/>
              <a:t>Play interactive quiz</a:t>
            </a:r>
          </a:p>
        </p:txBody>
      </p:sp>
      <p:pic>
        <p:nvPicPr>
          <p:cNvPr id="20" name="Picture 19">
            <a:extLst>
              <a:ext uri="{FF2B5EF4-FFF2-40B4-BE49-F238E27FC236}">
                <a16:creationId xmlns:a16="http://schemas.microsoft.com/office/drawing/2014/main" id="{E3C1164A-20CF-49F2-A8B3-55AA713179D2}"/>
              </a:ext>
            </a:extLst>
          </p:cNvPr>
          <p:cNvPicPr>
            <a:picLocks noChangeAspect="1"/>
          </p:cNvPicPr>
          <p:nvPr/>
        </p:nvPicPr>
        <p:blipFill>
          <a:blip r:embed="rId9"/>
          <a:stretch>
            <a:fillRect/>
          </a:stretch>
        </p:blipFill>
        <p:spPr>
          <a:xfrm>
            <a:off x="8763277" y="4088827"/>
            <a:ext cx="885825" cy="885825"/>
          </a:xfrm>
          <a:prstGeom prst="rect">
            <a:avLst/>
          </a:prstGeom>
        </p:spPr>
      </p:pic>
      <p:pic>
        <p:nvPicPr>
          <p:cNvPr id="21" name="Picture 2" descr="Imagine similară">
            <a:extLst>
              <a:ext uri="{FF2B5EF4-FFF2-40B4-BE49-F238E27FC236}">
                <a16:creationId xmlns:a16="http://schemas.microsoft.com/office/drawing/2014/main" id="{E8368556-F79D-4635-84CE-B2E50F38697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0227" y="1159303"/>
            <a:ext cx="1136153" cy="1136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1962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6900" y="1082735"/>
            <a:ext cx="10198100" cy="757130"/>
          </a:xfrm>
          <a:prstGeom prst="rect">
            <a:avLst/>
          </a:prstGeom>
        </p:spPr>
        <p:txBody>
          <a:bodyPr wrap="square">
            <a:spAutoFit/>
          </a:bodyPr>
          <a:lstStyle/>
          <a:p>
            <a:pPr>
              <a:lnSpc>
                <a:spcPct val="90000"/>
              </a:lnSpc>
              <a:spcBef>
                <a:spcPts val="1000"/>
              </a:spcBef>
            </a:pPr>
            <a:r>
              <a:rPr lang="en-US" sz="2400" dirty="0">
                <a:solidFill>
                  <a:prstClr val="black"/>
                </a:solidFill>
                <a:latin typeface="Verdana" panose="020B0604030504040204" pitchFamily="34" charset="0"/>
                <a:ea typeface="Verdana" panose="020B0604030504040204" pitchFamily="34" charset="0"/>
                <a:cs typeface="Verdana" panose="020B0604030504040204" pitchFamily="34" charset="0"/>
              </a:rPr>
              <a:t>You just experience an LARGE earthquake of Magnitude 7 ……is one of the most frightening events you may ever experience. </a:t>
            </a:r>
          </a:p>
        </p:txBody>
      </p:sp>
      <p:sp>
        <p:nvSpPr>
          <p:cNvPr id="6" name="Rectangle 5"/>
          <p:cNvSpPr/>
          <p:nvPr/>
        </p:nvSpPr>
        <p:spPr>
          <a:xfrm>
            <a:off x="3709138" y="4627288"/>
            <a:ext cx="6426679" cy="867930"/>
          </a:xfrm>
          <a:prstGeom prst="rect">
            <a:avLst/>
          </a:prstGeom>
        </p:spPr>
        <p:txBody>
          <a:bodyPr wrap="square">
            <a:spAutoFit/>
          </a:bodyPr>
          <a:lstStyle/>
          <a:p>
            <a:pPr>
              <a:lnSpc>
                <a:spcPct val="90000"/>
              </a:lnSpc>
              <a:spcBef>
                <a:spcPts val="1000"/>
              </a:spcBef>
            </a:pPr>
            <a:r>
              <a:rPr lang="en-US" sz="2800" dirty="0">
                <a:solidFill>
                  <a:prstClr val="black"/>
                </a:solidFill>
                <a:latin typeface="Verdana" panose="020B0604030504040204" pitchFamily="34" charset="0"/>
                <a:ea typeface="Verdana" panose="020B0604030504040204" pitchFamily="34" charset="0"/>
                <a:cs typeface="Verdana" panose="020B0604030504040204" pitchFamily="34" charset="0"/>
              </a:rPr>
              <a:t>But how can the Earth be so destructive?</a:t>
            </a:r>
          </a:p>
        </p:txBody>
      </p:sp>
      <p:pic>
        <p:nvPicPr>
          <p:cNvPr id="2050" name="Picture 2" descr="Imagine similară"/>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9481"/>
          <a:stretch/>
        </p:blipFill>
        <p:spPr bwMode="auto">
          <a:xfrm>
            <a:off x="1822108" y="4365418"/>
            <a:ext cx="1805246" cy="205764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ini pentru shock fa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413" y="2230712"/>
            <a:ext cx="3195587" cy="1966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483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a:xfrm>
            <a:off x="2609850" y="836762"/>
            <a:ext cx="7886700" cy="922938"/>
          </a:xfrm>
        </p:spPr>
        <p:txBody>
          <a:bodyPr/>
          <a:lstStyle/>
          <a:p>
            <a:r>
              <a:rPr lang="en-US" altLang="en-US" dirty="0"/>
              <a:t>Let’s find out some facts about:</a:t>
            </a:r>
          </a:p>
        </p:txBody>
      </p:sp>
      <p:sp>
        <p:nvSpPr>
          <p:cNvPr id="362499" name="Rectangle 3"/>
          <p:cNvSpPr>
            <a:spLocks noGrp="1" noChangeArrowheads="1"/>
          </p:cNvSpPr>
          <p:nvPr>
            <p:ph type="body" idx="1"/>
          </p:nvPr>
        </p:nvSpPr>
        <p:spPr>
          <a:xfrm>
            <a:off x="2947359" y="1827213"/>
            <a:ext cx="7260266" cy="4497388"/>
          </a:xfrm>
        </p:spPr>
        <p:txBody>
          <a:bodyPr>
            <a:normAutofit lnSpcReduction="10000"/>
          </a:bodyPr>
          <a:lstStyle/>
          <a:p>
            <a:pPr marL="0" indent="0">
              <a:lnSpc>
                <a:spcPct val="150000"/>
              </a:lnSpc>
              <a:buNone/>
            </a:pPr>
            <a:r>
              <a:rPr lang="en-US" altLang="en-US" dirty="0"/>
              <a:t>What is an earthquake?</a:t>
            </a:r>
          </a:p>
          <a:p>
            <a:pPr marL="0" indent="0">
              <a:lnSpc>
                <a:spcPct val="150000"/>
              </a:lnSpc>
              <a:buNone/>
            </a:pPr>
            <a:r>
              <a:rPr lang="en-US" altLang="en-US" dirty="0"/>
              <a:t>Why and where earthquakes occur?</a:t>
            </a:r>
          </a:p>
          <a:p>
            <a:pPr marL="0" indent="0">
              <a:lnSpc>
                <a:spcPct val="150000"/>
              </a:lnSpc>
              <a:buNone/>
            </a:pPr>
            <a:r>
              <a:rPr lang="en-US" altLang="en-US" dirty="0"/>
              <a:t>Parameters of an earthquake</a:t>
            </a:r>
          </a:p>
          <a:p>
            <a:pPr marL="0" indent="0">
              <a:lnSpc>
                <a:spcPct val="150000"/>
              </a:lnSpc>
              <a:buNone/>
            </a:pPr>
            <a:r>
              <a:rPr lang="en-US" altLang="en-US" dirty="0"/>
              <a:t>Seismicity of Romania</a:t>
            </a:r>
          </a:p>
          <a:p>
            <a:pPr marL="0" indent="0">
              <a:lnSpc>
                <a:spcPct val="150000"/>
              </a:lnSpc>
              <a:buNone/>
            </a:pPr>
            <a:r>
              <a:rPr lang="en-US" altLang="en-US" dirty="0">
                <a:solidFill>
                  <a:schemeClr val="accent1">
                    <a:lumMod val="75000"/>
                  </a:schemeClr>
                </a:solidFill>
              </a:rPr>
              <a:t>How do we measure an earthquake</a:t>
            </a:r>
            <a:r>
              <a:rPr lang="en-US" altLang="en-US" dirty="0"/>
              <a:t>?</a:t>
            </a:r>
          </a:p>
          <a:p>
            <a:pPr marL="0" indent="0">
              <a:lnSpc>
                <a:spcPct val="150000"/>
              </a:lnSpc>
              <a:buNone/>
            </a:pPr>
            <a:r>
              <a:rPr lang="en-US" altLang="en-US" dirty="0">
                <a:solidFill>
                  <a:srgbClr val="FF0000"/>
                </a:solidFill>
              </a:rPr>
              <a:t>Why are earthquakes important?</a:t>
            </a:r>
          </a:p>
          <a:p>
            <a:pPr marL="0" indent="0">
              <a:lnSpc>
                <a:spcPct val="150000"/>
              </a:lnSpc>
              <a:buNone/>
            </a:pPr>
            <a:endParaRPr lang="en-US" altLang="en-US" dirty="0"/>
          </a:p>
          <a:p>
            <a:pPr lvl="1"/>
            <a:endParaRPr lang="en-US" altLang="en-US" sz="28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1557" y="1912886"/>
            <a:ext cx="537832" cy="537832"/>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1557" y="2586672"/>
            <a:ext cx="537832" cy="53783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1557" y="3260458"/>
            <a:ext cx="537832" cy="537832"/>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1557" y="3934244"/>
            <a:ext cx="537832" cy="537832"/>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1557" y="4892699"/>
            <a:ext cx="537832" cy="537832"/>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1557" y="5566485"/>
            <a:ext cx="537832" cy="537832"/>
          </a:xfrm>
          <a:prstGeom prst="rect">
            <a:avLst/>
          </a:prstGeom>
        </p:spPr>
      </p:pic>
    </p:spTree>
    <p:extLst>
      <p:ext uri="{BB962C8B-B14F-4D97-AF65-F5344CB8AC3E}">
        <p14:creationId xmlns:p14="http://schemas.microsoft.com/office/powerpoint/2010/main" val="3640593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95300" y="975267"/>
            <a:ext cx="9947791" cy="1077218"/>
          </a:xfrm>
          <a:prstGeom prst="rect">
            <a:avLst/>
          </a:prstGeom>
        </p:spPr>
        <p:txBody>
          <a:bodyPr wrap="square">
            <a:spAutoFit/>
          </a:bodyPr>
          <a:lstStyle/>
          <a:p>
            <a:pPr algn="ctr">
              <a:defRPr/>
            </a:pPr>
            <a:r>
              <a:rPr lang="en-US" sz="32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rPr>
              <a:t>But do you think that mankind has always understood primary cause of earthquakes…</a:t>
            </a:r>
            <a:endParaRPr lang="ro-RO" sz="28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ndParaRPr>
          </a:p>
        </p:txBody>
      </p:sp>
      <p:sp>
        <p:nvSpPr>
          <p:cNvPr id="15" name="TextBox 14"/>
          <p:cNvSpPr txBox="1"/>
          <p:nvPr/>
        </p:nvSpPr>
        <p:spPr>
          <a:xfrm>
            <a:off x="5775960" y="4666891"/>
            <a:ext cx="3950438" cy="923330"/>
          </a:xfrm>
          <a:prstGeom prst="rect">
            <a:avLst/>
          </a:prstGeom>
          <a:noFill/>
        </p:spPr>
        <p:txBody>
          <a:bodyPr wrap="square" rtlCol="0">
            <a:spAutoFit/>
          </a:bodyPr>
          <a:lstStyle/>
          <a:p>
            <a:pPr algn="ctr"/>
            <a:r>
              <a:rPr lang="en-US" dirty="0"/>
              <a:t>Time for a Quiz: Legends of earthquakes ...... ...... let's find class geographer</a:t>
            </a:r>
          </a:p>
          <a:p>
            <a:pPr algn="ctr"/>
            <a:endParaRPr lang="en-US" dirty="0"/>
          </a:p>
        </p:txBody>
      </p:sp>
      <p:pic>
        <p:nvPicPr>
          <p:cNvPr id="17" name="Picture 16"/>
          <p:cNvPicPr>
            <a:picLocks noChangeAspect="1"/>
          </p:cNvPicPr>
          <p:nvPr/>
        </p:nvPicPr>
        <p:blipFill>
          <a:blip r:embed="rId3"/>
          <a:stretch>
            <a:fillRect/>
          </a:stretch>
        </p:blipFill>
        <p:spPr>
          <a:xfrm>
            <a:off x="7502645" y="2487299"/>
            <a:ext cx="2000250" cy="1552575"/>
          </a:xfrm>
          <a:prstGeom prst="rect">
            <a:avLst/>
          </a:prstGeom>
        </p:spPr>
      </p:pic>
      <p:pic>
        <p:nvPicPr>
          <p:cNvPr id="6" name="Picture 5">
            <a:hlinkClick r:id="rId4" tooltip="8186715"/>
            <a:extLst>
              <a:ext uri="{FF2B5EF4-FFF2-40B4-BE49-F238E27FC236}">
                <a16:creationId xmlns:a16="http://schemas.microsoft.com/office/drawing/2014/main" id="{D77C43F4-5A62-4C84-850C-29417EAE0C21}"/>
              </a:ext>
            </a:extLst>
          </p:cNvPr>
          <p:cNvPicPr>
            <a:picLocks noChangeAspect="1"/>
          </p:cNvPicPr>
          <p:nvPr/>
        </p:nvPicPr>
        <p:blipFill>
          <a:blip r:embed="rId5"/>
          <a:stretch>
            <a:fillRect/>
          </a:stretch>
        </p:blipFill>
        <p:spPr>
          <a:xfrm>
            <a:off x="4734284" y="4544196"/>
            <a:ext cx="885825" cy="885825"/>
          </a:xfrm>
          <a:prstGeom prst="rect">
            <a:avLst/>
          </a:prstGeom>
        </p:spPr>
      </p:pic>
    </p:spTree>
    <p:extLst>
      <p:ext uri="{BB962C8B-B14F-4D97-AF65-F5344CB8AC3E}">
        <p14:creationId xmlns:p14="http://schemas.microsoft.com/office/powerpoint/2010/main" val="1336565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390416" y="975267"/>
            <a:ext cx="8052676" cy="1077218"/>
          </a:xfrm>
          <a:prstGeom prst="rect">
            <a:avLst/>
          </a:prstGeom>
        </p:spPr>
        <p:txBody>
          <a:bodyPr wrap="square">
            <a:spAutoFit/>
          </a:bodyPr>
          <a:lstStyle/>
          <a:p>
            <a:pPr algn="ctr">
              <a:defRPr/>
            </a:pPr>
            <a:r>
              <a:rPr lang="en-US" sz="32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rPr>
              <a:t>But do you think that mankind has always understood primary cause of earthquakes…?</a:t>
            </a:r>
            <a:endParaRPr lang="ro-RO" sz="28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ndParaRPr>
          </a:p>
        </p:txBody>
      </p:sp>
      <p:sp>
        <p:nvSpPr>
          <p:cNvPr id="15" name="TextBox 14"/>
          <p:cNvSpPr txBox="1"/>
          <p:nvPr/>
        </p:nvSpPr>
        <p:spPr>
          <a:xfrm>
            <a:off x="8241562" y="6167887"/>
            <a:ext cx="3950438" cy="923330"/>
          </a:xfrm>
          <a:prstGeom prst="rect">
            <a:avLst/>
          </a:prstGeom>
          <a:noFill/>
        </p:spPr>
        <p:txBody>
          <a:bodyPr wrap="square" rtlCol="0">
            <a:spAutoFit/>
          </a:bodyPr>
          <a:lstStyle/>
          <a:p>
            <a:pPr algn="ctr"/>
            <a:r>
              <a:rPr lang="en-US" dirty="0"/>
              <a:t>Time for a Quiz: Legends of earthquakes ...... ...... let's find class geographer</a:t>
            </a:r>
          </a:p>
          <a:p>
            <a:pPr algn="ctr"/>
            <a:endParaRPr lang="en-US" dirty="0"/>
          </a:p>
        </p:txBody>
      </p:sp>
      <p:pic>
        <p:nvPicPr>
          <p:cNvPr id="17" name="Picture 16"/>
          <p:cNvPicPr>
            <a:picLocks noChangeAspect="1"/>
          </p:cNvPicPr>
          <p:nvPr/>
        </p:nvPicPr>
        <p:blipFill>
          <a:blip r:embed="rId3"/>
          <a:stretch>
            <a:fillRect/>
          </a:stretch>
        </p:blipFill>
        <p:spPr>
          <a:xfrm>
            <a:off x="390166" y="4976892"/>
            <a:ext cx="2000250" cy="1552575"/>
          </a:xfrm>
          <a:prstGeom prst="rect">
            <a:avLst/>
          </a:prstGeom>
        </p:spPr>
      </p:pic>
      <p:pic>
        <p:nvPicPr>
          <p:cNvPr id="5" name="Picture 4">
            <a:extLst>
              <a:ext uri="{FF2B5EF4-FFF2-40B4-BE49-F238E27FC236}">
                <a16:creationId xmlns:a16="http://schemas.microsoft.com/office/drawing/2014/main" id="{B2027C7C-EC40-4C81-9CA7-AD3E850908D4}"/>
              </a:ext>
            </a:extLst>
          </p:cNvPr>
          <p:cNvPicPr>
            <a:picLocks noChangeAspect="1"/>
          </p:cNvPicPr>
          <p:nvPr/>
        </p:nvPicPr>
        <p:blipFill>
          <a:blip r:embed="rId4"/>
          <a:stretch>
            <a:fillRect/>
          </a:stretch>
        </p:blipFill>
        <p:spPr>
          <a:xfrm>
            <a:off x="183132" y="2362973"/>
            <a:ext cx="7193624" cy="2295291"/>
          </a:xfrm>
          <a:prstGeom prst="rect">
            <a:avLst/>
          </a:prstGeom>
        </p:spPr>
      </p:pic>
      <p:pic>
        <p:nvPicPr>
          <p:cNvPr id="6" name="Picture 5">
            <a:extLst>
              <a:ext uri="{FF2B5EF4-FFF2-40B4-BE49-F238E27FC236}">
                <a16:creationId xmlns:a16="http://schemas.microsoft.com/office/drawing/2014/main" id="{53845641-0976-46A3-86C6-904DA6F3DE22}"/>
              </a:ext>
            </a:extLst>
          </p:cNvPr>
          <p:cNvPicPr>
            <a:picLocks noChangeAspect="1"/>
          </p:cNvPicPr>
          <p:nvPr/>
        </p:nvPicPr>
        <p:blipFill>
          <a:blip r:embed="rId5"/>
          <a:stretch>
            <a:fillRect/>
          </a:stretch>
        </p:blipFill>
        <p:spPr>
          <a:xfrm>
            <a:off x="8324490" y="2331530"/>
            <a:ext cx="3145136" cy="2326734"/>
          </a:xfrm>
          <a:prstGeom prst="rect">
            <a:avLst/>
          </a:prstGeom>
        </p:spPr>
      </p:pic>
    </p:spTree>
    <p:extLst>
      <p:ext uri="{BB962C8B-B14F-4D97-AF65-F5344CB8AC3E}">
        <p14:creationId xmlns:p14="http://schemas.microsoft.com/office/powerpoint/2010/main" val="2336250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661559" y="4994970"/>
            <a:ext cx="5530441" cy="1569660"/>
          </a:xfrm>
          <a:prstGeom prst="rect">
            <a:avLst/>
          </a:prstGeom>
        </p:spPr>
        <p:txBody>
          <a:bodyPr wrap="square">
            <a:spAutoFit/>
          </a:bodyPr>
          <a:lstStyle/>
          <a:p>
            <a:pPr>
              <a:defRPr/>
            </a:pPr>
            <a:r>
              <a:rPr lang="en-US" sz="32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rPr>
              <a:t>Pair legend with geographical position in which lived the people who invented it!</a:t>
            </a:r>
            <a:endParaRPr lang="ro-RO" sz="28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8240" y="1298871"/>
            <a:ext cx="6232651" cy="3715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503237" y="1364355"/>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1</a:t>
            </a:r>
          </a:p>
        </p:txBody>
      </p:sp>
      <p:pic>
        <p:nvPicPr>
          <p:cNvPr id="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13256" y="1876493"/>
            <a:ext cx="1931377" cy="1274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3238" y="1364355"/>
            <a:ext cx="1851611" cy="925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descr="http://uraha.de/de/wp-content/uploads/2016/02/EQ6_Abb_1_smal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0257" y="3983495"/>
            <a:ext cx="1470666" cy="246984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ini pentru mother earth ru new zeelend earthquake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94566" y="5241613"/>
            <a:ext cx="974235" cy="1329730"/>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750125" y="2513847"/>
            <a:ext cx="1604722" cy="1452285"/>
            <a:chOff x="562941" y="2590101"/>
            <a:chExt cx="1604722" cy="1452285"/>
          </a:xfrm>
        </p:grpSpPr>
        <p:pic>
          <p:nvPicPr>
            <p:cNvPr id="18" name="Picture 4" descr="Imagini pentru mexico el diablo earthquake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9758" y="2590101"/>
              <a:ext cx="1437905" cy="145228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Imagini pentru ru god new zealand earthquakes"/>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2941" y="3402350"/>
              <a:ext cx="528955" cy="640036"/>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TextBox 19"/>
          <p:cNvSpPr txBox="1"/>
          <p:nvPr/>
        </p:nvSpPr>
        <p:spPr>
          <a:xfrm>
            <a:off x="503237" y="1364355"/>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1</a:t>
            </a:r>
          </a:p>
        </p:txBody>
      </p:sp>
      <p:sp>
        <p:nvSpPr>
          <p:cNvPr id="21" name="TextBox 20"/>
          <p:cNvSpPr txBox="1"/>
          <p:nvPr/>
        </p:nvSpPr>
        <p:spPr>
          <a:xfrm>
            <a:off x="2001312" y="2492662"/>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2</a:t>
            </a:r>
          </a:p>
        </p:txBody>
      </p:sp>
      <p:sp>
        <p:nvSpPr>
          <p:cNvPr id="22" name="TextBox 21"/>
          <p:cNvSpPr txBox="1"/>
          <p:nvPr/>
        </p:nvSpPr>
        <p:spPr>
          <a:xfrm>
            <a:off x="1866104" y="5014617"/>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3</a:t>
            </a:r>
          </a:p>
        </p:txBody>
      </p:sp>
      <p:sp>
        <p:nvSpPr>
          <p:cNvPr id="23" name="TextBox 22"/>
          <p:cNvSpPr txBox="1"/>
          <p:nvPr/>
        </p:nvSpPr>
        <p:spPr>
          <a:xfrm>
            <a:off x="3336770" y="5214242"/>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4</a:t>
            </a:r>
          </a:p>
        </p:txBody>
      </p:sp>
      <p:sp>
        <p:nvSpPr>
          <p:cNvPr id="24" name="TextBox 23"/>
          <p:cNvSpPr txBox="1"/>
          <p:nvPr/>
        </p:nvSpPr>
        <p:spPr>
          <a:xfrm>
            <a:off x="9613255" y="1838885"/>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5</a:t>
            </a:r>
          </a:p>
        </p:txBody>
      </p:sp>
    </p:spTree>
    <p:extLst>
      <p:ext uri="{BB962C8B-B14F-4D97-AF65-F5344CB8AC3E}">
        <p14:creationId xmlns:p14="http://schemas.microsoft.com/office/powerpoint/2010/main" val="4087997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661559" y="4994970"/>
            <a:ext cx="5530441" cy="1569660"/>
          </a:xfrm>
          <a:prstGeom prst="rect">
            <a:avLst/>
          </a:prstGeom>
        </p:spPr>
        <p:txBody>
          <a:bodyPr wrap="square">
            <a:spAutoFit/>
          </a:bodyPr>
          <a:lstStyle/>
          <a:p>
            <a:pPr>
              <a:defRPr/>
            </a:pPr>
            <a:r>
              <a:rPr lang="en-US" sz="32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rPr>
              <a:t>Pair legend with geographical position in which lived the people who invented it!</a:t>
            </a:r>
            <a:endParaRPr lang="ro-RO" sz="28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Calibri"/>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8240" y="1298871"/>
            <a:ext cx="6232651" cy="3715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503237" y="1364355"/>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1</a:t>
            </a:r>
          </a:p>
        </p:txBody>
      </p:sp>
      <p:pic>
        <p:nvPicPr>
          <p:cNvPr id="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13256" y="1876493"/>
            <a:ext cx="1931377" cy="1274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3238" y="1364355"/>
            <a:ext cx="1851611" cy="925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descr="http://uraha.de/de/wp-content/uploads/2016/02/EQ6_Abb_1_smal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0257" y="3983495"/>
            <a:ext cx="1470666" cy="246984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ini pentru mother earth ru new zeelend earthquake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94566" y="5241613"/>
            <a:ext cx="974235" cy="1329730"/>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750125" y="2513847"/>
            <a:ext cx="1604722" cy="1452285"/>
            <a:chOff x="562941" y="2590101"/>
            <a:chExt cx="1604722" cy="1452285"/>
          </a:xfrm>
        </p:grpSpPr>
        <p:pic>
          <p:nvPicPr>
            <p:cNvPr id="18" name="Picture 4" descr="Imagini pentru mexico el diablo earthquake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9758" y="2590101"/>
              <a:ext cx="1437905" cy="145228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Imagini pentru ru god new zealand earthquakes"/>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2941" y="3402350"/>
              <a:ext cx="528955" cy="640036"/>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TextBox 19"/>
          <p:cNvSpPr txBox="1"/>
          <p:nvPr/>
        </p:nvSpPr>
        <p:spPr>
          <a:xfrm>
            <a:off x="503237" y="1364355"/>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1</a:t>
            </a:r>
          </a:p>
        </p:txBody>
      </p:sp>
      <p:sp>
        <p:nvSpPr>
          <p:cNvPr id="21" name="TextBox 20"/>
          <p:cNvSpPr txBox="1"/>
          <p:nvPr/>
        </p:nvSpPr>
        <p:spPr>
          <a:xfrm>
            <a:off x="2001312" y="2492662"/>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2</a:t>
            </a:r>
          </a:p>
        </p:txBody>
      </p:sp>
      <p:sp>
        <p:nvSpPr>
          <p:cNvPr id="22" name="TextBox 21"/>
          <p:cNvSpPr txBox="1"/>
          <p:nvPr/>
        </p:nvSpPr>
        <p:spPr>
          <a:xfrm>
            <a:off x="1866104" y="5014617"/>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3</a:t>
            </a:r>
          </a:p>
        </p:txBody>
      </p:sp>
      <p:sp>
        <p:nvSpPr>
          <p:cNvPr id="23" name="TextBox 22"/>
          <p:cNvSpPr txBox="1"/>
          <p:nvPr/>
        </p:nvSpPr>
        <p:spPr>
          <a:xfrm>
            <a:off x="3336770" y="5214242"/>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4</a:t>
            </a:r>
          </a:p>
        </p:txBody>
      </p:sp>
      <p:sp>
        <p:nvSpPr>
          <p:cNvPr id="24" name="TextBox 23"/>
          <p:cNvSpPr txBox="1"/>
          <p:nvPr/>
        </p:nvSpPr>
        <p:spPr>
          <a:xfrm>
            <a:off x="9613255" y="1838885"/>
            <a:ext cx="246888"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5</a:t>
            </a:r>
          </a:p>
        </p:txBody>
      </p:sp>
      <p:cxnSp>
        <p:nvCxnSpPr>
          <p:cNvPr id="17" name="Straight Arrow Connector 16"/>
          <p:cNvCxnSpPr>
            <a:cxnSpLocks/>
          </p:cNvCxnSpPr>
          <p:nvPr/>
        </p:nvCxnSpPr>
        <p:spPr>
          <a:xfrm>
            <a:off x="2354847" y="1528423"/>
            <a:ext cx="3850881" cy="348070"/>
          </a:xfrm>
          <a:prstGeom prst="straightConnector1">
            <a:avLst/>
          </a:prstGeom>
          <a:ln w="28575">
            <a:prstDash val="lgDash"/>
            <a:headEnd type="non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25" name="TextBox 24"/>
          <p:cNvSpPr txBox="1"/>
          <p:nvPr/>
        </p:nvSpPr>
        <p:spPr>
          <a:xfrm>
            <a:off x="1917789" y="1346992"/>
            <a:ext cx="460003" cy="369332"/>
          </a:xfrm>
          <a:prstGeom prst="rect">
            <a:avLst/>
          </a:prstGeom>
          <a:solidFill>
            <a:schemeClr val="accent2">
              <a:lumMod val="20000"/>
              <a:lumOff val="80000"/>
            </a:schemeClr>
          </a:solidFill>
        </p:spPr>
        <p:txBody>
          <a:bodyPr wrap="square" rtlCol="0">
            <a:spAutoFit/>
          </a:bodyPr>
          <a:lstStyle/>
          <a:p>
            <a:r>
              <a:rPr lang="en-US" b="1" dirty="0">
                <a:ln w="22225">
                  <a:solidFill>
                    <a:schemeClr val="accent2"/>
                  </a:solidFill>
                  <a:prstDash val="solid"/>
                </a:ln>
                <a:solidFill>
                  <a:schemeClr val="accent2">
                    <a:lumMod val="40000"/>
                    <a:lumOff val="60000"/>
                  </a:schemeClr>
                </a:solidFill>
              </a:rPr>
              <a:t>10</a:t>
            </a:r>
          </a:p>
        </p:txBody>
      </p:sp>
      <p:cxnSp>
        <p:nvCxnSpPr>
          <p:cNvPr id="26" name="Straight Arrow Connector 25"/>
          <p:cNvCxnSpPr>
            <a:cxnSpLocks/>
            <a:stCxn id="21" idx="3"/>
          </p:cNvCxnSpPr>
          <p:nvPr/>
        </p:nvCxnSpPr>
        <p:spPr>
          <a:xfrm>
            <a:off x="2248200" y="2677328"/>
            <a:ext cx="2055576" cy="4912"/>
          </a:xfrm>
          <a:prstGeom prst="straightConnector1">
            <a:avLst/>
          </a:prstGeom>
          <a:ln w="28575">
            <a:prstDash val="lgDash"/>
            <a:headEnd type="none"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7" name="Straight Arrow Connector 26"/>
          <p:cNvCxnSpPr>
            <a:cxnSpLocks/>
            <a:stCxn id="22" idx="0"/>
          </p:cNvCxnSpPr>
          <p:nvPr/>
        </p:nvCxnSpPr>
        <p:spPr>
          <a:xfrm flipV="1">
            <a:off x="1989548" y="2677329"/>
            <a:ext cx="5325652" cy="2337288"/>
          </a:xfrm>
          <a:prstGeom prst="straightConnector1">
            <a:avLst/>
          </a:prstGeom>
          <a:ln w="28575">
            <a:prstDash val="lgDash"/>
            <a:headEnd type="none"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8" name="Straight Arrow Connector 27"/>
          <p:cNvCxnSpPr>
            <a:cxnSpLocks/>
            <a:stCxn id="9" idx="1"/>
          </p:cNvCxnSpPr>
          <p:nvPr/>
        </p:nvCxnSpPr>
        <p:spPr>
          <a:xfrm flipH="1" flipV="1">
            <a:off x="8424672" y="2492662"/>
            <a:ext cx="1188584" cy="21185"/>
          </a:xfrm>
          <a:prstGeom prst="straightConnector1">
            <a:avLst/>
          </a:prstGeom>
          <a:ln w="28575">
            <a:prstDash val="lgDash"/>
            <a:headEnd type="none"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9" name="Straight Arrow Connector 28"/>
          <p:cNvCxnSpPr>
            <a:cxnSpLocks/>
            <a:stCxn id="23" idx="0"/>
          </p:cNvCxnSpPr>
          <p:nvPr/>
        </p:nvCxnSpPr>
        <p:spPr>
          <a:xfrm flipV="1">
            <a:off x="3460214" y="2861994"/>
            <a:ext cx="2521305" cy="2352248"/>
          </a:xfrm>
          <a:prstGeom prst="straightConnector1">
            <a:avLst/>
          </a:prstGeom>
          <a:ln w="28575">
            <a:prstDash val="lgDash"/>
            <a:headEnd type="none" w="med" len="med"/>
            <a:tailEnd type="triangle" w="med" len="med"/>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188444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853807" y="1328792"/>
            <a:ext cx="2626622" cy="2182439"/>
            <a:chOff x="1255131" y="1274731"/>
            <a:chExt cx="2024512" cy="1682151"/>
          </a:xfrm>
        </p:grpSpPr>
        <p:sp>
          <p:nvSpPr>
            <p:cNvPr id="4" name="Rectangle 3"/>
            <p:cNvSpPr/>
            <p:nvPr/>
          </p:nvSpPr>
          <p:spPr>
            <a:xfrm>
              <a:off x="1255131" y="1274731"/>
              <a:ext cx="1682151" cy="1682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1600" b="1" dirty="0">
                  <a:solidFill>
                    <a:schemeClr val="tx1"/>
                  </a:solidFill>
                </a:rPr>
                <a:t>Natural phenomenon</a:t>
              </a:r>
              <a:r>
                <a:rPr lang="en-US" altLang="en-US" sz="1600" dirty="0">
                  <a:solidFill>
                    <a:schemeClr val="tx1"/>
                  </a:solidFill>
                </a:rPr>
                <a:t> </a:t>
              </a:r>
              <a:r>
                <a:rPr lang="en-US" altLang="en-US" sz="1600" dirty="0"/>
                <a:t>which has, for centuries, </a:t>
              </a:r>
              <a:r>
                <a:rPr lang="en-GB" sz="1600" dirty="0"/>
                <a:t>frightened as well as fascinated the people all around the globe</a:t>
              </a:r>
              <a:r>
                <a:rPr lang="en-US" altLang="en-US" sz="1600" dirty="0"/>
                <a:t>.</a:t>
              </a:r>
            </a:p>
          </p:txBody>
        </p:sp>
        <p:sp>
          <p:nvSpPr>
            <p:cNvPr id="8" name="Oval 7"/>
            <p:cNvSpPr/>
            <p:nvPr/>
          </p:nvSpPr>
          <p:spPr>
            <a:xfrm>
              <a:off x="2718926" y="1809391"/>
              <a:ext cx="560717" cy="5607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2"/>
          <p:cNvSpPr>
            <a:spLocks noGrp="1" noChangeArrowheads="1"/>
          </p:cNvSpPr>
          <p:nvPr>
            <p:ph type="title"/>
          </p:nvPr>
        </p:nvSpPr>
        <p:spPr>
          <a:xfrm>
            <a:off x="8796217" y="2150457"/>
            <a:ext cx="3140361" cy="838935"/>
          </a:xfrm>
        </p:spPr>
        <p:txBody>
          <a:bodyPr>
            <a:normAutofit fontScale="90000"/>
          </a:bodyPr>
          <a:lstStyle/>
          <a:p>
            <a:r>
              <a:rPr lang="en-US" altLang="en-US" dirty="0"/>
              <a:t>Spot some facts about earthquakes…</a:t>
            </a:r>
          </a:p>
        </p:txBody>
      </p:sp>
      <p:grpSp>
        <p:nvGrpSpPr>
          <p:cNvPr id="20" name="Group 19"/>
          <p:cNvGrpSpPr/>
          <p:nvPr/>
        </p:nvGrpSpPr>
        <p:grpSpPr>
          <a:xfrm>
            <a:off x="6007935" y="3992128"/>
            <a:ext cx="2598408" cy="2546179"/>
            <a:chOff x="5450456" y="3799915"/>
            <a:chExt cx="2598408" cy="2546179"/>
          </a:xfrm>
        </p:grpSpPr>
        <p:grpSp>
          <p:nvGrpSpPr>
            <p:cNvPr id="13" name="Group 12"/>
            <p:cNvGrpSpPr/>
            <p:nvPr/>
          </p:nvGrpSpPr>
          <p:grpSpPr>
            <a:xfrm>
              <a:off x="5450456" y="3799915"/>
              <a:ext cx="2598408" cy="2546179"/>
              <a:chOff x="2457091" y="2678501"/>
              <a:chExt cx="2002766" cy="1962510"/>
            </a:xfrm>
          </p:grpSpPr>
          <p:grpSp>
            <p:nvGrpSpPr>
              <p:cNvPr id="11" name="Group 10"/>
              <p:cNvGrpSpPr/>
              <p:nvPr/>
            </p:nvGrpSpPr>
            <p:grpSpPr>
              <a:xfrm>
                <a:off x="2777706" y="2678501"/>
                <a:ext cx="1682151" cy="1962510"/>
                <a:chOff x="2777706" y="2678501"/>
                <a:chExt cx="1682151" cy="1962510"/>
              </a:xfrm>
            </p:grpSpPr>
            <p:sp>
              <p:nvSpPr>
                <p:cNvPr id="6" name="Rectangle 5"/>
                <p:cNvSpPr/>
                <p:nvPr/>
              </p:nvSpPr>
              <p:spPr>
                <a:xfrm>
                  <a:off x="2777706" y="2958860"/>
                  <a:ext cx="1682151" cy="16821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Oval 9"/>
                <p:cNvSpPr/>
                <p:nvPr/>
              </p:nvSpPr>
              <p:spPr>
                <a:xfrm>
                  <a:off x="3257910" y="2678501"/>
                  <a:ext cx="560717" cy="560717"/>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sp>
            <p:nvSpPr>
              <p:cNvPr id="12" name="Oval 11"/>
              <p:cNvSpPr/>
              <p:nvPr/>
            </p:nvSpPr>
            <p:spPr>
              <a:xfrm>
                <a:off x="2457091" y="3567021"/>
                <a:ext cx="560717" cy="560717"/>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sp>
          <p:nvSpPr>
            <p:cNvPr id="17" name="Rectangle 16"/>
            <p:cNvSpPr/>
            <p:nvPr/>
          </p:nvSpPr>
          <p:spPr>
            <a:xfrm>
              <a:off x="5979418" y="4430021"/>
              <a:ext cx="2069446" cy="1877437"/>
            </a:xfrm>
            <a:prstGeom prst="rect">
              <a:avLst/>
            </a:prstGeom>
          </p:spPr>
          <p:txBody>
            <a:bodyPr wrap="square">
              <a:spAutoFit/>
            </a:bodyPr>
            <a:lstStyle/>
            <a:p>
              <a:r>
                <a:rPr lang="en-US" altLang="en-US" sz="2000" dirty="0"/>
                <a:t>Could be very </a:t>
              </a:r>
              <a:r>
                <a:rPr lang="en-US" altLang="en-US" sz="2000" dirty="0">
                  <a:solidFill>
                    <a:srgbClr val="FF0000"/>
                  </a:solidFill>
                </a:rPr>
                <a:t>destructive</a:t>
              </a:r>
              <a:r>
                <a:rPr lang="en-US" altLang="en-US" sz="2000" dirty="0"/>
                <a:t>, causing a lot of damage and loss of lives. </a:t>
              </a:r>
            </a:p>
            <a:p>
              <a:pPr lvl="0"/>
              <a:endParaRPr lang="en-US" altLang="en-US" sz="16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grpSp>
      <p:grpSp>
        <p:nvGrpSpPr>
          <p:cNvPr id="22" name="Group 21"/>
          <p:cNvGrpSpPr/>
          <p:nvPr/>
        </p:nvGrpSpPr>
        <p:grpSpPr>
          <a:xfrm>
            <a:off x="3619495" y="1491261"/>
            <a:ext cx="2182439" cy="2538210"/>
            <a:chOff x="5866425" y="1508819"/>
            <a:chExt cx="2182439" cy="2538210"/>
          </a:xfrm>
        </p:grpSpPr>
        <p:grpSp>
          <p:nvGrpSpPr>
            <p:cNvPr id="19" name="Group 18"/>
            <p:cNvGrpSpPr/>
            <p:nvPr/>
          </p:nvGrpSpPr>
          <p:grpSpPr>
            <a:xfrm>
              <a:off x="5866425" y="1508819"/>
              <a:ext cx="2182439" cy="2182439"/>
              <a:chOff x="5866425" y="1508819"/>
              <a:chExt cx="2182439" cy="2182439"/>
            </a:xfrm>
          </p:grpSpPr>
          <p:sp>
            <p:nvSpPr>
              <p:cNvPr id="7" name="Rectangle 6"/>
              <p:cNvSpPr/>
              <p:nvPr/>
            </p:nvSpPr>
            <p:spPr>
              <a:xfrm>
                <a:off x="5866425" y="1508819"/>
                <a:ext cx="2182439" cy="2182439"/>
              </a:xfrm>
              <a:prstGeom prst="rect">
                <a:avLst/>
              </a:prstGeom>
              <a:solidFill>
                <a:srgbClr val="FFFF00"/>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15" name="Rectangle 14"/>
              <p:cNvSpPr/>
              <p:nvPr/>
            </p:nvSpPr>
            <p:spPr>
              <a:xfrm>
                <a:off x="5918799" y="1567363"/>
                <a:ext cx="2062133" cy="1815882"/>
              </a:xfrm>
              <a:prstGeom prst="rect">
                <a:avLst/>
              </a:prstGeom>
            </p:spPr>
            <p:txBody>
              <a:bodyPr wrap="square">
                <a:spAutoFit/>
              </a:bodyPr>
              <a:lstStyle/>
              <a:p>
                <a:r>
                  <a:rPr lang="en-US" altLang="en-US" sz="1600" b="1" dirty="0">
                    <a:solidFill>
                      <a:srgbClr val="00B0F0"/>
                    </a:solidFill>
                  </a:rPr>
                  <a:t>Shaking of the of the ground</a:t>
                </a:r>
                <a:r>
                  <a:rPr lang="en-US" altLang="en-US" sz="1600" dirty="0"/>
                  <a:t> caused by a sudden release of energy in the Earth’s crust (they are the Earth’s natural means of releasing stress).</a:t>
                </a:r>
              </a:p>
            </p:txBody>
          </p:sp>
        </p:grpSp>
        <p:sp>
          <p:nvSpPr>
            <p:cNvPr id="21" name="Oval 20"/>
            <p:cNvSpPr/>
            <p:nvPr/>
          </p:nvSpPr>
          <p:spPr>
            <a:xfrm>
              <a:off x="6528235" y="3319549"/>
              <a:ext cx="727480" cy="727480"/>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grpSp>
        <p:nvGrpSpPr>
          <p:cNvPr id="25" name="Group 24"/>
          <p:cNvGrpSpPr/>
          <p:nvPr/>
        </p:nvGrpSpPr>
        <p:grpSpPr>
          <a:xfrm>
            <a:off x="6296309" y="933889"/>
            <a:ext cx="2228711" cy="2556351"/>
            <a:chOff x="5983500" y="793086"/>
            <a:chExt cx="2228711" cy="2556351"/>
          </a:xfrm>
        </p:grpSpPr>
        <p:sp>
          <p:nvSpPr>
            <p:cNvPr id="24" name="Oval 23"/>
            <p:cNvSpPr/>
            <p:nvPr/>
          </p:nvSpPr>
          <p:spPr>
            <a:xfrm>
              <a:off x="6710979" y="793086"/>
              <a:ext cx="727480" cy="727480"/>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18" name="Group 17"/>
            <p:cNvGrpSpPr/>
            <p:nvPr/>
          </p:nvGrpSpPr>
          <p:grpSpPr>
            <a:xfrm>
              <a:off x="5983500" y="1178191"/>
              <a:ext cx="2228711" cy="2171246"/>
              <a:chOff x="1526877" y="4163655"/>
              <a:chExt cx="2228711" cy="2171246"/>
            </a:xfrm>
          </p:grpSpPr>
          <p:sp>
            <p:nvSpPr>
              <p:cNvPr id="5" name="Rectangle 4"/>
              <p:cNvSpPr/>
              <p:nvPr/>
            </p:nvSpPr>
            <p:spPr>
              <a:xfrm>
                <a:off x="1526877" y="4163655"/>
                <a:ext cx="2182439" cy="2171246"/>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6" name="Rectangle 15"/>
              <p:cNvSpPr/>
              <p:nvPr/>
            </p:nvSpPr>
            <p:spPr>
              <a:xfrm>
                <a:off x="1844346" y="4510614"/>
                <a:ext cx="1911242" cy="1323439"/>
              </a:xfrm>
              <a:prstGeom prst="rect">
                <a:avLst/>
              </a:prstGeom>
            </p:spPr>
            <p:txBody>
              <a:bodyPr wrap="square">
                <a:spAutoFit/>
              </a:bodyPr>
              <a:lstStyle/>
              <a:p>
                <a:r>
                  <a:rPr lang="en-US" altLang="en-US" sz="2000" dirty="0"/>
                  <a:t>Occurs along cracks in the Earth called </a:t>
                </a:r>
                <a:r>
                  <a:rPr lang="en-US" altLang="en-US" sz="2000" b="1" dirty="0">
                    <a:solidFill>
                      <a:srgbClr val="00B0F0"/>
                    </a:solidFill>
                  </a:rPr>
                  <a:t>faults</a:t>
                </a:r>
                <a:r>
                  <a:rPr lang="en-US" altLang="en-US" sz="2000" dirty="0"/>
                  <a:t>.</a:t>
                </a:r>
              </a:p>
            </p:txBody>
          </p:sp>
        </p:grpSp>
      </p:grpSp>
      <p:grpSp>
        <p:nvGrpSpPr>
          <p:cNvPr id="26" name="Group 25"/>
          <p:cNvGrpSpPr/>
          <p:nvPr/>
        </p:nvGrpSpPr>
        <p:grpSpPr>
          <a:xfrm>
            <a:off x="559050" y="4489395"/>
            <a:ext cx="2546179" cy="2171246"/>
            <a:chOff x="5619760" y="1178191"/>
            <a:chExt cx="2546179" cy="2171246"/>
          </a:xfrm>
        </p:grpSpPr>
        <p:sp>
          <p:nvSpPr>
            <p:cNvPr id="28" name="Oval 27"/>
            <p:cNvSpPr/>
            <p:nvPr/>
          </p:nvSpPr>
          <p:spPr>
            <a:xfrm>
              <a:off x="5619760" y="1908793"/>
              <a:ext cx="727480" cy="727480"/>
            </a:xfrm>
            <a:prstGeom prst="ellipse">
              <a:avLst/>
            </a:prstGeom>
            <a:solidFill>
              <a:schemeClr val="accent4">
                <a:lumMod val="60000"/>
                <a:lumOff val="4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27" name="Group 26"/>
            <p:cNvGrpSpPr/>
            <p:nvPr/>
          </p:nvGrpSpPr>
          <p:grpSpPr>
            <a:xfrm>
              <a:off x="5983500" y="1178191"/>
              <a:ext cx="2182439" cy="2171246"/>
              <a:chOff x="1526877" y="4163655"/>
              <a:chExt cx="2182439" cy="2171246"/>
            </a:xfrm>
          </p:grpSpPr>
          <p:sp>
            <p:nvSpPr>
              <p:cNvPr id="29" name="Rectangle 28"/>
              <p:cNvSpPr/>
              <p:nvPr/>
            </p:nvSpPr>
            <p:spPr>
              <a:xfrm>
                <a:off x="1526877" y="4163655"/>
                <a:ext cx="2182439" cy="2171246"/>
              </a:xfrm>
              <a:prstGeom prst="rect">
                <a:avLst/>
              </a:prstGeom>
              <a:solidFill>
                <a:schemeClr val="accent4">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0" name="Rectangle 29"/>
              <p:cNvSpPr/>
              <p:nvPr/>
            </p:nvSpPr>
            <p:spPr>
              <a:xfrm>
                <a:off x="1711028" y="4519333"/>
                <a:ext cx="1979260" cy="1200329"/>
              </a:xfrm>
              <a:prstGeom prst="rect">
                <a:avLst/>
              </a:prstGeom>
            </p:spPr>
            <p:txBody>
              <a:bodyPr wrap="square">
                <a:spAutoFit/>
              </a:bodyPr>
              <a:lstStyle/>
              <a:p>
                <a:pPr lvl="0"/>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Only occur on </a:t>
                </a:r>
                <a:r>
                  <a:rPr lang="en-US" altLang="en-US" dirty="0">
                    <a:solidFill>
                      <a:srgbClr val="FF0000"/>
                    </a:solidFill>
                    <a:latin typeface="Verdana" panose="020B0604030504040204" pitchFamily="34" charset="0"/>
                    <a:ea typeface="Verdana" panose="020B0604030504040204" pitchFamily="34" charset="0"/>
                    <a:cs typeface="Verdana" panose="020B0604030504040204" pitchFamily="34" charset="0"/>
                  </a:rPr>
                  <a:t>land</a:t>
                </a:r>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 never beneath seas and oceans</a:t>
                </a:r>
              </a:p>
            </p:txBody>
          </p:sp>
        </p:grpSp>
      </p:grpSp>
      <p:grpSp>
        <p:nvGrpSpPr>
          <p:cNvPr id="39" name="Group 38"/>
          <p:cNvGrpSpPr/>
          <p:nvPr/>
        </p:nvGrpSpPr>
        <p:grpSpPr>
          <a:xfrm>
            <a:off x="3203142" y="3870086"/>
            <a:ext cx="2883805" cy="2478865"/>
            <a:chOff x="3149235" y="3867066"/>
            <a:chExt cx="2883805" cy="2478865"/>
          </a:xfrm>
        </p:grpSpPr>
        <p:sp>
          <p:nvSpPr>
            <p:cNvPr id="37" name="Oval 36"/>
            <p:cNvSpPr/>
            <p:nvPr/>
          </p:nvSpPr>
          <p:spPr>
            <a:xfrm>
              <a:off x="5305560" y="4597668"/>
              <a:ext cx="727480" cy="727480"/>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38" name="Group 37"/>
            <p:cNvGrpSpPr/>
            <p:nvPr/>
          </p:nvGrpSpPr>
          <p:grpSpPr>
            <a:xfrm>
              <a:off x="3149235" y="3867066"/>
              <a:ext cx="2585612" cy="2478865"/>
              <a:chOff x="3149235" y="3867066"/>
              <a:chExt cx="2585612" cy="2478865"/>
            </a:xfrm>
          </p:grpSpPr>
          <p:sp>
            <p:nvSpPr>
              <p:cNvPr id="36" name="Oval 35"/>
              <p:cNvSpPr/>
              <p:nvPr/>
            </p:nvSpPr>
            <p:spPr>
              <a:xfrm>
                <a:off x="4217947" y="5618451"/>
                <a:ext cx="727480" cy="727480"/>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31" name="Group 30"/>
              <p:cNvGrpSpPr/>
              <p:nvPr/>
            </p:nvGrpSpPr>
            <p:grpSpPr>
              <a:xfrm>
                <a:off x="3149235" y="3867066"/>
                <a:ext cx="2585612" cy="2171246"/>
                <a:chOff x="5619760" y="1178191"/>
                <a:chExt cx="2585612" cy="2171246"/>
              </a:xfrm>
            </p:grpSpPr>
            <p:sp>
              <p:nvSpPr>
                <p:cNvPr id="33" name="Oval 32"/>
                <p:cNvSpPr/>
                <p:nvPr/>
              </p:nvSpPr>
              <p:spPr>
                <a:xfrm>
                  <a:off x="5619760" y="1908793"/>
                  <a:ext cx="727480" cy="727480"/>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32" name="Group 31"/>
                <p:cNvGrpSpPr/>
                <p:nvPr/>
              </p:nvGrpSpPr>
              <p:grpSpPr>
                <a:xfrm>
                  <a:off x="5983500" y="1178191"/>
                  <a:ext cx="2221872" cy="2171246"/>
                  <a:chOff x="1526877" y="4163655"/>
                  <a:chExt cx="2221872" cy="2171246"/>
                </a:xfrm>
              </p:grpSpPr>
              <p:sp>
                <p:nvSpPr>
                  <p:cNvPr id="34" name="Rectangle 33"/>
                  <p:cNvSpPr/>
                  <p:nvPr/>
                </p:nvSpPr>
                <p:spPr>
                  <a:xfrm>
                    <a:off x="1526877" y="4163655"/>
                    <a:ext cx="2182439" cy="2171246"/>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5" name="Rectangle 34"/>
                  <p:cNvSpPr/>
                  <p:nvPr/>
                </p:nvSpPr>
                <p:spPr>
                  <a:xfrm>
                    <a:off x="1700375" y="4527395"/>
                    <a:ext cx="2048374" cy="1754326"/>
                  </a:xfrm>
                  <a:prstGeom prst="rect">
                    <a:avLst/>
                  </a:prstGeom>
                </p:spPr>
                <p:txBody>
                  <a:bodyPr wrap="square">
                    <a:spAutoFit/>
                  </a:bodyPr>
                  <a:lstStyle/>
                  <a:p>
                    <a:pPr lvl="0"/>
                    <a:r>
                      <a:rPr lang="en-US" altLang="en-US" dirty="0" err="1">
                        <a:solidFill>
                          <a:prstClr val="black"/>
                        </a:solidFill>
                        <a:latin typeface="Verdana" panose="020B0604030504040204" pitchFamily="34" charset="0"/>
                        <a:ea typeface="Verdana" panose="020B0604030504040204" pitchFamily="34" charset="0"/>
                        <a:cs typeface="Verdana" panose="020B0604030504040204" pitchFamily="34" charset="0"/>
                      </a:rPr>
                      <a:t>Connot</a:t>
                    </a:r>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 be </a:t>
                    </a:r>
                    <a:r>
                      <a:rPr lang="en-US" altLang="en-US" dirty="0">
                        <a:solidFill>
                          <a:schemeClr val="bg1"/>
                        </a:solidFill>
                        <a:latin typeface="Verdana" panose="020B0604030504040204" pitchFamily="34" charset="0"/>
                        <a:ea typeface="Verdana" panose="020B0604030504040204" pitchFamily="34" charset="0"/>
                        <a:cs typeface="Verdana" panose="020B0604030504040204" pitchFamily="34" charset="0"/>
                      </a:rPr>
                      <a:t>registered</a:t>
                    </a:r>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 neither </a:t>
                    </a:r>
                    <a:r>
                      <a:rPr lang="en-US" altLang="en-US" dirty="0">
                        <a:solidFill>
                          <a:schemeClr val="bg1"/>
                        </a:solidFill>
                        <a:latin typeface="Verdana" panose="020B0604030504040204" pitchFamily="34" charset="0"/>
                        <a:ea typeface="Verdana" panose="020B0604030504040204" pitchFamily="34" charset="0"/>
                        <a:cs typeface="Verdana" panose="020B0604030504040204" pitchFamily="34" charset="0"/>
                      </a:rPr>
                      <a:t>measured</a:t>
                    </a:r>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 because they </a:t>
                    </a:r>
                    <a:r>
                      <a:rPr lang="en-US" altLang="en-US" dirty="0" err="1">
                        <a:solidFill>
                          <a:prstClr val="black"/>
                        </a:solidFill>
                        <a:latin typeface="Verdana" panose="020B0604030504040204" pitchFamily="34" charset="0"/>
                        <a:ea typeface="Verdana" panose="020B0604030504040204" pitchFamily="34" charset="0"/>
                        <a:cs typeface="Verdana" panose="020B0604030504040204" pitchFamily="34" charset="0"/>
                      </a:rPr>
                      <a:t>connot</a:t>
                    </a:r>
                    <a:r>
                      <a:rPr lang="en-US" altLang="en-US" dirty="0">
                        <a:solidFill>
                          <a:prstClr val="black"/>
                        </a:solidFill>
                        <a:latin typeface="Verdana" panose="020B0604030504040204" pitchFamily="34" charset="0"/>
                        <a:ea typeface="Verdana" panose="020B0604030504040204" pitchFamily="34" charset="0"/>
                        <a:cs typeface="Verdana" panose="020B0604030504040204" pitchFamily="34" charset="0"/>
                      </a:rPr>
                      <a:t> be seen </a:t>
                    </a:r>
                  </a:p>
                </p:txBody>
              </p:sp>
            </p:grpSp>
          </p:grpSp>
        </p:grpSp>
      </p:grpSp>
    </p:spTree>
    <p:extLst>
      <p:ext uri="{BB962C8B-B14F-4D97-AF65-F5344CB8AC3E}">
        <p14:creationId xmlns:p14="http://schemas.microsoft.com/office/powerpoint/2010/main" val="2443856180"/>
      </p:ext>
    </p:extLst>
  </p:cSld>
  <p:clrMapOvr>
    <a:masterClrMapping/>
  </p:clrMapOvr>
</p:sld>
</file>

<file path=ppt/theme/theme1.xml><?xml version="1.0" encoding="utf-8"?>
<a:theme xmlns:a="http://schemas.openxmlformats.org/drawingml/2006/main" name="Motyw pakietu Office">
  <a:themeElements>
    <a:clrScheme name="Motyw pakietu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otyw pakietu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yw pakietu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rasmus+ 1" id="{E519D4DD-0B64-4E4A-9EAC-268275D828B2}" vid="{8D067D3F-A766-43AE-83F5-B406D6AA5F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Erasmus+ 1</Template>
  <TotalTime>1548</TotalTime>
  <Words>2922</Words>
  <Application>Microsoft Office PowerPoint</Application>
  <PresentationFormat>Widescreen</PresentationFormat>
  <Paragraphs>245</Paragraphs>
  <Slides>26</Slides>
  <Notes>23</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ＭＳ Ｐゴシック</vt:lpstr>
      <vt:lpstr>Arial</vt:lpstr>
      <vt:lpstr>Calibri</vt:lpstr>
      <vt:lpstr>Comic Sans MS</vt:lpstr>
      <vt:lpstr>Lucida Grande</vt:lpstr>
      <vt:lpstr>Times New Roman</vt:lpstr>
      <vt:lpstr>Verdana</vt:lpstr>
      <vt:lpstr>Wingdings</vt:lpstr>
      <vt:lpstr>Motyw pakietu Office</vt:lpstr>
      <vt:lpstr>Sharing data chasing earthquakes</vt:lpstr>
      <vt:lpstr>PowerPoint Presentation</vt:lpstr>
      <vt:lpstr>PowerPoint Presentation</vt:lpstr>
      <vt:lpstr>Let’s find out some facts about:</vt:lpstr>
      <vt:lpstr>PowerPoint Presentation</vt:lpstr>
      <vt:lpstr>PowerPoint Presentation</vt:lpstr>
      <vt:lpstr>PowerPoint Presentation</vt:lpstr>
      <vt:lpstr>PowerPoint Presentation</vt:lpstr>
      <vt:lpstr>Spot some facts about earthquakes…</vt:lpstr>
      <vt:lpstr>Spot some facts about earthquakes…</vt:lpstr>
      <vt:lpstr>PowerPoint Presentation</vt:lpstr>
      <vt:lpstr>PowerPoint Presentation</vt:lpstr>
      <vt:lpstr>What is Seismology? </vt:lpstr>
      <vt:lpstr>PowerPoint Presentation</vt:lpstr>
      <vt:lpstr>PowerPoint Presentation</vt:lpstr>
      <vt:lpstr>PowerPoint Presentation</vt:lpstr>
      <vt:lpstr>PowerPoint Presentation</vt:lpstr>
      <vt:lpstr>PowerPoint Presentation</vt:lpstr>
      <vt:lpstr>PowerPoint Presentation</vt:lpstr>
      <vt:lpstr>Classification of  earthquakes</vt:lpstr>
      <vt:lpstr>Classification of earthquakes</vt:lpstr>
      <vt:lpstr>Why is important to learn about earthquakes?</vt:lpstr>
      <vt:lpstr>PowerPoint Presentation</vt:lpstr>
      <vt:lpstr>PowerPoint Presentation</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Agata Szczegielniak</dc:creator>
  <cp:lastModifiedBy>Dragos Tataru</cp:lastModifiedBy>
  <cp:revision>101</cp:revision>
  <dcterms:created xsi:type="dcterms:W3CDTF">2016-01-26T10:16:24Z</dcterms:created>
  <dcterms:modified xsi:type="dcterms:W3CDTF">2018-04-22T15:31:43Z</dcterms:modified>
</cp:coreProperties>
</file>