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58" r:id="rId4"/>
    <p:sldId id="259" r:id="rId5"/>
    <p:sldId id="260" r:id="rId6"/>
    <p:sldId id="284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81" r:id="rId21"/>
    <p:sldId id="274" r:id="rId22"/>
    <p:sldId id="275" r:id="rId23"/>
    <p:sldId id="276" r:id="rId24"/>
    <p:sldId id="278" r:id="rId25"/>
    <p:sldId id="279" r:id="rId26"/>
    <p:sldId id="280" r:id="rId27"/>
    <p:sldId id="283" r:id="rId28"/>
  </p:sldIdLst>
  <p:sldSz cx="9144000" cy="6858000" type="screen4x3"/>
  <p:notesSz cx="7099300" cy="102346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6433" autoAdjust="0"/>
  </p:normalViewPr>
  <p:slideViewPr>
    <p:cSldViewPr snapToGrid="0">
      <p:cViewPr>
        <p:scale>
          <a:sx n="81" d="100"/>
          <a:sy n="81" d="100"/>
        </p:scale>
        <p:origin x="-666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lowy -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" y="0"/>
            <a:ext cx="9140132" cy="6858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87828" y="2283269"/>
            <a:ext cx="7772400" cy="1489529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45028" y="4095700"/>
            <a:ext cx="6858000" cy="929141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pic>
        <p:nvPicPr>
          <p:cNvPr id="18" name="Obraz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5884281"/>
            <a:ext cx="2247900" cy="578032"/>
          </a:xfrm>
          <a:prstGeom prst="rect">
            <a:avLst/>
          </a:prstGeom>
        </p:spPr>
      </p:pic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724" y="436193"/>
            <a:ext cx="1738609" cy="495955"/>
          </a:xfrm>
          <a:prstGeom prst="rect">
            <a:avLst/>
          </a:prstGeom>
        </p:spPr>
      </p:pic>
      <p:pic>
        <p:nvPicPr>
          <p:cNvPr id="20" name="Obraz 1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916" y="5657395"/>
            <a:ext cx="1725998" cy="1035599"/>
          </a:xfrm>
          <a:prstGeom prst="rect">
            <a:avLst/>
          </a:prstGeom>
        </p:spPr>
      </p:pic>
      <p:pic>
        <p:nvPicPr>
          <p:cNvPr id="22" name="Obraz 2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771" y="168706"/>
            <a:ext cx="1506438" cy="920955"/>
          </a:xfrm>
          <a:prstGeom prst="rect">
            <a:avLst/>
          </a:prstGeom>
        </p:spPr>
      </p:pic>
      <p:sp>
        <p:nvSpPr>
          <p:cNvPr id="23" name="pole tekstowe 22"/>
          <p:cNvSpPr txBox="1"/>
          <p:nvPr userDrawn="1"/>
        </p:nvSpPr>
        <p:spPr>
          <a:xfrm>
            <a:off x="1309754" y="1089661"/>
            <a:ext cx="6076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xploitation of 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esearch results 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 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chool practice</a:t>
            </a:r>
            <a:endParaRPr lang="pl-PL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pole tekstowe 23"/>
          <p:cNvSpPr txBox="1"/>
          <p:nvPr userDrawn="1"/>
        </p:nvSpPr>
        <p:spPr>
          <a:xfrm>
            <a:off x="379409" y="1389552"/>
            <a:ext cx="87254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project has been funded with support from the European </a:t>
            </a:r>
            <a:r>
              <a:rPr lang="en-US" sz="8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Commi</a:t>
            </a:r>
            <a:r>
              <a:rPr lang="pl-PL" sz="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en-US" sz="8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sion</a:t>
            </a: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within ERASMUS+ </a:t>
            </a:r>
            <a:r>
              <a:rPr lang="en-US" sz="8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pl-PL" sz="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800" b="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(grant agreement</a:t>
            </a:r>
            <a:r>
              <a:rPr lang="pl-PL" sz="800" b="0" baseline="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800" b="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no. 2015-1-PL01-KA201-016622</a:t>
            </a:r>
            <a:r>
              <a:rPr lang="pl-PL" sz="800" b="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en-US" sz="800" b="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pl-PL" sz="800" b="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655" y="5884281"/>
            <a:ext cx="2605116" cy="5780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83158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="" xmlns:p14="http://schemas.microsoft.com/office/powerpoint/2010/main" val="1146912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86040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15911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koncowy - 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" y="0"/>
            <a:ext cx="914013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7828" y="1758885"/>
            <a:ext cx="7772400" cy="3856564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724" y="436193"/>
            <a:ext cx="1738609" cy="495955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771" y="168706"/>
            <a:ext cx="1506438" cy="920955"/>
          </a:xfrm>
          <a:prstGeom prst="rect">
            <a:avLst/>
          </a:prstGeom>
        </p:spPr>
      </p:pic>
      <p:sp>
        <p:nvSpPr>
          <p:cNvPr id="6" name="pole tekstowe 5"/>
          <p:cNvSpPr txBox="1"/>
          <p:nvPr userDrawn="1"/>
        </p:nvSpPr>
        <p:spPr>
          <a:xfrm>
            <a:off x="1309754" y="1089661"/>
            <a:ext cx="6076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xploitation of 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esearch results 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 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chool practice</a:t>
            </a:r>
            <a:endParaRPr lang="pl-PL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pole tekstowe 16"/>
          <p:cNvSpPr txBox="1"/>
          <p:nvPr userDrawn="1"/>
        </p:nvSpPr>
        <p:spPr>
          <a:xfrm>
            <a:off x="1522409" y="1389552"/>
            <a:ext cx="56188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project has been funded with support from the European </a:t>
            </a:r>
            <a:r>
              <a:rPr lang="en-US" sz="8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Commis</a:t>
            </a:r>
            <a:r>
              <a:rPr lang="pl-PL" sz="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ion within ERASMUS+ </a:t>
            </a:r>
            <a:r>
              <a:rPr lang="en-US" sz="8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pl-PL" sz="8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Prostokąt 9"/>
          <p:cNvSpPr/>
          <p:nvPr userDrawn="1"/>
        </p:nvSpPr>
        <p:spPr>
          <a:xfrm>
            <a:off x="3868" y="6318734"/>
            <a:ext cx="92166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80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work presented in this document is supported by the European Commission’s Erasmus+ </a:t>
            </a:r>
            <a:r>
              <a:rPr lang="en-US" sz="800" dirty="0" err="1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pl-PL" sz="800" baseline="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80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project ERIS</a:t>
            </a:r>
            <a:r>
              <a:rPr lang="pl-PL" sz="800" baseline="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80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(grant agreement</a:t>
            </a:r>
            <a:r>
              <a:rPr lang="pl-PL" sz="800" baseline="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80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no. 2015-1-PL01-KA201-016622),</a:t>
            </a:r>
            <a:r>
              <a:rPr lang="pl-PL" sz="800" baseline="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80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coordinated by Institute</a:t>
            </a:r>
            <a:r>
              <a:rPr lang="pl-PL" sz="800" baseline="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80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Geophysics, PAS.</a:t>
            </a:r>
            <a:r>
              <a:rPr lang="pl-PL" sz="800" baseline="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80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content</a:t>
            </a:r>
            <a:r>
              <a:rPr lang="pl-PL" sz="800" baseline="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80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the</a:t>
            </a:r>
            <a:r>
              <a:rPr lang="pl-PL" sz="800" baseline="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80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document is the sole responsibility of the</a:t>
            </a:r>
            <a:r>
              <a:rPr lang="pl-PL" sz="800" baseline="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80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organizer and it does not represent the opinion</a:t>
            </a:r>
            <a:r>
              <a:rPr lang="pl-PL" sz="800" baseline="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80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the European</a:t>
            </a:r>
            <a:r>
              <a:rPr lang="pl-PL" sz="800" baseline="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80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Commission, and the Commission is not responsible for any use that might be made of information contained</a:t>
            </a:r>
            <a:r>
              <a:rPr lang="pl-PL" sz="800" dirty="0" smtClean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8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3481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95416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="" xmlns:p14="http://schemas.microsoft.com/office/powerpoint/2010/main" val="4274743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26106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34419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9422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2921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="" xmlns:p14="http://schemas.microsoft.com/office/powerpoint/2010/main" val="3894007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65" y="116544"/>
            <a:ext cx="722162" cy="441491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217" y="6454366"/>
            <a:ext cx="1393066" cy="397386"/>
          </a:xfrm>
          <a:prstGeom prst="rect">
            <a:avLst/>
          </a:prstGeom>
        </p:spPr>
      </p:pic>
      <p:sp>
        <p:nvSpPr>
          <p:cNvPr id="13" name="pole tekstowe 12"/>
          <p:cNvSpPr txBox="1"/>
          <p:nvPr userDrawn="1"/>
        </p:nvSpPr>
        <p:spPr>
          <a:xfrm>
            <a:off x="0" y="6628471"/>
            <a:ext cx="7280217" cy="176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50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project has been funded with support from the European </a:t>
            </a:r>
            <a:r>
              <a:rPr lang="en-US" sz="550" dirty="0" err="1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Commis</a:t>
            </a:r>
            <a:r>
              <a:rPr lang="pl-PL" sz="550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en-US" sz="550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ion within ERASMUS+ </a:t>
            </a:r>
            <a:r>
              <a:rPr lang="en-US" sz="550" dirty="0" err="1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pl-PL" sz="550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550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(grant agreement</a:t>
            </a:r>
            <a:r>
              <a:rPr lang="pl-PL" sz="550" baseline="0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550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no. 2015-1-PL01-KA201-016622</a:t>
            </a:r>
            <a:r>
              <a:rPr lang="pl-PL" sz="550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en-US" sz="550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sz="550" dirty="0">
              <a:solidFill>
                <a:schemeClr val="bg1">
                  <a:lumMod val="6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4147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atherlink.com/user/igfpan/" TargetMode="External"/><Relationship Id="rId2" Type="http://schemas.openxmlformats.org/officeDocument/2006/relationships/hyperlink" Target="http://www.temis.nl/uvradiation/UVindex.html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8aGwunnqaps" TargetMode="Externa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UV radiation from the sun –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it</a:t>
            </a:r>
            <a:r>
              <a:rPr lang="pl-PL" dirty="0" smtClean="0"/>
              <a:t> </a:t>
            </a:r>
            <a:r>
              <a:rPr lang="pl-PL" dirty="0" err="1" smtClean="0"/>
              <a:t>always</a:t>
            </a:r>
            <a:r>
              <a:rPr lang="en-US" dirty="0" smtClean="0"/>
              <a:t> an enemy?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Dr inż. Agnieszka Czerwińska</a:t>
            </a:r>
          </a:p>
          <a:p>
            <a:r>
              <a:rPr lang="pl-PL" dirty="0" smtClean="0"/>
              <a:t>Mgr Jakub </a:t>
            </a:r>
            <a:r>
              <a:rPr lang="pl-PL" dirty="0" err="1" smtClean="0"/>
              <a:t>Guzikowski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155672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UV </a:t>
            </a:r>
            <a:r>
              <a:rPr lang="pl-PL" dirty="0" err="1" smtClean="0"/>
              <a:t>Index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49" y="1825625"/>
            <a:ext cx="4470889" cy="435133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pl-PL" dirty="0" smtClean="0">
              <a:latin typeface="Liberation Sans"/>
            </a:endParaRPr>
          </a:p>
          <a:p>
            <a:pPr algn="ctr">
              <a:buNone/>
            </a:pPr>
            <a:endParaRPr lang="pl-PL" dirty="0" smtClean="0">
              <a:latin typeface="Liberation Sans"/>
            </a:endParaRPr>
          </a:p>
          <a:p>
            <a:pPr algn="ctr">
              <a:buNone/>
            </a:pPr>
            <a:r>
              <a:rPr lang="en-US" dirty="0" smtClean="0">
                <a:latin typeface="Liberation Sans"/>
              </a:rPr>
              <a:t>The international measure of the UV radiation, that causes </a:t>
            </a:r>
            <a:r>
              <a:rPr lang="pl-PL" dirty="0" err="1" smtClean="0">
                <a:latin typeface="Liberation Sans"/>
              </a:rPr>
              <a:t>sunburn</a:t>
            </a:r>
            <a:r>
              <a:rPr lang="en-US" dirty="0" smtClean="0">
                <a:latin typeface="Liberation Sans"/>
              </a:rPr>
              <a:t>. It is expressed in dimensionless units.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3936" y="1423621"/>
            <a:ext cx="1476375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8221" y="6135443"/>
            <a:ext cx="3025775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/>
              <a:t>Forms</a:t>
            </a:r>
            <a:r>
              <a:rPr lang="pl-PL" dirty="0" smtClean="0"/>
              <a:t> of </a:t>
            </a:r>
            <a:r>
              <a:rPr lang="pl-PL" dirty="0" err="1" smtClean="0"/>
              <a:t>protection</a:t>
            </a:r>
            <a:r>
              <a:rPr lang="pl-PL" dirty="0" smtClean="0"/>
              <a:t> </a:t>
            </a:r>
            <a:r>
              <a:rPr lang="pl-PL" dirty="0" err="1" smtClean="0"/>
              <a:t>recommended</a:t>
            </a:r>
            <a:r>
              <a:rPr lang="pl-PL" dirty="0" smtClean="0"/>
              <a:t> by WHO (</a:t>
            </a:r>
            <a:r>
              <a:rPr lang="pl-PL" dirty="0" err="1" smtClean="0"/>
              <a:t>World</a:t>
            </a:r>
            <a:r>
              <a:rPr lang="pl-PL" dirty="0" smtClean="0"/>
              <a:t> Health </a:t>
            </a:r>
            <a:r>
              <a:rPr lang="pl-PL" dirty="0" err="1" smtClean="0"/>
              <a:t>Organization</a:t>
            </a:r>
            <a:r>
              <a:rPr lang="pl-PL" dirty="0" smtClean="0"/>
              <a:t>)</a:t>
            </a:r>
            <a:endParaRPr lang="pl-PL" dirty="0"/>
          </a:p>
        </p:txBody>
      </p:sp>
      <p:pic>
        <p:nvPicPr>
          <p:cNvPr id="6" name="Symbol zastępczy zawartości 5" descr="uvi_definition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2358231"/>
            <a:ext cx="7620000" cy="3286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How</a:t>
            </a:r>
            <a:r>
              <a:rPr lang="pl-PL" dirty="0" smtClean="0"/>
              <a:t> </a:t>
            </a:r>
            <a:r>
              <a:rPr lang="pl-PL" dirty="0" err="1" smtClean="0"/>
              <a:t>can</a:t>
            </a:r>
            <a:r>
              <a:rPr lang="pl-PL" dirty="0" smtClean="0"/>
              <a:t> we </a:t>
            </a:r>
            <a:r>
              <a:rPr lang="pl-PL" dirty="0" err="1" smtClean="0"/>
              <a:t>know</a:t>
            </a:r>
            <a:r>
              <a:rPr lang="pl-PL" dirty="0" smtClean="0"/>
              <a:t>, </a:t>
            </a:r>
            <a:r>
              <a:rPr lang="pl-PL" dirty="0" err="1" smtClean="0"/>
              <a:t>what</a:t>
            </a:r>
            <a:r>
              <a:rPr lang="pl-PL" dirty="0" smtClean="0"/>
              <a:t> </a:t>
            </a:r>
            <a:r>
              <a:rPr lang="pl-PL" dirty="0" err="1" smtClean="0"/>
              <a:t>actual</a:t>
            </a:r>
            <a:r>
              <a:rPr lang="pl-PL" dirty="0" smtClean="0"/>
              <a:t> UV </a:t>
            </a:r>
            <a:r>
              <a:rPr lang="pl-PL" dirty="0" err="1" smtClean="0"/>
              <a:t>Index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92369" y="1825625"/>
            <a:ext cx="8022981" cy="4351338"/>
          </a:xfrm>
        </p:spPr>
        <p:txBody>
          <a:bodyPr/>
          <a:lstStyle/>
          <a:p>
            <a:endParaRPr lang="pl-PL" dirty="0" smtClean="0"/>
          </a:p>
          <a:p>
            <a:r>
              <a:rPr lang="pl-PL" dirty="0" err="1" smtClean="0"/>
              <a:t>Weather</a:t>
            </a:r>
            <a:r>
              <a:rPr lang="pl-PL" dirty="0" smtClean="0"/>
              <a:t> </a:t>
            </a:r>
            <a:r>
              <a:rPr lang="pl-PL" dirty="0" err="1" smtClean="0"/>
              <a:t>forecasts</a:t>
            </a:r>
            <a:r>
              <a:rPr lang="pl-PL" dirty="0" smtClean="0"/>
              <a:t> </a:t>
            </a:r>
            <a:r>
              <a:rPr lang="pl-PL" sz="2400" dirty="0" smtClean="0">
                <a:hlinkClick r:id="rId2"/>
              </a:rPr>
              <a:t>http://www.temis.nl/uvradiation/UVindex.html</a:t>
            </a:r>
            <a:r>
              <a:rPr lang="pl-PL" dirty="0" smtClean="0"/>
              <a:t>;</a:t>
            </a:r>
            <a:endParaRPr lang="pl-PL" sz="2400" dirty="0" smtClean="0"/>
          </a:p>
          <a:p>
            <a:r>
              <a:rPr lang="pl-PL" dirty="0" err="1" smtClean="0"/>
              <a:t>Hand-held</a:t>
            </a:r>
            <a:r>
              <a:rPr lang="pl-PL" dirty="0" smtClean="0"/>
              <a:t> UV </a:t>
            </a:r>
            <a:r>
              <a:rPr lang="pl-PL" dirty="0" err="1" smtClean="0"/>
              <a:t>Index</a:t>
            </a:r>
            <a:r>
              <a:rPr lang="pl-PL" dirty="0" smtClean="0"/>
              <a:t> </a:t>
            </a:r>
            <a:r>
              <a:rPr lang="pl-PL" dirty="0" err="1" smtClean="0"/>
              <a:t>meters</a:t>
            </a:r>
            <a:r>
              <a:rPr lang="pl-PL" dirty="0" smtClean="0"/>
              <a:t>;</a:t>
            </a:r>
          </a:p>
          <a:p>
            <a:r>
              <a:rPr lang="pl-PL" dirty="0" err="1" smtClean="0"/>
              <a:t>Measurements</a:t>
            </a:r>
            <a:r>
              <a:rPr lang="pl-PL" dirty="0" smtClean="0"/>
              <a:t> </a:t>
            </a:r>
            <a:r>
              <a:rPr lang="pl-PL" dirty="0" err="1" smtClean="0"/>
              <a:t>from</a:t>
            </a:r>
            <a:r>
              <a:rPr lang="pl-PL" dirty="0" smtClean="0"/>
              <a:t> </a:t>
            </a:r>
            <a:r>
              <a:rPr lang="pl-PL" dirty="0" err="1" smtClean="0"/>
              <a:t>nearby</a:t>
            </a:r>
            <a:r>
              <a:rPr lang="pl-PL" dirty="0" smtClean="0"/>
              <a:t> </a:t>
            </a:r>
            <a:r>
              <a:rPr lang="pl-PL" dirty="0" err="1" smtClean="0"/>
              <a:t>meteorological</a:t>
            </a:r>
            <a:r>
              <a:rPr lang="pl-PL" dirty="0" smtClean="0"/>
              <a:t> </a:t>
            </a:r>
            <a:r>
              <a:rPr lang="pl-PL" dirty="0" err="1" smtClean="0"/>
              <a:t>stations</a:t>
            </a:r>
            <a:r>
              <a:rPr lang="pl-PL" dirty="0" smtClean="0"/>
              <a:t> </a:t>
            </a:r>
            <a:r>
              <a:rPr lang="pl-PL" sz="2400" dirty="0" smtClean="0">
                <a:hlinkClick r:id="rId3"/>
              </a:rPr>
              <a:t>http://www.weatherlink.com/user/igfpan/</a:t>
            </a:r>
            <a:r>
              <a:rPr lang="pl-PL" sz="2400" dirty="0" smtClean="0"/>
              <a:t>.</a:t>
            </a:r>
            <a:endParaRPr lang="pl-PL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Hand-held</a:t>
            </a:r>
            <a:r>
              <a:rPr lang="pl-PL" dirty="0" smtClean="0"/>
              <a:t> UV </a:t>
            </a:r>
            <a:r>
              <a:rPr lang="pl-PL" dirty="0" err="1" smtClean="0"/>
              <a:t>Index</a:t>
            </a:r>
            <a:r>
              <a:rPr lang="pl-PL" dirty="0" smtClean="0"/>
              <a:t> </a:t>
            </a:r>
            <a:r>
              <a:rPr lang="pl-PL" dirty="0" err="1" smtClean="0"/>
              <a:t>meters</a:t>
            </a:r>
            <a:endParaRPr lang="pl-PL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419" y="2432645"/>
            <a:ext cx="4137025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5878" y="1856695"/>
            <a:ext cx="3305175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What</a:t>
            </a:r>
            <a:r>
              <a:rPr lang="pl-PL" dirty="0" smtClean="0"/>
              <a:t> </a:t>
            </a:r>
            <a:r>
              <a:rPr lang="pl-PL" dirty="0" err="1" smtClean="0"/>
              <a:t>influences</a:t>
            </a:r>
            <a:r>
              <a:rPr lang="pl-PL" dirty="0" smtClean="0"/>
              <a:t> UV </a:t>
            </a:r>
            <a:r>
              <a:rPr lang="pl-PL" dirty="0" err="1" smtClean="0"/>
              <a:t>Index</a:t>
            </a:r>
            <a:r>
              <a:rPr lang="pl-PL" dirty="0" smtClean="0"/>
              <a:t>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r>
              <a:rPr lang="pl-PL" dirty="0" err="1" smtClean="0"/>
              <a:t>Seasons</a:t>
            </a:r>
            <a:r>
              <a:rPr lang="pl-PL" dirty="0" smtClean="0"/>
              <a:t>;</a:t>
            </a:r>
          </a:p>
          <a:p>
            <a:r>
              <a:rPr lang="pl-PL" dirty="0" smtClean="0"/>
              <a:t>Time of </a:t>
            </a:r>
            <a:r>
              <a:rPr lang="pl-PL" dirty="0" err="1" smtClean="0"/>
              <a:t>day</a:t>
            </a:r>
            <a:r>
              <a:rPr lang="pl-PL" dirty="0" smtClean="0"/>
              <a:t>;</a:t>
            </a:r>
          </a:p>
          <a:p>
            <a:r>
              <a:rPr lang="pl-PL" dirty="0" err="1" smtClean="0"/>
              <a:t>Geographical</a:t>
            </a:r>
            <a:r>
              <a:rPr lang="pl-PL" dirty="0" smtClean="0"/>
              <a:t> </a:t>
            </a:r>
            <a:r>
              <a:rPr lang="pl-PL" dirty="0" err="1" smtClean="0"/>
              <a:t>location</a:t>
            </a:r>
            <a:r>
              <a:rPr lang="pl-PL" dirty="0" smtClean="0"/>
              <a:t>;</a:t>
            </a:r>
          </a:p>
          <a:p>
            <a:r>
              <a:rPr lang="pl-PL" dirty="0" err="1" smtClean="0"/>
              <a:t>Altitude</a:t>
            </a:r>
            <a:r>
              <a:rPr lang="pl-PL" dirty="0" smtClean="0"/>
              <a:t> </a:t>
            </a:r>
            <a:r>
              <a:rPr lang="pl-PL" dirty="0" err="1" smtClean="0"/>
              <a:t>above</a:t>
            </a:r>
            <a:r>
              <a:rPr lang="pl-PL" dirty="0" smtClean="0"/>
              <a:t> </a:t>
            </a:r>
            <a:r>
              <a:rPr lang="pl-PL" dirty="0" err="1" smtClean="0"/>
              <a:t>sea</a:t>
            </a:r>
            <a:r>
              <a:rPr lang="pl-PL" dirty="0" smtClean="0"/>
              <a:t> </a:t>
            </a:r>
            <a:r>
              <a:rPr lang="pl-PL" dirty="0" err="1" smtClean="0"/>
              <a:t>level</a:t>
            </a:r>
            <a:r>
              <a:rPr lang="pl-PL" dirty="0" smtClean="0"/>
              <a:t>;</a:t>
            </a:r>
          </a:p>
          <a:p>
            <a:r>
              <a:rPr lang="pl-PL" dirty="0" err="1" smtClean="0"/>
              <a:t>Current</a:t>
            </a:r>
            <a:r>
              <a:rPr lang="pl-PL" dirty="0" smtClean="0"/>
              <a:t> </a:t>
            </a:r>
            <a:r>
              <a:rPr lang="pl-PL" dirty="0" err="1" smtClean="0"/>
              <a:t>total</a:t>
            </a:r>
            <a:r>
              <a:rPr lang="pl-PL" dirty="0" smtClean="0"/>
              <a:t> </a:t>
            </a:r>
            <a:r>
              <a:rPr lang="pl-PL" dirty="0" err="1" smtClean="0"/>
              <a:t>ozone</a:t>
            </a:r>
            <a:r>
              <a:rPr lang="pl-PL" dirty="0" smtClean="0"/>
              <a:t> </a:t>
            </a:r>
            <a:r>
              <a:rPr lang="pl-PL" dirty="0" err="1" smtClean="0"/>
              <a:t>value</a:t>
            </a:r>
            <a:r>
              <a:rPr lang="pl-PL" dirty="0" smtClean="0"/>
              <a:t>;</a:t>
            </a:r>
          </a:p>
          <a:p>
            <a:r>
              <a:rPr lang="pl-PL" dirty="0" err="1" smtClean="0"/>
              <a:t>Meteorological</a:t>
            </a:r>
            <a:r>
              <a:rPr lang="pl-PL" dirty="0" smtClean="0"/>
              <a:t> </a:t>
            </a:r>
            <a:r>
              <a:rPr lang="pl-PL" dirty="0" err="1" smtClean="0"/>
              <a:t>conditions</a:t>
            </a:r>
            <a:r>
              <a:rPr lang="pl-PL" dirty="0" smtClean="0"/>
              <a:t>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On </a:t>
            </a:r>
            <a:r>
              <a:rPr lang="pl-PL" dirty="0" err="1" smtClean="0"/>
              <a:t>what</a:t>
            </a:r>
            <a:r>
              <a:rPr lang="pl-PL" dirty="0" smtClean="0"/>
              <a:t> </a:t>
            </a:r>
            <a:r>
              <a:rPr lang="pl-PL" dirty="0" err="1" smtClean="0"/>
              <a:t>depends</a:t>
            </a:r>
            <a:r>
              <a:rPr lang="pl-PL" dirty="0" smtClean="0"/>
              <a:t> </a:t>
            </a:r>
            <a:r>
              <a:rPr lang="pl-PL" dirty="0" err="1" smtClean="0"/>
              <a:t>duration</a:t>
            </a:r>
            <a:r>
              <a:rPr lang="pl-PL" dirty="0" smtClean="0"/>
              <a:t> of </a:t>
            </a:r>
            <a:r>
              <a:rPr lang="pl-PL" dirty="0" err="1" smtClean="0"/>
              <a:t>sunbathing</a:t>
            </a:r>
            <a:r>
              <a:rPr lang="pl-PL" dirty="0" smtClean="0"/>
              <a:t> </a:t>
            </a:r>
            <a:r>
              <a:rPr lang="pl-PL" dirty="0" err="1" smtClean="0"/>
              <a:t>without</a:t>
            </a:r>
            <a:r>
              <a:rPr lang="pl-PL" dirty="0" smtClean="0"/>
              <a:t> </a:t>
            </a:r>
            <a:r>
              <a:rPr lang="pl-PL" dirty="0" err="1" smtClean="0"/>
              <a:t>sunburn</a:t>
            </a:r>
            <a:r>
              <a:rPr lang="pl-PL" dirty="0" smtClean="0"/>
              <a:t> (</a:t>
            </a:r>
            <a:r>
              <a:rPr lang="pl-PL" dirty="0" err="1" smtClean="0"/>
              <a:t>erythema</a:t>
            </a:r>
            <a:r>
              <a:rPr lang="pl-PL" dirty="0" smtClean="0"/>
              <a:t>)?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r>
              <a:rPr lang="pl-PL" dirty="0" err="1" smtClean="0"/>
              <a:t>Current</a:t>
            </a:r>
            <a:r>
              <a:rPr lang="pl-PL" dirty="0" smtClean="0"/>
              <a:t> UV </a:t>
            </a:r>
            <a:r>
              <a:rPr lang="pl-PL" dirty="0" err="1" smtClean="0"/>
              <a:t>Index</a:t>
            </a:r>
            <a:r>
              <a:rPr lang="pl-PL" dirty="0" smtClean="0"/>
              <a:t>;</a:t>
            </a:r>
          </a:p>
          <a:p>
            <a:r>
              <a:rPr lang="pl-PL" dirty="0" smtClean="0"/>
              <a:t>Skin </a:t>
            </a:r>
            <a:r>
              <a:rPr lang="pl-PL" dirty="0" err="1" smtClean="0"/>
              <a:t>phototype</a:t>
            </a:r>
            <a:r>
              <a:rPr lang="pl-PL" dirty="0" smtClean="0"/>
              <a:t>, </a:t>
            </a:r>
            <a:r>
              <a:rPr lang="pl-PL" dirty="0" err="1" smtClean="0"/>
              <a:t>individual</a:t>
            </a:r>
            <a:r>
              <a:rPr lang="pl-PL" dirty="0" smtClean="0"/>
              <a:t> </a:t>
            </a:r>
            <a:r>
              <a:rPr lang="pl-PL" dirty="0" err="1" smtClean="0"/>
              <a:t>sensivity</a:t>
            </a:r>
            <a:r>
              <a:rPr lang="pl-PL" dirty="0" smtClean="0"/>
              <a:t> to </a:t>
            </a:r>
            <a:r>
              <a:rPr lang="pl-PL" dirty="0" err="1" smtClean="0"/>
              <a:t>sunrays</a:t>
            </a:r>
            <a:r>
              <a:rPr lang="pl-PL" dirty="0" smtClean="0"/>
              <a:t>;</a:t>
            </a:r>
          </a:p>
          <a:p>
            <a:r>
              <a:rPr lang="pl-PL" dirty="0" err="1" smtClean="0"/>
              <a:t>Sunscreen</a:t>
            </a:r>
            <a:r>
              <a:rPr lang="pl-PL" dirty="0" smtClean="0"/>
              <a:t> </a:t>
            </a:r>
            <a:r>
              <a:rPr lang="pl-PL" dirty="0" err="1" smtClean="0"/>
              <a:t>used</a:t>
            </a:r>
            <a:r>
              <a:rPr lang="pl-PL" dirty="0" smtClean="0"/>
              <a:t> (SPF – </a:t>
            </a:r>
            <a:r>
              <a:rPr lang="pl-PL" dirty="0" err="1" smtClean="0"/>
              <a:t>sun</a:t>
            </a:r>
            <a:r>
              <a:rPr lang="pl-PL" dirty="0" smtClean="0"/>
              <a:t> </a:t>
            </a:r>
            <a:r>
              <a:rPr lang="pl-PL" dirty="0" err="1" smtClean="0"/>
              <a:t>protective</a:t>
            </a:r>
            <a:r>
              <a:rPr lang="pl-PL" dirty="0" smtClean="0"/>
              <a:t> </a:t>
            </a:r>
            <a:r>
              <a:rPr lang="pl-PL" dirty="0" err="1" smtClean="0"/>
              <a:t>factor</a:t>
            </a:r>
            <a:r>
              <a:rPr lang="pl-PL" dirty="0" smtClean="0"/>
              <a:t>).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Skin </a:t>
            </a:r>
            <a:r>
              <a:rPr lang="pl-PL" dirty="0" err="1" smtClean="0"/>
              <a:t>phototypes</a:t>
            </a:r>
            <a:endParaRPr lang="pl-PL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084" y="6041415"/>
            <a:ext cx="7593013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Prostokąt 4"/>
          <p:cNvSpPr/>
          <p:nvPr/>
        </p:nvSpPr>
        <p:spPr>
          <a:xfrm>
            <a:off x="604881" y="5577226"/>
            <a:ext cx="4018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http://suttonryan.com/whats-your-type/</a:t>
            </a:r>
            <a:endParaRPr lang="pl-PL" dirty="0"/>
          </a:p>
        </p:txBody>
      </p:sp>
      <p:pic>
        <p:nvPicPr>
          <p:cNvPr id="6" name="Obraz 5" descr="Fitzpatrick_color_cha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8756" y="1410081"/>
            <a:ext cx="6606487" cy="40378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5762" y="1124194"/>
            <a:ext cx="5846763" cy="43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pole tekstowe 4"/>
          <p:cNvSpPr txBox="1"/>
          <p:nvPr/>
        </p:nvSpPr>
        <p:spPr>
          <a:xfrm>
            <a:off x="1594338" y="5732585"/>
            <a:ext cx="5556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/>
              <a:t>source</a:t>
            </a:r>
            <a:r>
              <a:rPr lang="pl-PL" dirty="0" smtClean="0"/>
              <a:t>: </a:t>
            </a:r>
            <a:r>
              <a:rPr lang="pl-PL" dirty="0" err="1" smtClean="0"/>
              <a:t>internet</a:t>
            </a:r>
            <a:r>
              <a:rPr lang="pl-PL" dirty="0" smtClean="0"/>
              <a:t> (</a:t>
            </a:r>
            <a:r>
              <a:rPr lang="pl-PL" dirty="0" err="1" smtClean="0"/>
              <a:t>www.facebook.com</a:t>
            </a:r>
            <a:r>
              <a:rPr lang="pl-PL" dirty="0" smtClean="0"/>
              <a:t>)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/>
              <a:t>Duration</a:t>
            </a:r>
            <a:r>
              <a:rPr lang="pl-PL" dirty="0" smtClean="0"/>
              <a:t> of </a:t>
            </a:r>
            <a:r>
              <a:rPr lang="pl-PL" dirty="0" err="1" smtClean="0"/>
              <a:t>sun</a:t>
            </a:r>
            <a:r>
              <a:rPr lang="pl-PL" dirty="0" smtClean="0"/>
              <a:t> </a:t>
            </a:r>
            <a:r>
              <a:rPr lang="pl-PL" dirty="0" err="1" smtClean="0"/>
              <a:t>exposure</a:t>
            </a:r>
            <a:r>
              <a:rPr lang="pl-PL" dirty="0" smtClean="0"/>
              <a:t> </a:t>
            </a:r>
            <a:r>
              <a:rPr lang="pl-PL" dirty="0" err="1" smtClean="0"/>
              <a:t>without</a:t>
            </a:r>
            <a:r>
              <a:rPr lang="pl-PL" dirty="0" smtClean="0"/>
              <a:t> </a:t>
            </a:r>
            <a:r>
              <a:rPr lang="pl-PL" dirty="0" err="1" smtClean="0"/>
              <a:t>sunburn</a:t>
            </a:r>
            <a:r>
              <a:rPr lang="pl-PL" dirty="0" smtClean="0"/>
              <a:t> </a:t>
            </a:r>
            <a:r>
              <a:rPr lang="pl-PL" dirty="0" err="1" smtClean="0"/>
              <a:t>versus</a:t>
            </a:r>
            <a:r>
              <a:rPr lang="pl-PL" dirty="0" smtClean="0"/>
              <a:t> skin </a:t>
            </a:r>
            <a:r>
              <a:rPr lang="pl-PL" dirty="0" err="1" smtClean="0"/>
              <a:t>phototype</a:t>
            </a:r>
            <a:r>
              <a:rPr lang="pl-PL" dirty="0" smtClean="0"/>
              <a:t> and UV </a:t>
            </a:r>
            <a:r>
              <a:rPr lang="pl-PL" dirty="0" err="1" smtClean="0"/>
              <a:t>Index</a:t>
            </a:r>
            <a:endParaRPr lang="pl-PL" dirty="0"/>
          </a:p>
        </p:txBody>
      </p:sp>
      <p:pic>
        <p:nvPicPr>
          <p:cNvPr id="6" name="Symbol zastępczy zawartości 5" descr="UVI_ti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08105" y="1875694"/>
            <a:ext cx="6746358" cy="44975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How</a:t>
            </a:r>
            <a:r>
              <a:rPr lang="pl-PL" dirty="0" smtClean="0"/>
              <a:t> do </a:t>
            </a:r>
            <a:r>
              <a:rPr lang="pl-PL" dirty="0" err="1" smtClean="0"/>
              <a:t>sunscreens</a:t>
            </a:r>
            <a:r>
              <a:rPr lang="pl-PL" dirty="0" smtClean="0"/>
              <a:t> </a:t>
            </a:r>
            <a:r>
              <a:rPr lang="pl-PL" dirty="0" err="1" smtClean="0"/>
              <a:t>work</a:t>
            </a:r>
            <a:r>
              <a:rPr lang="pl-PL" dirty="0" smtClean="0"/>
              <a:t>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endParaRPr lang="pl-PL" dirty="0" smtClean="0"/>
          </a:p>
          <a:p>
            <a:r>
              <a:rPr lang="pl-PL" dirty="0" smtClean="0"/>
              <a:t>Chemical </a:t>
            </a:r>
            <a:r>
              <a:rPr lang="pl-PL" dirty="0" err="1" smtClean="0"/>
              <a:t>filters</a:t>
            </a:r>
            <a:r>
              <a:rPr lang="pl-PL" dirty="0" smtClean="0"/>
              <a:t> – </a:t>
            </a:r>
            <a:r>
              <a:rPr lang="pl-PL" dirty="0" err="1" smtClean="0"/>
              <a:t>absorb</a:t>
            </a:r>
            <a:r>
              <a:rPr lang="pl-PL" dirty="0" smtClean="0"/>
              <a:t> energy </a:t>
            </a:r>
            <a:r>
              <a:rPr lang="pl-PL" dirty="0" err="1" smtClean="0"/>
              <a:t>from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Sun;</a:t>
            </a:r>
          </a:p>
          <a:p>
            <a:r>
              <a:rPr lang="pl-PL" dirty="0" err="1" smtClean="0"/>
              <a:t>Physical</a:t>
            </a:r>
            <a:r>
              <a:rPr lang="pl-PL" dirty="0" smtClean="0"/>
              <a:t> </a:t>
            </a:r>
            <a:r>
              <a:rPr lang="pl-PL" dirty="0" err="1" smtClean="0"/>
              <a:t>filters</a:t>
            </a:r>
            <a:r>
              <a:rPr lang="pl-PL" dirty="0" smtClean="0"/>
              <a:t> – do not </a:t>
            </a:r>
            <a:r>
              <a:rPr lang="pl-PL" dirty="0" err="1" smtClean="0"/>
              <a:t>let</a:t>
            </a:r>
            <a:r>
              <a:rPr lang="pl-PL" dirty="0" smtClean="0"/>
              <a:t> UV </a:t>
            </a:r>
            <a:r>
              <a:rPr lang="pl-PL" dirty="0" err="1" smtClean="0"/>
              <a:t>radiation</a:t>
            </a:r>
            <a:r>
              <a:rPr lang="pl-PL" dirty="0" smtClean="0"/>
              <a:t> </a:t>
            </a:r>
            <a:r>
              <a:rPr lang="pl-PL" dirty="0" err="1" smtClean="0"/>
              <a:t>through</a:t>
            </a:r>
            <a:r>
              <a:rPr lang="pl-PL" dirty="0" smtClean="0"/>
              <a:t> (</a:t>
            </a:r>
            <a:r>
              <a:rPr lang="pl-PL" dirty="0" err="1" smtClean="0"/>
              <a:t>they</a:t>
            </a:r>
            <a:r>
              <a:rPr lang="pl-PL" dirty="0" smtClean="0"/>
              <a:t> </a:t>
            </a:r>
            <a:r>
              <a:rPr lang="pl-PL" dirty="0" err="1" smtClean="0"/>
              <a:t>work</a:t>
            </a:r>
            <a:r>
              <a:rPr lang="pl-PL" dirty="0" smtClean="0"/>
              <a:t> as </a:t>
            </a:r>
            <a:r>
              <a:rPr lang="pl-PL" dirty="0" err="1" smtClean="0"/>
              <a:t>micro-mirrors</a:t>
            </a:r>
            <a:r>
              <a:rPr lang="pl-PL" dirty="0" smtClean="0"/>
              <a:t>).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Do </a:t>
            </a:r>
            <a:r>
              <a:rPr lang="pl-PL" dirty="0" err="1" smtClean="0"/>
              <a:t>you</a:t>
            </a:r>
            <a:r>
              <a:rPr lang="pl-PL" dirty="0" smtClean="0"/>
              <a:t> </a:t>
            </a:r>
            <a:r>
              <a:rPr lang="pl-PL" dirty="0" err="1" smtClean="0"/>
              <a:t>know</a:t>
            </a:r>
            <a:r>
              <a:rPr lang="pl-PL" dirty="0" smtClean="0"/>
              <a:t>: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r>
              <a:rPr lang="pl-PL" dirty="0" err="1" smtClean="0"/>
              <a:t>What</a:t>
            </a:r>
            <a:r>
              <a:rPr lang="pl-PL" dirty="0" smtClean="0"/>
              <a:t> UV (</a:t>
            </a:r>
            <a:r>
              <a:rPr lang="pl-PL" dirty="0" err="1" smtClean="0"/>
              <a:t>UV-A</a:t>
            </a:r>
            <a:r>
              <a:rPr lang="pl-PL" dirty="0" smtClean="0"/>
              <a:t>, </a:t>
            </a:r>
            <a:r>
              <a:rPr lang="pl-PL" dirty="0" err="1" smtClean="0"/>
              <a:t>UV-B</a:t>
            </a:r>
            <a:r>
              <a:rPr lang="pl-PL" dirty="0" smtClean="0"/>
              <a:t>, </a:t>
            </a:r>
            <a:r>
              <a:rPr lang="pl-PL" dirty="0" err="1" smtClean="0"/>
              <a:t>UV-C</a:t>
            </a:r>
            <a:r>
              <a:rPr lang="pl-PL" dirty="0" smtClean="0"/>
              <a:t>) </a:t>
            </a:r>
            <a:r>
              <a:rPr lang="pl-PL" dirty="0" err="1" smtClean="0"/>
              <a:t>is</a:t>
            </a:r>
            <a:r>
              <a:rPr lang="pl-PL" dirty="0" smtClean="0"/>
              <a:t>?</a:t>
            </a:r>
          </a:p>
          <a:p>
            <a:r>
              <a:rPr lang="pl-PL" dirty="0" err="1" smtClean="0"/>
              <a:t>What</a:t>
            </a:r>
            <a:r>
              <a:rPr lang="pl-PL" dirty="0" smtClean="0"/>
              <a:t> </a:t>
            </a:r>
            <a:r>
              <a:rPr lang="pl-PL" dirty="0" err="1" smtClean="0"/>
              <a:t>ozone</a:t>
            </a:r>
            <a:r>
              <a:rPr lang="pl-PL" dirty="0" smtClean="0"/>
              <a:t> </a:t>
            </a:r>
            <a:r>
              <a:rPr lang="pl-PL" dirty="0" err="1" smtClean="0"/>
              <a:t>layer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for?</a:t>
            </a:r>
          </a:p>
          <a:p>
            <a:r>
              <a:rPr lang="pl-PL" dirty="0" err="1" smtClean="0"/>
              <a:t>Is</a:t>
            </a:r>
            <a:r>
              <a:rPr lang="pl-PL" dirty="0" smtClean="0"/>
              <a:t> UV </a:t>
            </a:r>
            <a:r>
              <a:rPr lang="pl-PL" dirty="0" err="1" smtClean="0"/>
              <a:t>radiation</a:t>
            </a:r>
            <a:r>
              <a:rPr lang="pl-PL" dirty="0" smtClean="0"/>
              <a:t> </a:t>
            </a:r>
            <a:r>
              <a:rPr lang="pl-PL" dirty="0" err="1" smtClean="0"/>
              <a:t>good</a:t>
            </a:r>
            <a:r>
              <a:rPr lang="pl-PL" dirty="0" smtClean="0"/>
              <a:t> </a:t>
            </a:r>
            <a:r>
              <a:rPr lang="pl-PL" dirty="0" err="1" smtClean="0"/>
              <a:t>or</a:t>
            </a:r>
            <a:r>
              <a:rPr lang="pl-PL" dirty="0" smtClean="0"/>
              <a:t> </a:t>
            </a:r>
            <a:r>
              <a:rPr lang="pl-PL" dirty="0" err="1" smtClean="0"/>
              <a:t>bad</a:t>
            </a:r>
            <a:r>
              <a:rPr lang="pl-PL" dirty="0" smtClean="0"/>
              <a:t>?</a:t>
            </a:r>
          </a:p>
          <a:p>
            <a:r>
              <a:rPr lang="pl-PL" dirty="0" err="1" smtClean="0"/>
              <a:t>What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UV </a:t>
            </a:r>
            <a:r>
              <a:rPr lang="pl-PL" dirty="0" err="1" smtClean="0"/>
              <a:t>Index</a:t>
            </a:r>
            <a:r>
              <a:rPr lang="pl-PL" dirty="0" smtClean="0"/>
              <a:t>?</a:t>
            </a:r>
          </a:p>
          <a:p>
            <a:r>
              <a:rPr lang="pl-PL" dirty="0" err="1" smtClean="0"/>
              <a:t>What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SPF?</a:t>
            </a:r>
          </a:p>
          <a:p>
            <a:r>
              <a:rPr lang="pl-PL" dirty="0" err="1" smtClean="0"/>
              <a:t>How</a:t>
            </a:r>
            <a:r>
              <a:rPr lang="pl-PL" dirty="0" smtClean="0"/>
              <a:t> to </a:t>
            </a:r>
            <a:r>
              <a:rPr lang="pl-PL" dirty="0" err="1" smtClean="0"/>
              <a:t>use</a:t>
            </a:r>
            <a:r>
              <a:rPr lang="pl-PL" dirty="0" smtClean="0"/>
              <a:t> </a:t>
            </a:r>
            <a:r>
              <a:rPr lang="pl-PL" dirty="0" err="1" smtClean="0"/>
              <a:t>sunscreens</a:t>
            </a:r>
            <a:r>
              <a:rPr lang="pl-PL" dirty="0" smtClean="0"/>
              <a:t>?</a:t>
            </a:r>
          </a:p>
          <a:p>
            <a:endParaRPr lang="pl-PL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How</a:t>
            </a:r>
            <a:r>
              <a:rPr lang="pl-PL" dirty="0" smtClean="0"/>
              <a:t> do </a:t>
            </a:r>
            <a:r>
              <a:rPr lang="pl-PL" dirty="0" err="1" smtClean="0"/>
              <a:t>sunscreens</a:t>
            </a:r>
            <a:r>
              <a:rPr lang="pl-PL" dirty="0" smtClean="0"/>
              <a:t> </a:t>
            </a:r>
            <a:r>
              <a:rPr lang="pl-PL" dirty="0" err="1" smtClean="0"/>
              <a:t>work</a:t>
            </a:r>
            <a:r>
              <a:rPr lang="pl-PL" dirty="0" smtClean="0"/>
              <a:t>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pl-PL" dirty="0" smtClean="0"/>
          </a:p>
          <a:p>
            <a:pPr algn="ctr">
              <a:buNone/>
            </a:pPr>
            <a:endParaRPr lang="pl-PL" dirty="0" smtClean="0"/>
          </a:p>
          <a:p>
            <a:pPr algn="ctr">
              <a:buNone/>
            </a:pPr>
            <a:endParaRPr lang="pl-PL" dirty="0" smtClean="0"/>
          </a:p>
          <a:p>
            <a:pPr algn="ctr">
              <a:buNone/>
            </a:pPr>
            <a:r>
              <a:rPr lang="pl-PL" dirty="0" smtClean="0">
                <a:hlinkClick r:id="rId2"/>
              </a:rPr>
              <a:t>https://youtu.be/8aGwunnqaps</a:t>
            </a:r>
            <a:endParaRPr lang="pl-PL" dirty="0" smtClean="0"/>
          </a:p>
          <a:p>
            <a:pPr algn="ctr">
              <a:buNone/>
            </a:pPr>
            <a:endParaRPr lang="pl-P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SPF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pl-PL" dirty="0" smtClean="0"/>
              <a:t>Sun </a:t>
            </a:r>
            <a:r>
              <a:rPr lang="pl-PL" dirty="0" err="1" smtClean="0"/>
              <a:t>protective</a:t>
            </a:r>
            <a:r>
              <a:rPr lang="pl-PL" dirty="0" smtClean="0"/>
              <a:t> </a:t>
            </a:r>
            <a:r>
              <a:rPr lang="pl-PL" dirty="0" err="1" smtClean="0"/>
              <a:t>factor</a:t>
            </a:r>
            <a:r>
              <a:rPr lang="pl-PL" dirty="0" smtClean="0"/>
              <a:t> – </a:t>
            </a:r>
            <a:r>
              <a:rPr lang="pl-PL" dirty="0" err="1" smtClean="0"/>
              <a:t>coefficient</a:t>
            </a:r>
            <a:r>
              <a:rPr lang="pl-PL" dirty="0" smtClean="0"/>
              <a:t> </a:t>
            </a:r>
            <a:r>
              <a:rPr lang="pl-PL" dirty="0" err="1" smtClean="0"/>
              <a:t>used</a:t>
            </a:r>
            <a:r>
              <a:rPr lang="pl-PL" dirty="0" smtClean="0"/>
              <a:t> to </a:t>
            </a:r>
            <a:r>
              <a:rPr lang="pl-PL" dirty="0" err="1" smtClean="0"/>
              <a:t>multiply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duration</a:t>
            </a:r>
            <a:r>
              <a:rPr lang="pl-PL" dirty="0" smtClean="0"/>
              <a:t> of </a:t>
            </a:r>
            <a:r>
              <a:rPr lang="pl-PL" dirty="0" err="1" smtClean="0"/>
              <a:t>sun</a:t>
            </a:r>
            <a:r>
              <a:rPr lang="pl-PL" dirty="0" smtClean="0"/>
              <a:t> </a:t>
            </a:r>
            <a:r>
              <a:rPr lang="pl-PL" dirty="0" err="1" smtClean="0"/>
              <a:t>exposure</a:t>
            </a:r>
            <a:r>
              <a:rPr lang="pl-PL" dirty="0" smtClean="0"/>
              <a:t> </a:t>
            </a:r>
            <a:r>
              <a:rPr lang="pl-PL" dirty="0" err="1" smtClean="0"/>
              <a:t>without</a:t>
            </a:r>
            <a:r>
              <a:rPr lang="pl-PL" dirty="0" smtClean="0"/>
              <a:t> </a:t>
            </a:r>
            <a:r>
              <a:rPr lang="pl-PL" dirty="0" err="1" smtClean="0"/>
              <a:t>sunburn</a:t>
            </a:r>
            <a:r>
              <a:rPr lang="pl-PL" dirty="0" smtClean="0"/>
              <a:t>:</a:t>
            </a:r>
          </a:p>
          <a:p>
            <a:pPr>
              <a:buNone/>
            </a:pPr>
            <a:r>
              <a:rPr lang="pl-PL" dirty="0" err="1" smtClean="0"/>
              <a:t>Example</a:t>
            </a:r>
            <a:endParaRPr lang="pl-PL" dirty="0" smtClean="0"/>
          </a:p>
          <a:p>
            <a:pPr>
              <a:buNone/>
            </a:pPr>
            <a:r>
              <a:rPr lang="pl-PL" dirty="0" err="1" smtClean="0"/>
              <a:t>What</a:t>
            </a:r>
            <a:r>
              <a:rPr lang="pl-PL" dirty="0" smtClean="0"/>
              <a:t> we </a:t>
            </a:r>
            <a:r>
              <a:rPr lang="pl-PL" dirty="0" err="1" smtClean="0"/>
              <a:t>know</a:t>
            </a:r>
            <a:r>
              <a:rPr lang="pl-PL" dirty="0" smtClean="0"/>
              <a:t>:</a:t>
            </a:r>
          </a:p>
          <a:p>
            <a:pPr>
              <a:buNone/>
            </a:pPr>
            <a:r>
              <a:rPr lang="pl-PL" dirty="0" smtClean="0"/>
              <a:t>SPF = 15, </a:t>
            </a:r>
          </a:p>
          <a:p>
            <a:pPr>
              <a:buNone/>
            </a:pPr>
            <a:r>
              <a:rPr lang="pl-PL" dirty="0" err="1" smtClean="0"/>
              <a:t>Duration</a:t>
            </a:r>
            <a:r>
              <a:rPr lang="pl-PL" dirty="0" smtClean="0"/>
              <a:t> od </a:t>
            </a:r>
            <a:r>
              <a:rPr lang="pl-PL" dirty="0" err="1" smtClean="0"/>
              <a:t>sun</a:t>
            </a:r>
            <a:r>
              <a:rPr lang="pl-PL" dirty="0" smtClean="0"/>
              <a:t> </a:t>
            </a:r>
            <a:r>
              <a:rPr lang="pl-PL" dirty="0" err="1" smtClean="0"/>
              <a:t>exposure</a:t>
            </a:r>
            <a:r>
              <a:rPr lang="pl-PL" dirty="0" smtClean="0"/>
              <a:t> </a:t>
            </a:r>
            <a:r>
              <a:rPr lang="pl-PL" dirty="0" err="1" smtClean="0"/>
              <a:t>without</a:t>
            </a:r>
            <a:r>
              <a:rPr lang="pl-PL" dirty="0" smtClean="0"/>
              <a:t> </a:t>
            </a:r>
            <a:r>
              <a:rPr lang="pl-PL" dirty="0" err="1" smtClean="0"/>
              <a:t>sunburn</a:t>
            </a:r>
            <a:r>
              <a:rPr lang="pl-PL" dirty="0" smtClean="0"/>
              <a:t> = 30 min.</a:t>
            </a:r>
          </a:p>
          <a:p>
            <a:pPr>
              <a:buNone/>
            </a:pPr>
            <a:r>
              <a:rPr lang="pl-PL" dirty="0" err="1" smtClean="0"/>
              <a:t>What</a:t>
            </a:r>
            <a:r>
              <a:rPr lang="pl-PL" dirty="0" smtClean="0"/>
              <a:t> we </a:t>
            </a:r>
            <a:r>
              <a:rPr lang="pl-PL" dirty="0" err="1" smtClean="0"/>
              <a:t>get</a:t>
            </a:r>
            <a:r>
              <a:rPr lang="pl-PL" dirty="0" smtClean="0"/>
              <a:t>: </a:t>
            </a:r>
          </a:p>
          <a:p>
            <a:pPr>
              <a:buNone/>
            </a:pPr>
            <a:r>
              <a:rPr lang="pl-PL" dirty="0" err="1" smtClean="0"/>
              <a:t>Duration</a:t>
            </a:r>
            <a:r>
              <a:rPr lang="pl-PL" dirty="0" smtClean="0"/>
              <a:t> od </a:t>
            </a:r>
            <a:r>
              <a:rPr lang="pl-PL" dirty="0" err="1" smtClean="0"/>
              <a:t>sun</a:t>
            </a:r>
            <a:r>
              <a:rPr lang="pl-PL" dirty="0" smtClean="0"/>
              <a:t> </a:t>
            </a:r>
            <a:r>
              <a:rPr lang="pl-PL" dirty="0" err="1" smtClean="0"/>
              <a:t>exposure</a:t>
            </a:r>
            <a:r>
              <a:rPr lang="pl-PL" dirty="0" smtClean="0"/>
              <a:t> </a:t>
            </a:r>
            <a:r>
              <a:rPr lang="pl-PL" dirty="0" err="1" smtClean="0"/>
              <a:t>without</a:t>
            </a:r>
            <a:r>
              <a:rPr lang="pl-PL" dirty="0" smtClean="0"/>
              <a:t> </a:t>
            </a:r>
            <a:r>
              <a:rPr lang="pl-PL" dirty="0" err="1" smtClean="0"/>
              <a:t>sunburn</a:t>
            </a:r>
            <a:r>
              <a:rPr lang="pl-PL" dirty="0" smtClean="0"/>
              <a:t> </a:t>
            </a:r>
            <a:r>
              <a:rPr lang="pl-PL" dirty="0" err="1" smtClean="0"/>
              <a:t>with</a:t>
            </a:r>
            <a:r>
              <a:rPr lang="pl-PL" dirty="0" smtClean="0"/>
              <a:t> SPF 15 = 30 min x 15</a:t>
            </a:r>
          </a:p>
          <a:p>
            <a:endParaRPr lang="pl-PL" dirty="0" smtClean="0"/>
          </a:p>
          <a:p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What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safe</a:t>
            </a:r>
            <a:r>
              <a:rPr lang="pl-PL" dirty="0" smtClean="0"/>
              <a:t> </a:t>
            </a:r>
            <a:r>
              <a:rPr lang="pl-PL" dirty="0" err="1" smtClean="0"/>
              <a:t>sunscreen</a:t>
            </a:r>
            <a:r>
              <a:rPr lang="pl-PL" dirty="0" smtClean="0"/>
              <a:t> </a:t>
            </a:r>
            <a:r>
              <a:rPr lang="pl-PL" dirty="0" err="1" smtClean="0"/>
              <a:t>should</a:t>
            </a:r>
            <a:r>
              <a:rPr lang="pl-PL" dirty="0" smtClean="0"/>
              <a:t> be?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r>
              <a:rPr lang="pl-PL" dirty="0" err="1" smtClean="0"/>
              <a:t>It</a:t>
            </a:r>
            <a:r>
              <a:rPr lang="pl-PL" dirty="0" smtClean="0"/>
              <a:t> </a:t>
            </a:r>
            <a:r>
              <a:rPr lang="pl-PL" dirty="0" err="1" smtClean="0"/>
              <a:t>should</a:t>
            </a:r>
            <a:r>
              <a:rPr lang="pl-PL" dirty="0" smtClean="0"/>
              <a:t> </a:t>
            </a:r>
            <a:r>
              <a:rPr lang="pl-PL" dirty="0" err="1" smtClean="0"/>
              <a:t>contain</a:t>
            </a:r>
            <a:r>
              <a:rPr lang="pl-PL" dirty="0" smtClean="0"/>
              <a:t> </a:t>
            </a:r>
            <a:r>
              <a:rPr lang="pl-PL" dirty="0" err="1" smtClean="0"/>
              <a:t>both</a:t>
            </a:r>
            <a:r>
              <a:rPr lang="pl-PL" dirty="0" smtClean="0"/>
              <a:t> </a:t>
            </a:r>
            <a:r>
              <a:rPr lang="pl-PL" dirty="0" err="1" smtClean="0"/>
              <a:t>filters</a:t>
            </a:r>
            <a:r>
              <a:rPr lang="pl-PL" dirty="0" smtClean="0"/>
              <a:t> (chemical and </a:t>
            </a:r>
            <a:r>
              <a:rPr lang="pl-PL" dirty="0" err="1" smtClean="0"/>
              <a:t>physical</a:t>
            </a:r>
            <a:r>
              <a:rPr lang="pl-PL" dirty="0" smtClean="0"/>
              <a:t>);</a:t>
            </a:r>
          </a:p>
          <a:p>
            <a:r>
              <a:rPr lang="pl-PL" dirty="0" smtClean="0"/>
              <a:t>Ir </a:t>
            </a:r>
            <a:r>
              <a:rPr lang="pl-PL" dirty="0" err="1" smtClean="0"/>
              <a:t>should</a:t>
            </a:r>
            <a:r>
              <a:rPr lang="pl-PL" dirty="0" smtClean="0"/>
              <a:t> </a:t>
            </a:r>
            <a:r>
              <a:rPr lang="pl-PL" dirty="0" err="1" smtClean="0"/>
              <a:t>protect</a:t>
            </a:r>
            <a:r>
              <a:rPr lang="pl-PL" dirty="0" smtClean="0"/>
              <a:t> </a:t>
            </a:r>
            <a:r>
              <a:rPr lang="pl-PL" dirty="0" err="1" smtClean="0"/>
              <a:t>against</a:t>
            </a:r>
            <a:r>
              <a:rPr lang="pl-PL" dirty="0" smtClean="0"/>
              <a:t> </a:t>
            </a:r>
            <a:r>
              <a:rPr lang="pl-PL" dirty="0" err="1" smtClean="0"/>
              <a:t>UV-A</a:t>
            </a:r>
            <a:r>
              <a:rPr lang="pl-PL" dirty="0" smtClean="0"/>
              <a:t> and </a:t>
            </a:r>
            <a:r>
              <a:rPr lang="pl-PL" dirty="0" err="1" smtClean="0"/>
              <a:t>UV-B</a:t>
            </a:r>
            <a:r>
              <a:rPr lang="pl-PL" dirty="0" smtClean="0"/>
              <a:t>;</a:t>
            </a:r>
          </a:p>
          <a:p>
            <a:r>
              <a:rPr lang="pl-PL" dirty="0" err="1" smtClean="0"/>
              <a:t>It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recommended</a:t>
            </a:r>
            <a:r>
              <a:rPr lang="pl-PL" dirty="0" smtClean="0"/>
              <a:t> to </a:t>
            </a:r>
            <a:r>
              <a:rPr lang="pl-PL" dirty="0" err="1" smtClean="0"/>
              <a:t>use</a:t>
            </a:r>
            <a:r>
              <a:rPr lang="pl-PL" dirty="0" smtClean="0"/>
              <a:t> </a:t>
            </a:r>
            <a:r>
              <a:rPr lang="pl-PL" dirty="0" err="1" smtClean="0"/>
              <a:t>at</a:t>
            </a:r>
            <a:r>
              <a:rPr lang="pl-PL" dirty="0" smtClean="0"/>
              <a:t> </a:t>
            </a:r>
            <a:r>
              <a:rPr lang="pl-PL" dirty="0" err="1" smtClean="0"/>
              <a:t>least</a:t>
            </a:r>
            <a:r>
              <a:rPr lang="pl-PL" dirty="0" smtClean="0"/>
              <a:t> SPF 15.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Jak stosować krem z filtrem, żeby był skuteczny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r>
              <a:rPr lang="pl-PL" dirty="0" smtClean="0"/>
              <a:t>Krem należy nakładać co 2 godziny;</a:t>
            </a:r>
          </a:p>
          <a:p>
            <a:r>
              <a:rPr lang="pl-PL" dirty="0" smtClean="0"/>
              <a:t>Nie żałować, smarować się dokładnie (nie zapominać o uszach, ustach i karku);</a:t>
            </a:r>
          </a:p>
          <a:p>
            <a:r>
              <a:rPr lang="pl-PL" dirty="0" smtClean="0"/>
              <a:t>Ponowić aplikację kremu po każdej kąpieli i nadmiernym wysiłku.</a:t>
            </a:r>
            <a:endParaRPr lang="pl-PL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Vitamin</a:t>
            </a:r>
            <a:r>
              <a:rPr lang="pl-PL" dirty="0" smtClean="0"/>
              <a:t> D</a:t>
            </a:r>
            <a:r>
              <a:rPr lang="pl-PL" baseline="-25000" dirty="0" smtClean="0"/>
              <a:t>3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1797001" y="1369736"/>
            <a:ext cx="5265720" cy="4384440"/>
          </a:xfrm>
          <a:prstGeom prst="rect">
            <a:avLst/>
          </a:prstGeom>
        </p:spPr>
      </p:pic>
      <p:sp>
        <p:nvSpPr>
          <p:cNvPr id="7" name="pole tekstowe 6"/>
          <p:cNvSpPr txBox="1"/>
          <p:nvPr/>
        </p:nvSpPr>
        <p:spPr>
          <a:xfrm>
            <a:off x="613680" y="5719569"/>
            <a:ext cx="4196520" cy="2491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1100" b="0" i="0" u="none" strike="noStrike" kern="1200" cap="none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http://www.nature.com/nrc/journal/v7/n9/fig_tab/nrc2196_F1.html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Vitamin</a:t>
            </a:r>
            <a:r>
              <a:rPr lang="pl-PL" dirty="0" smtClean="0"/>
              <a:t> D</a:t>
            </a:r>
            <a:r>
              <a:rPr lang="pl-PL" baseline="-25000" dirty="0" smtClean="0"/>
              <a:t>3 </a:t>
            </a:r>
            <a:r>
              <a:rPr lang="pl-PL" dirty="0" err="1" smtClean="0"/>
              <a:t>deficiency</a:t>
            </a:r>
            <a:endParaRPr lang="pl-PL" baseline="-250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err="1" smtClean="0"/>
              <a:t>Weakness</a:t>
            </a:r>
            <a:r>
              <a:rPr lang="pl-PL" dirty="0" smtClean="0"/>
              <a:t> </a:t>
            </a:r>
            <a:r>
              <a:rPr lang="pl-PL" dirty="0" err="1" smtClean="0"/>
              <a:t>or</a:t>
            </a:r>
            <a:r>
              <a:rPr lang="pl-PL" dirty="0" smtClean="0"/>
              <a:t> </a:t>
            </a:r>
            <a:r>
              <a:rPr lang="pl-PL" dirty="0" err="1" smtClean="0"/>
              <a:t>dystrophy</a:t>
            </a:r>
            <a:r>
              <a:rPr lang="pl-PL" dirty="0" smtClean="0"/>
              <a:t> of </a:t>
            </a:r>
            <a:r>
              <a:rPr lang="pl-PL" dirty="0" err="1" smtClean="0"/>
              <a:t>muscles</a:t>
            </a:r>
            <a:r>
              <a:rPr lang="pl-PL" dirty="0" smtClean="0"/>
              <a:t>;</a:t>
            </a:r>
          </a:p>
          <a:p>
            <a:r>
              <a:rPr lang="pl-PL" dirty="0" err="1" smtClean="0"/>
              <a:t>Decrease</a:t>
            </a:r>
            <a:r>
              <a:rPr lang="pl-PL" dirty="0" smtClean="0"/>
              <a:t> of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activity</a:t>
            </a:r>
            <a:r>
              <a:rPr lang="pl-PL" dirty="0" smtClean="0"/>
              <a:t> of </a:t>
            </a:r>
            <a:r>
              <a:rPr lang="pl-PL" dirty="0" err="1" smtClean="0"/>
              <a:t>cells</a:t>
            </a:r>
            <a:r>
              <a:rPr lang="pl-PL" dirty="0" smtClean="0"/>
              <a:t> </a:t>
            </a:r>
            <a:r>
              <a:rPr lang="pl-PL" dirty="0" err="1" smtClean="0"/>
              <a:t>building</a:t>
            </a:r>
            <a:r>
              <a:rPr lang="pl-PL" dirty="0" smtClean="0"/>
              <a:t> </a:t>
            </a:r>
            <a:r>
              <a:rPr lang="pl-PL" dirty="0" err="1" smtClean="0"/>
              <a:t>bone</a:t>
            </a:r>
            <a:r>
              <a:rPr lang="pl-PL" dirty="0" smtClean="0"/>
              <a:t> </a:t>
            </a:r>
            <a:r>
              <a:rPr lang="pl-PL" dirty="0" err="1" smtClean="0"/>
              <a:t>tissue</a:t>
            </a:r>
            <a:r>
              <a:rPr lang="pl-PL" dirty="0" smtClean="0"/>
              <a:t>;</a:t>
            </a:r>
          </a:p>
          <a:p>
            <a:r>
              <a:rPr lang="pl-PL" dirty="0" err="1" smtClean="0"/>
              <a:t>Reduction</a:t>
            </a:r>
            <a:r>
              <a:rPr lang="pl-PL" dirty="0" smtClean="0"/>
              <a:t> of </a:t>
            </a:r>
            <a:r>
              <a:rPr lang="pl-PL" dirty="0" err="1" smtClean="0"/>
              <a:t>collagen</a:t>
            </a:r>
            <a:r>
              <a:rPr lang="pl-PL" dirty="0" smtClean="0"/>
              <a:t> </a:t>
            </a:r>
            <a:r>
              <a:rPr lang="pl-PL" dirty="0" err="1" smtClean="0"/>
              <a:t>fiber</a:t>
            </a:r>
            <a:r>
              <a:rPr lang="pl-PL" dirty="0" smtClean="0"/>
              <a:t> </a:t>
            </a:r>
            <a:r>
              <a:rPr lang="pl-PL" dirty="0" err="1" smtClean="0"/>
              <a:t>production</a:t>
            </a:r>
            <a:r>
              <a:rPr lang="pl-PL" dirty="0" smtClean="0"/>
              <a:t>;</a:t>
            </a:r>
          </a:p>
          <a:p>
            <a:r>
              <a:rPr lang="pl-PL" dirty="0" err="1" smtClean="0"/>
              <a:t>Suppression</a:t>
            </a:r>
            <a:r>
              <a:rPr lang="pl-PL" dirty="0" smtClean="0"/>
              <a:t> of </a:t>
            </a:r>
            <a:r>
              <a:rPr lang="pl-PL" dirty="0" err="1" smtClean="0"/>
              <a:t>intestinal</a:t>
            </a:r>
            <a:r>
              <a:rPr lang="pl-PL" dirty="0" smtClean="0"/>
              <a:t> </a:t>
            </a:r>
            <a:r>
              <a:rPr lang="pl-PL" dirty="0" err="1" smtClean="0"/>
              <a:t>peristalsis</a:t>
            </a:r>
            <a:r>
              <a:rPr lang="pl-PL" dirty="0" smtClean="0"/>
              <a:t>;</a:t>
            </a:r>
          </a:p>
          <a:p>
            <a:r>
              <a:rPr lang="pl-PL" dirty="0" err="1" smtClean="0"/>
              <a:t>Decrease</a:t>
            </a:r>
            <a:r>
              <a:rPr lang="pl-PL" dirty="0" smtClean="0"/>
              <a:t> of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activity</a:t>
            </a:r>
            <a:r>
              <a:rPr lang="pl-PL" dirty="0" smtClean="0"/>
              <a:t> of </a:t>
            </a:r>
            <a:r>
              <a:rPr lang="pl-PL" dirty="0" err="1" smtClean="0"/>
              <a:t>nerve</a:t>
            </a:r>
            <a:r>
              <a:rPr lang="pl-PL" dirty="0" smtClean="0"/>
              <a:t> </a:t>
            </a:r>
            <a:r>
              <a:rPr lang="pl-PL" dirty="0" err="1" smtClean="0"/>
              <a:t>cells</a:t>
            </a:r>
            <a:r>
              <a:rPr lang="pl-PL" dirty="0" smtClean="0"/>
              <a:t>;</a:t>
            </a:r>
          </a:p>
          <a:p>
            <a:r>
              <a:rPr lang="pl-PL" dirty="0" err="1" smtClean="0"/>
              <a:t>Rickets</a:t>
            </a:r>
            <a:r>
              <a:rPr lang="pl-PL" dirty="0" smtClean="0"/>
              <a:t> and </a:t>
            </a:r>
            <a:r>
              <a:rPr lang="pl-PL" dirty="0" err="1" smtClean="0"/>
              <a:t>osteoporosis</a:t>
            </a:r>
            <a:r>
              <a:rPr lang="pl-PL" dirty="0" smtClean="0"/>
              <a:t>.</a:t>
            </a: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How</a:t>
            </a:r>
            <a:r>
              <a:rPr lang="pl-PL" dirty="0" smtClean="0"/>
              <a:t> </a:t>
            </a:r>
            <a:r>
              <a:rPr lang="pl-PL" dirty="0" err="1" smtClean="0"/>
              <a:t>should</a:t>
            </a:r>
            <a:r>
              <a:rPr lang="pl-PL" dirty="0" smtClean="0"/>
              <a:t> we plan </a:t>
            </a:r>
            <a:r>
              <a:rPr lang="pl-PL" dirty="0" err="1" smtClean="0"/>
              <a:t>our</a:t>
            </a:r>
            <a:r>
              <a:rPr lang="pl-PL" dirty="0" smtClean="0"/>
              <a:t> </a:t>
            </a:r>
            <a:r>
              <a:rPr lang="pl-PL" dirty="0" err="1" smtClean="0"/>
              <a:t>out-door</a:t>
            </a:r>
            <a:r>
              <a:rPr lang="pl-PL" dirty="0" smtClean="0"/>
              <a:t> </a:t>
            </a:r>
            <a:r>
              <a:rPr lang="pl-PL" dirty="0" err="1" smtClean="0"/>
              <a:t>activities</a:t>
            </a:r>
            <a:r>
              <a:rPr lang="pl-PL" dirty="0" smtClean="0"/>
              <a:t>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pl-PL" dirty="0" smtClean="0"/>
          </a:p>
          <a:p>
            <a:r>
              <a:rPr lang="pl-PL" dirty="0" err="1" smtClean="0"/>
              <a:t>Duration</a:t>
            </a:r>
            <a:r>
              <a:rPr lang="pl-PL" dirty="0" smtClean="0"/>
              <a:t> of </a:t>
            </a:r>
            <a:r>
              <a:rPr lang="pl-PL" dirty="0" err="1" smtClean="0"/>
              <a:t>sun</a:t>
            </a:r>
            <a:r>
              <a:rPr lang="pl-PL" dirty="0" smtClean="0"/>
              <a:t> </a:t>
            </a:r>
            <a:r>
              <a:rPr lang="pl-PL" dirty="0" err="1" smtClean="0"/>
              <a:t>exposure</a:t>
            </a:r>
            <a:r>
              <a:rPr lang="pl-PL" dirty="0" smtClean="0"/>
              <a:t> to </a:t>
            </a:r>
            <a:r>
              <a:rPr lang="pl-PL" dirty="0" err="1" smtClean="0"/>
              <a:t>get</a:t>
            </a:r>
            <a:r>
              <a:rPr lang="pl-PL" dirty="0" smtClean="0"/>
              <a:t> </a:t>
            </a:r>
            <a:r>
              <a:rPr lang="pl-PL" dirty="0" err="1" smtClean="0"/>
              <a:t>proper</a:t>
            </a:r>
            <a:r>
              <a:rPr lang="pl-PL" dirty="0" smtClean="0"/>
              <a:t> </a:t>
            </a:r>
            <a:r>
              <a:rPr lang="pl-PL" dirty="0" err="1" smtClean="0"/>
              <a:t>dose</a:t>
            </a:r>
            <a:r>
              <a:rPr lang="pl-PL" dirty="0" smtClean="0"/>
              <a:t> of </a:t>
            </a:r>
            <a:r>
              <a:rPr lang="pl-PL" dirty="0" err="1" smtClean="0"/>
              <a:t>vitamin</a:t>
            </a:r>
            <a:r>
              <a:rPr lang="pl-PL" dirty="0" smtClean="0"/>
              <a:t> D</a:t>
            </a:r>
            <a:r>
              <a:rPr lang="pl-PL" baseline="-25000" dirty="0" smtClean="0"/>
              <a:t>3</a:t>
            </a:r>
            <a:r>
              <a:rPr lang="pl-PL" dirty="0" smtClean="0"/>
              <a:t> </a:t>
            </a:r>
            <a:r>
              <a:rPr lang="pl-PL" dirty="0" err="1" smtClean="0"/>
              <a:t>from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Sun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shorter</a:t>
            </a:r>
            <a:r>
              <a:rPr lang="pl-PL" dirty="0" smtClean="0"/>
              <a:t> </a:t>
            </a:r>
            <a:r>
              <a:rPr lang="pl-PL" dirty="0" err="1" smtClean="0"/>
              <a:t>than</a:t>
            </a:r>
            <a:r>
              <a:rPr lang="pl-PL" dirty="0" smtClean="0"/>
              <a:t> </a:t>
            </a:r>
            <a:r>
              <a:rPr lang="pl-PL" dirty="0" err="1" smtClean="0"/>
              <a:t>that</a:t>
            </a:r>
            <a:r>
              <a:rPr lang="pl-PL" dirty="0" smtClean="0"/>
              <a:t> to </a:t>
            </a:r>
            <a:r>
              <a:rPr lang="pl-PL" dirty="0" err="1" smtClean="0"/>
              <a:t>get</a:t>
            </a:r>
            <a:r>
              <a:rPr lang="pl-PL" dirty="0" smtClean="0"/>
              <a:t> </a:t>
            </a:r>
            <a:r>
              <a:rPr lang="pl-PL" dirty="0" err="1" smtClean="0"/>
              <a:t>sunburn</a:t>
            </a:r>
            <a:r>
              <a:rPr lang="pl-PL" dirty="0" smtClean="0"/>
              <a:t>;</a:t>
            </a:r>
          </a:p>
          <a:p>
            <a:r>
              <a:rPr lang="pl-PL" dirty="0" err="1" smtClean="0"/>
              <a:t>Some</a:t>
            </a:r>
            <a:r>
              <a:rPr lang="pl-PL" dirty="0" smtClean="0"/>
              <a:t> of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doctors</a:t>
            </a:r>
            <a:r>
              <a:rPr lang="pl-PL" dirty="0" smtClean="0"/>
              <a:t> </a:t>
            </a:r>
            <a:r>
              <a:rPr lang="pl-PL" dirty="0" err="1" smtClean="0"/>
              <a:t>reccomend</a:t>
            </a:r>
            <a:r>
              <a:rPr lang="pl-PL" dirty="0" smtClean="0"/>
              <a:t> to </a:t>
            </a:r>
            <a:r>
              <a:rPr lang="pl-PL" dirty="0" smtClean="0"/>
              <a:t>expose </a:t>
            </a:r>
            <a:r>
              <a:rPr lang="pl-PL" dirty="0" smtClean="0"/>
              <a:t>1/4 of </a:t>
            </a:r>
            <a:r>
              <a:rPr lang="pl-PL" dirty="0" err="1" smtClean="0"/>
              <a:t>our</a:t>
            </a:r>
            <a:r>
              <a:rPr lang="pl-PL" dirty="0" smtClean="0"/>
              <a:t> body </a:t>
            </a:r>
            <a:r>
              <a:rPr lang="pl-PL" dirty="0" err="1" smtClean="0"/>
              <a:t>area</a:t>
            </a:r>
            <a:r>
              <a:rPr lang="pl-PL" dirty="0" smtClean="0"/>
              <a:t> for 10-15 </a:t>
            </a:r>
            <a:r>
              <a:rPr lang="pl-PL" dirty="0" err="1" smtClean="0"/>
              <a:t>minutes</a:t>
            </a:r>
            <a:r>
              <a:rPr lang="pl-PL" dirty="0" smtClean="0"/>
              <a:t> </a:t>
            </a:r>
            <a:r>
              <a:rPr lang="pl-PL" dirty="0" err="1" smtClean="0"/>
              <a:t>(i</a:t>
            </a:r>
            <a:r>
              <a:rPr lang="pl-PL" dirty="0" smtClean="0"/>
              <a:t>n </a:t>
            </a:r>
            <a:r>
              <a:rPr lang="pl-PL" dirty="0" err="1" smtClean="0"/>
              <a:t>middle</a:t>
            </a:r>
            <a:r>
              <a:rPr lang="pl-PL" dirty="0" smtClean="0"/>
              <a:t> </a:t>
            </a:r>
            <a:r>
              <a:rPr lang="pl-PL" dirty="0" err="1" smtClean="0"/>
              <a:t>latitudes</a:t>
            </a:r>
            <a:r>
              <a:rPr lang="pl-PL" dirty="0" smtClean="0"/>
              <a:t>) and </a:t>
            </a:r>
            <a:r>
              <a:rPr lang="pl-PL" dirty="0" err="1" smtClean="0"/>
              <a:t>than</a:t>
            </a:r>
            <a:r>
              <a:rPr lang="pl-PL" dirty="0" smtClean="0"/>
              <a:t> </a:t>
            </a:r>
            <a:r>
              <a:rPr lang="pl-PL" dirty="0" err="1" smtClean="0"/>
              <a:t>use</a:t>
            </a:r>
            <a:r>
              <a:rPr lang="pl-PL" dirty="0" smtClean="0"/>
              <a:t> </a:t>
            </a:r>
            <a:r>
              <a:rPr lang="pl-PL" dirty="0" err="1" smtClean="0"/>
              <a:t>sunscreen</a:t>
            </a:r>
            <a:r>
              <a:rPr lang="pl-PL" dirty="0" smtClean="0"/>
              <a:t>;</a:t>
            </a:r>
          </a:p>
          <a:p>
            <a:r>
              <a:rPr lang="pl-PL" dirty="0" err="1" smtClean="0"/>
              <a:t>Indyviduals</a:t>
            </a:r>
            <a:r>
              <a:rPr lang="pl-PL" dirty="0" smtClean="0"/>
              <a:t> </a:t>
            </a:r>
            <a:r>
              <a:rPr lang="pl-PL" dirty="0" err="1" smtClean="0"/>
              <a:t>with</a:t>
            </a:r>
            <a:r>
              <a:rPr lang="pl-PL" dirty="0" smtClean="0"/>
              <a:t> skin </a:t>
            </a:r>
            <a:r>
              <a:rPr lang="pl-PL" dirty="0" err="1" smtClean="0"/>
              <a:t>phototype</a:t>
            </a:r>
            <a:r>
              <a:rPr lang="pl-PL" dirty="0" smtClean="0"/>
              <a:t> I, </a:t>
            </a:r>
            <a:r>
              <a:rPr lang="pl-PL" dirty="0" err="1" smtClean="0"/>
              <a:t>alergic</a:t>
            </a:r>
            <a:r>
              <a:rPr lang="pl-PL" dirty="0" smtClean="0"/>
              <a:t> to </a:t>
            </a:r>
            <a:r>
              <a:rPr lang="pl-PL" dirty="0" err="1" smtClean="0"/>
              <a:t>sunrays</a:t>
            </a:r>
            <a:r>
              <a:rPr lang="pl-PL" dirty="0" smtClean="0"/>
              <a:t> </a:t>
            </a:r>
            <a:r>
              <a:rPr lang="pl-PL" dirty="0" err="1" smtClean="0"/>
              <a:t>or</a:t>
            </a:r>
            <a:r>
              <a:rPr lang="pl-PL" dirty="0" smtClean="0"/>
              <a:t> </a:t>
            </a:r>
            <a:r>
              <a:rPr lang="pl-PL" dirty="0" err="1" smtClean="0"/>
              <a:t>with</a:t>
            </a:r>
            <a:r>
              <a:rPr lang="pl-PL" dirty="0" smtClean="0"/>
              <a:t> </a:t>
            </a:r>
            <a:r>
              <a:rPr lang="pl-PL" dirty="0" err="1" smtClean="0"/>
              <a:t>visible</a:t>
            </a:r>
            <a:r>
              <a:rPr lang="pl-PL" dirty="0" smtClean="0"/>
              <a:t> skin </a:t>
            </a:r>
            <a:r>
              <a:rPr lang="pl-PL" dirty="0" err="1" smtClean="0"/>
              <a:t>marks</a:t>
            </a:r>
            <a:r>
              <a:rPr lang="pl-PL" dirty="0" smtClean="0"/>
              <a:t> </a:t>
            </a:r>
            <a:r>
              <a:rPr lang="pl-PL" dirty="0" err="1" smtClean="0"/>
              <a:t>should</a:t>
            </a:r>
            <a:r>
              <a:rPr lang="pl-PL" dirty="0" smtClean="0"/>
              <a:t> </a:t>
            </a:r>
            <a:r>
              <a:rPr lang="pl-PL" dirty="0" err="1" smtClean="0"/>
              <a:t>always</a:t>
            </a:r>
            <a:r>
              <a:rPr lang="pl-PL" dirty="0" smtClean="0"/>
              <a:t> </a:t>
            </a:r>
            <a:r>
              <a:rPr lang="pl-PL" dirty="0" err="1" smtClean="0"/>
              <a:t>protect</a:t>
            </a:r>
            <a:r>
              <a:rPr lang="pl-PL" dirty="0" smtClean="0"/>
              <a:t> </a:t>
            </a:r>
            <a:r>
              <a:rPr lang="pl-PL" dirty="0" err="1" smtClean="0"/>
              <a:t>themselves</a:t>
            </a:r>
            <a:r>
              <a:rPr lang="pl-PL" dirty="0" smtClean="0"/>
              <a:t> </a:t>
            </a:r>
            <a:r>
              <a:rPr lang="pl-PL" dirty="0" err="1" smtClean="0"/>
              <a:t>against</a:t>
            </a:r>
            <a:r>
              <a:rPr lang="pl-PL" dirty="0" smtClean="0"/>
              <a:t> UV </a:t>
            </a:r>
            <a:r>
              <a:rPr lang="pl-PL" dirty="0" err="1" smtClean="0"/>
              <a:t>radiation</a:t>
            </a:r>
            <a:r>
              <a:rPr lang="pl-PL" dirty="0" smtClean="0"/>
              <a:t>.</a:t>
            </a:r>
            <a:endParaRPr lang="pl-PL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/>
            </a:r>
            <a:br>
              <a:rPr lang="pl-PL" dirty="0" smtClean="0"/>
            </a:br>
            <a:r>
              <a:rPr lang="pl-PL" dirty="0" err="1" smtClean="0"/>
              <a:t>Thank</a:t>
            </a:r>
            <a:r>
              <a:rPr lang="pl-PL" dirty="0" smtClean="0"/>
              <a:t> </a:t>
            </a:r>
            <a:r>
              <a:rPr lang="pl-PL" dirty="0" err="1" smtClean="0"/>
              <a:t>you</a:t>
            </a:r>
            <a:r>
              <a:rPr lang="pl-PL" dirty="0" smtClean="0"/>
              <a:t> for </a:t>
            </a:r>
            <a:r>
              <a:rPr lang="pl-PL" dirty="0" err="1" smtClean="0"/>
              <a:t>your</a:t>
            </a:r>
            <a:r>
              <a:rPr lang="pl-PL" dirty="0" smtClean="0"/>
              <a:t> </a:t>
            </a:r>
            <a:r>
              <a:rPr lang="pl-PL" dirty="0" err="1" smtClean="0"/>
              <a:t>attention</a:t>
            </a:r>
            <a:r>
              <a:rPr lang="pl-PL" dirty="0" smtClean="0"/>
              <a:t>!</a:t>
            </a:r>
            <a:endParaRPr lang="pl-PL" dirty="0"/>
          </a:p>
        </p:txBody>
      </p:sp>
      <p:pic>
        <p:nvPicPr>
          <p:cNvPr id="3" name="Obraz 2" descr="aa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9585" y="1963982"/>
            <a:ext cx="2748231" cy="3076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Solar</a:t>
            </a:r>
            <a:r>
              <a:rPr lang="pl-PL" dirty="0" smtClean="0"/>
              <a:t> </a:t>
            </a:r>
            <a:r>
              <a:rPr lang="pl-PL" dirty="0" err="1" smtClean="0"/>
              <a:t>radiation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1078523" y="4829908"/>
            <a:ext cx="6975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 smtClean="0"/>
              <a:t>UV </a:t>
            </a:r>
            <a:r>
              <a:rPr lang="pl-PL" dirty="0" err="1" smtClean="0"/>
              <a:t>radiation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smallest</a:t>
            </a:r>
            <a:r>
              <a:rPr lang="pl-PL" dirty="0" smtClean="0"/>
              <a:t> part of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solar</a:t>
            </a:r>
            <a:r>
              <a:rPr lang="pl-PL" dirty="0" smtClean="0"/>
              <a:t> </a:t>
            </a:r>
            <a:r>
              <a:rPr lang="pl-PL" dirty="0" err="1" smtClean="0"/>
              <a:t>radiation</a:t>
            </a:r>
            <a:r>
              <a:rPr lang="pl-PL" dirty="0" smtClean="0"/>
              <a:t> </a:t>
            </a:r>
            <a:r>
              <a:rPr lang="pl-PL" dirty="0" err="1" smtClean="0"/>
              <a:t>that</a:t>
            </a:r>
            <a:r>
              <a:rPr lang="pl-PL" dirty="0" smtClean="0"/>
              <a:t> </a:t>
            </a:r>
            <a:r>
              <a:rPr lang="pl-PL" dirty="0" err="1" smtClean="0"/>
              <a:t>reaches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Earth</a:t>
            </a:r>
            <a:r>
              <a:rPr lang="pl-PL" dirty="0" smtClean="0"/>
              <a:t>. </a:t>
            </a:r>
            <a:r>
              <a:rPr lang="pl-PL" dirty="0" err="1" smtClean="0"/>
              <a:t>It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divided</a:t>
            </a:r>
            <a:r>
              <a:rPr lang="pl-PL" dirty="0" smtClean="0"/>
              <a:t> </a:t>
            </a:r>
            <a:r>
              <a:rPr lang="pl-PL" dirty="0" err="1" smtClean="0"/>
              <a:t>into</a:t>
            </a:r>
            <a:r>
              <a:rPr lang="pl-PL" dirty="0" smtClean="0"/>
              <a:t>  </a:t>
            </a:r>
            <a:r>
              <a:rPr lang="pl-PL" dirty="0" err="1" smtClean="0"/>
              <a:t>UV-A</a:t>
            </a:r>
            <a:r>
              <a:rPr lang="pl-PL" dirty="0" smtClean="0"/>
              <a:t>, </a:t>
            </a:r>
            <a:r>
              <a:rPr lang="pl-PL" dirty="0" err="1" smtClean="0"/>
              <a:t>UV-B</a:t>
            </a:r>
            <a:r>
              <a:rPr lang="pl-PL" dirty="0" smtClean="0"/>
              <a:t> i </a:t>
            </a:r>
            <a:r>
              <a:rPr lang="pl-PL" dirty="0" err="1" smtClean="0"/>
              <a:t>UV-C</a:t>
            </a:r>
            <a:r>
              <a:rPr lang="pl-PL" dirty="0" smtClean="0"/>
              <a:t>.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2004092" y="1416989"/>
            <a:ext cx="4268880" cy="287064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Prostokąt 7"/>
          <p:cNvSpPr/>
          <p:nvPr/>
        </p:nvSpPr>
        <p:spPr>
          <a:xfrm>
            <a:off x="2067825" y="4393196"/>
            <a:ext cx="3343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hangingPunct="0"/>
            <a:r>
              <a:rPr lang="pl-PL" dirty="0" smtClean="0">
                <a:latin typeface="Liberation Sans" pitchFamily="18"/>
                <a:ea typeface="WenQuanYi Micro Hei" pitchFamily="2"/>
                <a:cs typeface="Lohit Hindi" pitchFamily="2"/>
              </a:rPr>
              <a:t>http://www.greenrhinoenergy.com</a:t>
            </a:r>
            <a:endParaRPr lang="pl-PL" dirty="0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808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Ultraviolet</a:t>
            </a:r>
            <a:r>
              <a:rPr lang="pl-PL" dirty="0" smtClean="0"/>
              <a:t> </a:t>
            </a:r>
            <a:r>
              <a:rPr lang="pl-PL" dirty="0" err="1" smtClean="0"/>
              <a:t>radiation</a:t>
            </a:r>
            <a:r>
              <a:rPr lang="pl-PL" dirty="0" smtClean="0"/>
              <a:t> (UV)</a:t>
            </a:r>
            <a:endParaRPr lang="pl-PL" dirty="0"/>
          </a:p>
        </p:txBody>
      </p:sp>
      <p:sp>
        <p:nvSpPr>
          <p:cNvPr id="6" name="Dowolny kształt 5"/>
          <p:cNvSpPr/>
          <p:nvPr/>
        </p:nvSpPr>
        <p:spPr>
          <a:xfrm>
            <a:off x="2304000" y="2304000"/>
            <a:ext cx="2160000" cy="288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44794"/>
          </a:solidFill>
          <a:ln w="0">
            <a:solidFill>
              <a:srgbClr val="660066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2200" b="0" i="0" u="none" strike="noStrike" kern="1200" cap="none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UVC</a:t>
            </a:r>
          </a:p>
        </p:txBody>
      </p:sp>
      <p:sp>
        <p:nvSpPr>
          <p:cNvPr id="7" name="Dowolny kształt 6"/>
          <p:cNvSpPr/>
          <p:nvPr/>
        </p:nvSpPr>
        <p:spPr>
          <a:xfrm>
            <a:off x="4608000" y="2304000"/>
            <a:ext cx="1512000" cy="288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6B2394"/>
          </a:solidFill>
          <a:ln w="0">
            <a:solidFill>
              <a:srgbClr val="660066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2200" b="0" i="0" u="none" strike="noStrike" kern="1200" cap="none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UVB</a:t>
            </a:r>
          </a:p>
        </p:txBody>
      </p:sp>
      <p:sp>
        <p:nvSpPr>
          <p:cNvPr id="8" name="Dowolny kształt 7"/>
          <p:cNvSpPr/>
          <p:nvPr/>
        </p:nvSpPr>
        <p:spPr>
          <a:xfrm>
            <a:off x="6263999" y="2304000"/>
            <a:ext cx="1512000" cy="288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5E11A6"/>
          </a:solidFill>
          <a:ln w="0">
            <a:solidFill>
              <a:srgbClr val="660066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2200" b="0" i="0" u="none" strike="noStrike" kern="1200" cap="none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UVA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1944000" y="5472000"/>
            <a:ext cx="56016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1800" b="0" i="0" u="none" strike="noStrike" kern="1200" cap="none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100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4191839" y="5472000"/>
            <a:ext cx="56016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1800" b="0" i="0" u="none" strike="noStrike" kern="1200" cap="none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280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5847840" y="5472000"/>
            <a:ext cx="56016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1800" b="0" i="0" u="none" strike="noStrike" kern="1200" cap="none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315</a:t>
            </a:r>
          </a:p>
        </p:txBody>
      </p:sp>
      <p:sp>
        <p:nvSpPr>
          <p:cNvPr id="12" name="pole tekstowe 11"/>
          <p:cNvSpPr txBox="1"/>
          <p:nvPr/>
        </p:nvSpPr>
        <p:spPr>
          <a:xfrm>
            <a:off x="7560000" y="5472000"/>
            <a:ext cx="94104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1800" b="0" i="0" u="none" strike="noStrike" kern="1200" cap="none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400 nm</a:t>
            </a:r>
          </a:p>
        </p:txBody>
      </p:sp>
      <p:sp>
        <p:nvSpPr>
          <p:cNvPr id="13" name="pole tekstowe 12"/>
          <p:cNvSpPr txBox="1"/>
          <p:nvPr/>
        </p:nvSpPr>
        <p:spPr>
          <a:xfrm>
            <a:off x="432000" y="5472000"/>
            <a:ext cx="137556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1800" b="0" i="0" u="none" strike="noStrike" kern="1200" cap="none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Wavelength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olny kształt 4"/>
          <p:cNvSpPr/>
          <p:nvPr/>
        </p:nvSpPr>
        <p:spPr>
          <a:xfrm>
            <a:off x="0" y="5526000"/>
            <a:ext cx="10080000" cy="2664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94BD5E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l-PL" sz="1800" b="0" i="0" u="none" strike="noStrike" kern="1200" cap="none">
              <a:ln>
                <a:noFill/>
              </a:ln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3975046" y="6088062"/>
            <a:ext cx="1800000" cy="602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3600" b="0" i="0" u="none" strike="noStrike" kern="1200" cap="none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EARTH</a:t>
            </a: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4031999" y="153720"/>
            <a:ext cx="1838160" cy="184247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Dowolny kształt 7"/>
          <p:cNvSpPr/>
          <p:nvPr/>
        </p:nvSpPr>
        <p:spPr>
          <a:xfrm>
            <a:off x="72000" y="2736000"/>
            <a:ext cx="9936000" cy="1296000"/>
          </a:xfrm>
          <a:custGeom>
            <a:avLst>
              <a:gd name="f0" fmla="val 16200000"/>
              <a:gd name="f1" fmla="val 5400"/>
            </a:avLst>
            <a:gdLst>
              <a:gd name="f2" fmla="val 21600000"/>
              <a:gd name="f3" fmla="val 10800000"/>
              <a:gd name="f4" fmla="val 5400000"/>
              <a:gd name="f5" fmla="val 180"/>
              <a:gd name="f6" fmla="val w"/>
              <a:gd name="f7" fmla="val h"/>
              <a:gd name="f8" fmla="val 0"/>
              <a:gd name="f9" fmla="*/ 5419351 1 1725033"/>
              <a:gd name="f10" fmla="val 10800"/>
              <a:gd name="f11" fmla="val 21599999"/>
              <a:gd name="f12" fmla="min 0 21600"/>
              <a:gd name="f13" fmla="max 0 21600"/>
              <a:gd name="f14" fmla="*/ f9 1 2"/>
              <a:gd name="f15" fmla="*/ f6 1 21600"/>
              <a:gd name="f16" fmla="*/ f7 1 21600"/>
              <a:gd name="f17" fmla="*/ f9 1 180"/>
              <a:gd name="f18" fmla="pin 0 f1 10800"/>
              <a:gd name="f19" fmla="pin 0 f0 21599999"/>
              <a:gd name="f20" fmla="+- f13 0 f12"/>
              <a:gd name="f21" fmla="+- 10800 0 f18"/>
              <a:gd name="f22" fmla="+- 10800 f18 0"/>
              <a:gd name="f23" fmla="+- 0 0 f19"/>
              <a:gd name="f24" fmla="*/ f18 f18 1"/>
              <a:gd name="f25" fmla="*/ f20 1 2"/>
              <a:gd name="f26" fmla="+- f23 f4 0"/>
              <a:gd name="f27" fmla="+- f12 f25 0"/>
              <a:gd name="f28" fmla="*/ f25 f25 1"/>
              <a:gd name="f29" fmla="min f21 f22"/>
              <a:gd name="f30" fmla="max f21 f22"/>
              <a:gd name="f31" fmla="*/ f26 f5 1"/>
              <a:gd name="f32" fmla="+- f30 0 f29"/>
              <a:gd name="f33" fmla="*/ f31 1 f3"/>
              <a:gd name="f34" fmla="*/ f32 1 2"/>
              <a:gd name="f35" fmla="+- 0 0 f33"/>
              <a:gd name="f36" fmla="+- f29 f34 0"/>
              <a:gd name="f37" fmla="*/ f34 f34 1"/>
              <a:gd name="f38" fmla="val f35"/>
              <a:gd name="f39" fmla="*/ f38 f17 1"/>
              <a:gd name="f40" fmla="*/ f38 f9 1"/>
              <a:gd name="f41" fmla="+- 0 0 f39"/>
              <a:gd name="f42" fmla="*/ f40 1 f5"/>
              <a:gd name="f43" fmla="*/ f41 f3 1"/>
              <a:gd name="f44" fmla="+- 0 0 f42"/>
              <a:gd name="f45" fmla="*/ f43 1 f9"/>
              <a:gd name="f46" fmla="+- f44 f9 0"/>
              <a:gd name="f47" fmla="+- f45 0 f4"/>
              <a:gd name="f48" fmla="+- f46 f14 0"/>
              <a:gd name="f49" fmla="sin 1 f47"/>
              <a:gd name="f50" fmla="cos 1 f47"/>
              <a:gd name="f51" fmla="+- 0 0 f48"/>
              <a:gd name="f52" fmla="+- 0 0 f49"/>
              <a:gd name="f53" fmla="+- 0 0 f50"/>
              <a:gd name="f54" fmla="*/ f51 f3 1"/>
              <a:gd name="f55" fmla="*/ 10800 f52 1"/>
              <a:gd name="f56" fmla="*/ 10800 f53 1"/>
              <a:gd name="f57" fmla="*/ f54 1 f9"/>
              <a:gd name="f58" fmla="+- f55 10800 0"/>
              <a:gd name="f59" fmla="+- f56 10800 0"/>
              <a:gd name="f60" fmla="+- f57 0 f4"/>
              <a:gd name="f61" fmla="+- 21600 0 f58"/>
              <a:gd name="f62" fmla="cos 1 f60"/>
              <a:gd name="f63" fmla="sin 1 f60"/>
              <a:gd name="f64" fmla="+- f59 0 f27"/>
              <a:gd name="f65" fmla="+- f58 0 f27"/>
              <a:gd name="f66" fmla="+- f58 0 f36"/>
              <a:gd name="f67" fmla="+- f59 0 f36"/>
              <a:gd name="f68" fmla="+- 0 0 f62"/>
              <a:gd name="f69" fmla="+- 0 0 f63"/>
              <a:gd name="f70" fmla="+- f61 0 f27"/>
              <a:gd name="f71" fmla="at2 f65 f64"/>
              <a:gd name="f72" fmla="+- f61 0 f36"/>
              <a:gd name="f73" fmla="at2 f66 f67"/>
              <a:gd name="f74" fmla="*/ f18 f68 1"/>
              <a:gd name="f75" fmla="*/ f18 f69 1"/>
              <a:gd name="f76" fmla="at2 f70 f64"/>
              <a:gd name="f77" fmla="+- f71 f4 0"/>
              <a:gd name="f78" fmla="+- f73 f4 0"/>
              <a:gd name="f79" fmla="at2 f72 f67"/>
              <a:gd name="f80" fmla="*/ f74 f74 1"/>
              <a:gd name="f81" fmla="*/ f75 f75 1"/>
              <a:gd name="f82" fmla="+- f76 f4 0"/>
              <a:gd name="f83" fmla="*/ f77 f9 1"/>
              <a:gd name="f84" fmla="*/ f78 f9 1"/>
              <a:gd name="f85" fmla="+- f79 f4 0"/>
              <a:gd name="f86" fmla="+- f80 f81 0"/>
              <a:gd name="f87" fmla="*/ f82 f9 1"/>
              <a:gd name="f88" fmla="*/ f83 1 f3"/>
              <a:gd name="f89" fmla="*/ f84 1 f3"/>
              <a:gd name="f90" fmla="*/ f85 f9 1"/>
              <a:gd name="f91" fmla="sqrt f86"/>
              <a:gd name="f92" fmla="*/ f87 1 f3"/>
              <a:gd name="f93" fmla="+- 0 0 f88"/>
              <a:gd name="f94" fmla="+- 0 0 f89"/>
              <a:gd name="f95" fmla="*/ f90 1 f3"/>
              <a:gd name="f96" fmla="*/ f24 1 f91"/>
              <a:gd name="f97" fmla="+- 0 0 f92"/>
              <a:gd name="f98" fmla="+- 0 0 f93"/>
              <a:gd name="f99" fmla="+- 0 0 f95"/>
              <a:gd name="f100" fmla="+- 0 0 f94"/>
              <a:gd name="f101" fmla="*/ f68 f96 1"/>
              <a:gd name="f102" fmla="*/ f69 f96 1"/>
              <a:gd name="f103" fmla="+- 0 0 f97"/>
              <a:gd name="f104" fmla="*/ f98 f3 1"/>
              <a:gd name="f105" fmla="*/ f100 f3 1"/>
              <a:gd name="f106" fmla="+- 0 0 f99"/>
              <a:gd name="f107" fmla="+- 10800 0 f101"/>
              <a:gd name="f108" fmla="+- 10800 0 f102"/>
              <a:gd name="f109" fmla="*/ f103 f3 1"/>
              <a:gd name="f110" fmla="*/ f104 1 f9"/>
              <a:gd name="f111" fmla="*/ f105 1 f9"/>
              <a:gd name="f112" fmla="*/ f106 f3 1"/>
              <a:gd name="f113" fmla="*/ f107 f15 1"/>
              <a:gd name="f114" fmla="*/ f108 f16 1"/>
              <a:gd name="f115" fmla="*/ f109 1 f9"/>
              <a:gd name="f116" fmla="+- f110 0 f4"/>
              <a:gd name="f117" fmla="+- f111 0 f4"/>
              <a:gd name="f118" fmla="*/ f112 1 f9"/>
              <a:gd name="f119" fmla="+- f115 0 f4"/>
              <a:gd name="f120" fmla="cos 1 f117"/>
              <a:gd name="f121" fmla="sin 1 f117"/>
              <a:gd name="f122" fmla="+- f118 0 f4"/>
              <a:gd name="f123" fmla="cos 1 f119"/>
              <a:gd name="f124" fmla="sin 1 f119"/>
              <a:gd name="f125" fmla="+- f116 0 f119"/>
              <a:gd name="f126" fmla="+- 0 0 f120"/>
              <a:gd name="f127" fmla="+- 0 0 f121"/>
              <a:gd name="f128" fmla="+- f122 0 f117"/>
              <a:gd name="f129" fmla="+- 0 0 f123"/>
              <a:gd name="f130" fmla="+- 0 0 f124"/>
              <a:gd name="f131" fmla="+- f125 0 f2"/>
              <a:gd name="f132" fmla="*/ f34 f126 1"/>
              <a:gd name="f133" fmla="*/ f34 f127 1"/>
              <a:gd name="f134" fmla="+- f128 f2 0"/>
              <a:gd name="f135" fmla="*/ f25 f129 1"/>
              <a:gd name="f136" fmla="*/ f25 f130 1"/>
              <a:gd name="f137" fmla="?: f125 f131 f125"/>
              <a:gd name="f138" fmla="*/ f132 f132 1"/>
              <a:gd name="f139" fmla="*/ f133 f133 1"/>
              <a:gd name="f140" fmla="?: f128 f128 f134"/>
              <a:gd name="f141" fmla="*/ f135 f135 1"/>
              <a:gd name="f142" fmla="*/ f136 f136 1"/>
              <a:gd name="f143" fmla="+- f138 f139 0"/>
              <a:gd name="f144" fmla="+- f141 f142 0"/>
              <a:gd name="f145" fmla="sqrt f143"/>
              <a:gd name="f146" fmla="sqrt f144"/>
              <a:gd name="f147" fmla="*/ f37 1 f145"/>
              <a:gd name="f148" fmla="*/ f28 1 f146"/>
              <a:gd name="f149" fmla="*/ f126 f147 1"/>
              <a:gd name="f150" fmla="*/ f127 f147 1"/>
              <a:gd name="f151" fmla="*/ f129 f148 1"/>
              <a:gd name="f152" fmla="*/ f130 f148 1"/>
              <a:gd name="f153" fmla="+- f36 0 f149"/>
              <a:gd name="f154" fmla="+- f36 0 f150"/>
              <a:gd name="f155" fmla="+- f27 0 f151"/>
              <a:gd name="f156" fmla="+- f27 0 f152"/>
            </a:gdLst>
            <a:ahLst>
              <a:ahPolar gdRefR="f1" minR="f8" maxR="f10" gdRefAng="f0" minAng="f8" maxAng="f11">
                <a:pos x="f113" y="f114"/>
              </a:ahPolar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155" y="f156"/>
                </a:moveTo>
                <a:arcTo wR="f25" hR="f25" stAng="f119" swAng="f137"/>
                <a:lnTo>
                  <a:pt x="f153" y="f154"/>
                </a:lnTo>
                <a:arcTo wR="f34" hR="f34" stAng="f117" swAng="f140"/>
                <a:close/>
              </a:path>
            </a:pathLst>
          </a:custGeom>
          <a:solidFill>
            <a:srgbClr val="99CCFF">
              <a:alpha val="50000"/>
            </a:srgbClr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l-PL" sz="1800" b="0" i="0" u="none" strike="noStrike" kern="1200" cap="none">
              <a:ln>
                <a:noFill/>
              </a:ln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556560" y="3096000"/>
            <a:ext cx="2035439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1800" b="0" i="0" u="none" strike="noStrike" kern="1200" cap="none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Ozone layer</a:t>
            </a:r>
          </a:p>
        </p:txBody>
      </p:sp>
      <p:sp>
        <p:nvSpPr>
          <p:cNvPr id="10" name="Łącznik prosty 9"/>
          <p:cNvSpPr/>
          <p:nvPr/>
        </p:nvSpPr>
        <p:spPr>
          <a:xfrm flipH="1">
            <a:off x="4248000" y="1800000"/>
            <a:ext cx="504000" cy="936000"/>
          </a:xfrm>
          <a:prstGeom prst="line">
            <a:avLst/>
          </a:prstGeom>
          <a:noFill/>
          <a:ln w="36000">
            <a:solidFill>
              <a:srgbClr val="000000"/>
            </a:solidFill>
            <a:prstDash val="solid"/>
            <a:tailEnd type="arrow"/>
          </a:ln>
        </p:spPr>
        <p:txBody>
          <a:bodyPr vert="horz" wrap="none" lIns="108000" tIns="63000" rIns="108000" bIns="6300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l-PL" sz="1800" b="0" i="0" u="none" strike="noStrike" kern="1200" cap="none">
              <a:ln>
                <a:noFill/>
              </a:ln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1" name="Łącznik prosty 10"/>
          <p:cNvSpPr/>
          <p:nvPr/>
        </p:nvSpPr>
        <p:spPr>
          <a:xfrm>
            <a:off x="4968000" y="2160000"/>
            <a:ext cx="0" cy="576000"/>
          </a:xfrm>
          <a:prstGeom prst="line">
            <a:avLst/>
          </a:prstGeom>
          <a:noFill/>
          <a:ln w="36000">
            <a:solidFill>
              <a:srgbClr val="000000"/>
            </a:solidFill>
            <a:prstDash val="solid"/>
            <a:tailEnd type="arrow"/>
          </a:ln>
        </p:spPr>
        <p:txBody>
          <a:bodyPr vert="horz" wrap="none" lIns="108000" tIns="63000" rIns="108000" bIns="6300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l-PL" sz="1800" b="0" i="0" u="none" strike="noStrike" kern="1200" cap="none">
              <a:ln>
                <a:noFill/>
              </a:ln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2" name="Łącznik prosty 11"/>
          <p:cNvSpPr/>
          <p:nvPr/>
        </p:nvSpPr>
        <p:spPr>
          <a:xfrm>
            <a:off x="4968000" y="3096000"/>
            <a:ext cx="0" cy="2343508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l-PL" sz="1800" b="0" i="0" u="none" strike="noStrike" kern="1200" cap="none">
              <a:ln>
                <a:noFill/>
              </a:ln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3" name="Łącznik prosty 12"/>
          <p:cNvSpPr/>
          <p:nvPr/>
        </p:nvSpPr>
        <p:spPr>
          <a:xfrm>
            <a:off x="5184000" y="1800000"/>
            <a:ext cx="2461961" cy="3721569"/>
          </a:xfrm>
          <a:prstGeom prst="line">
            <a:avLst/>
          </a:prstGeom>
          <a:noFill/>
          <a:ln w="36000">
            <a:solidFill>
              <a:srgbClr val="000000"/>
            </a:solidFill>
            <a:prstDash val="solid"/>
            <a:tailEnd type="arrow"/>
          </a:ln>
        </p:spPr>
        <p:txBody>
          <a:bodyPr vert="horz" wrap="none" lIns="108000" tIns="63000" rIns="108000" bIns="6300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l-PL" sz="1800" b="0" i="0" u="none" strike="noStrike" kern="1200" cap="none">
              <a:ln>
                <a:noFill/>
              </a:ln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4317840" y="4392000"/>
            <a:ext cx="65016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1800" b="0" i="0" u="none" strike="noStrike" kern="1200" cap="none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UVB</a:t>
            </a:r>
          </a:p>
        </p:txBody>
      </p:sp>
      <p:sp>
        <p:nvSpPr>
          <p:cNvPr id="15" name="pole tekstowe 14"/>
          <p:cNvSpPr txBox="1"/>
          <p:nvPr/>
        </p:nvSpPr>
        <p:spPr>
          <a:xfrm>
            <a:off x="6696000" y="5112000"/>
            <a:ext cx="63180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1800" b="0" i="0" u="none" strike="noStrike" kern="1200" cap="none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UVA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3816000" y="1944000"/>
            <a:ext cx="66240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1800" b="0" i="0" u="none" strike="noStrike" kern="1200" cap="none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UVC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Exercise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endParaRPr lang="pl-PL" dirty="0" smtClean="0"/>
          </a:p>
          <a:p>
            <a:r>
              <a:rPr lang="pl-PL" dirty="0" err="1" smtClean="0"/>
              <a:t>Work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pairs</a:t>
            </a:r>
            <a:r>
              <a:rPr lang="pl-PL" dirty="0" smtClean="0"/>
              <a:t>. </a:t>
            </a:r>
            <a:r>
              <a:rPr lang="pl-PL" dirty="0" err="1" smtClean="0"/>
              <a:t>Write</a:t>
            </a:r>
            <a:r>
              <a:rPr lang="pl-PL" dirty="0" smtClean="0"/>
              <a:t> </a:t>
            </a:r>
            <a:r>
              <a:rPr lang="pl-PL" dirty="0" err="1" smtClean="0"/>
              <a:t>what</a:t>
            </a:r>
            <a:r>
              <a:rPr lang="pl-PL" dirty="0" smtClean="0"/>
              <a:t> </a:t>
            </a:r>
            <a:r>
              <a:rPr lang="pl-PL" dirty="0" err="1" smtClean="0"/>
              <a:t>are</a:t>
            </a:r>
            <a:r>
              <a:rPr lang="pl-PL" dirty="0" smtClean="0"/>
              <a:t> </a:t>
            </a:r>
            <a:r>
              <a:rPr lang="pl-PL" dirty="0" err="1" smtClean="0"/>
              <a:t>negative</a:t>
            </a:r>
            <a:r>
              <a:rPr lang="pl-PL" dirty="0" smtClean="0"/>
              <a:t> and </a:t>
            </a:r>
            <a:r>
              <a:rPr lang="pl-PL" dirty="0" err="1" smtClean="0"/>
              <a:t>positive</a:t>
            </a:r>
            <a:r>
              <a:rPr lang="pl-PL" dirty="0" smtClean="0"/>
              <a:t> </a:t>
            </a:r>
            <a:r>
              <a:rPr lang="pl-PL" dirty="0" err="1" smtClean="0"/>
              <a:t>effects</a:t>
            </a:r>
            <a:r>
              <a:rPr lang="pl-PL" dirty="0" smtClean="0"/>
              <a:t> of UV </a:t>
            </a:r>
            <a:r>
              <a:rPr lang="pl-PL" dirty="0" err="1" smtClean="0"/>
              <a:t>radiation</a:t>
            </a:r>
            <a:r>
              <a:rPr lang="pl-PL" dirty="0" smtClean="0"/>
              <a:t> on </a:t>
            </a:r>
            <a:r>
              <a:rPr lang="pl-PL" dirty="0" err="1" smtClean="0"/>
              <a:t>humans</a:t>
            </a:r>
            <a:r>
              <a:rPr lang="pl-PL" dirty="0" smtClean="0"/>
              <a:t> (2 min);</a:t>
            </a:r>
          </a:p>
          <a:p>
            <a:r>
              <a:rPr lang="pl-PL" dirty="0" err="1" smtClean="0"/>
              <a:t>Check</a:t>
            </a:r>
            <a:r>
              <a:rPr lang="pl-PL" dirty="0" smtClean="0"/>
              <a:t> </a:t>
            </a:r>
            <a:r>
              <a:rPr lang="pl-PL" dirty="0" err="1" smtClean="0"/>
              <a:t>your</a:t>
            </a:r>
            <a:r>
              <a:rPr lang="pl-PL" dirty="0" smtClean="0"/>
              <a:t> </a:t>
            </a:r>
            <a:r>
              <a:rPr lang="pl-PL" dirty="0" err="1" smtClean="0"/>
              <a:t>answer</a:t>
            </a:r>
            <a:r>
              <a:rPr lang="pl-PL" dirty="0" smtClean="0"/>
              <a:t> </a:t>
            </a:r>
            <a:r>
              <a:rPr lang="pl-PL" dirty="0" err="1" smtClean="0"/>
              <a:t>with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information</a:t>
            </a:r>
            <a:r>
              <a:rPr lang="pl-PL" dirty="0" smtClean="0"/>
              <a:t> </a:t>
            </a:r>
            <a:r>
              <a:rPr lang="pl-PL" dirty="0" err="1" smtClean="0"/>
              <a:t>given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next</a:t>
            </a:r>
            <a:r>
              <a:rPr lang="pl-PL" dirty="0" smtClean="0"/>
              <a:t> part of </a:t>
            </a:r>
            <a:r>
              <a:rPr lang="pl-PL" dirty="0" err="1" smtClean="0"/>
              <a:t>presentation</a:t>
            </a:r>
            <a:r>
              <a:rPr lang="pl-PL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excessive exposure to UV radiation can cause: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Photoaging</a:t>
            </a:r>
            <a:r>
              <a:rPr lang="en-US" dirty="0" smtClean="0"/>
              <a:t> (loss of firmness, wrinkles) </a:t>
            </a:r>
            <a:r>
              <a:rPr lang="pl-PL" dirty="0" smtClean="0"/>
              <a:t>– </a:t>
            </a:r>
            <a:r>
              <a:rPr lang="pl-PL" dirty="0" err="1" smtClean="0"/>
              <a:t>UV-A</a:t>
            </a:r>
            <a:r>
              <a:rPr lang="pl-PL" dirty="0" smtClean="0"/>
              <a:t>;</a:t>
            </a:r>
          </a:p>
          <a:p>
            <a:r>
              <a:rPr lang="pl-PL" dirty="0" err="1" smtClean="0"/>
              <a:t>Allergy</a:t>
            </a:r>
            <a:r>
              <a:rPr lang="pl-PL" dirty="0" smtClean="0"/>
              <a:t> to </a:t>
            </a:r>
            <a:r>
              <a:rPr lang="pl-PL" dirty="0" err="1" smtClean="0"/>
              <a:t>sunrays</a:t>
            </a:r>
            <a:r>
              <a:rPr lang="pl-PL" dirty="0" smtClean="0"/>
              <a:t>  – </a:t>
            </a:r>
            <a:r>
              <a:rPr lang="pl-PL" dirty="0" err="1" smtClean="0"/>
              <a:t>UV-A</a:t>
            </a:r>
            <a:r>
              <a:rPr lang="pl-PL" dirty="0" smtClean="0"/>
              <a:t>, </a:t>
            </a:r>
            <a:r>
              <a:rPr lang="pl-PL" dirty="0" err="1" smtClean="0"/>
              <a:t>UV-B</a:t>
            </a:r>
            <a:r>
              <a:rPr lang="pl-PL" dirty="0" smtClean="0"/>
              <a:t>;</a:t>
            </a:r>
          </a:p>
          <a:p>
            <a:r>
              <a:rPr lang="pl-PL" dirty="0" err="1" smtClean="0"/>
              <a:t>Spots</a:t>
            </a:r>
            <a:r>
              <a:rPr lang="pl-PL" dirty="0" smtClean="0"/>
              <a:t> on </a:t>
            </a:r>
            <a:r>
              <a:rPr lang="pl-PL" dirty="0" err="1" smtClean="0"/>
              <a:t>the</a:t>
            </a:r>
            <a:r>
              <a:rPr lang="pl-PL" dirty="0" smtClean="0"/>
              <a:t> skin  – </a:t>
            </a:r>
            <a:r>
              <a:rPr lang="pl-PL" dirty="0" err="1" smtClean="0"/>
              <a:t>UV-A</a:t>
            </a:r>
            <a:r>
              <a:rPr lang="pl-PL" dirty="0" smtClean="0"/>
              <a:t>;</a:t>
            </a:r>
          </a:p>
          <a:p>
            <a:r>
              <a:rPr lang="pl-PL" dirty="0" err="1" smtClean="0"/>
              <a:t>Cancer</a:t>
            </a:r>
            <a:r>
              <a:rPr lang="pl-PL" dirty="0" smtClean="0"/>
              <a:t> development </a:t>
            </a:r>
            <a:r>
              <a:rPr lang="pl-PL" dirty="0" err="1" smtClean="0"/>
              <a:t>UV-A</a:t>
            </a:r>
            <a:r>
              <a:rPr lang="pl-PL" dirty="0" smtClean="0"/>
              <a:t>, </a:t>
            </a:r>
            <a:r>
              <a:rPr lang="pl-PL" dirty="0" err="1" smtClean="0"/>
              <a:t>UV-B</a:t>
            </a:r>
            <a:r>
              <a:rPr lang="pl-PL" dirty="0" smtClean="0"/>
              <a:t>;</a:t>
            </a:r>
          </a:p>
          <a:p>
            <a:r>
              <a:rPr lang="pl-PL" dirty="0" err="1" smtClean="0"/>
              <a:t>Sunburns</a:t>
            </a:r>
            <a:r>
              <a:rPr lang="pl-PL" dirty="0" smtClean="0"/>
              <a:t> (</a:t>
            </a:r>
            <a:r>
              <a:rPr lang="pl-PL" dirty="0" err="1" smtClean="0"/>
              <a:t>so-called</a:t>
            </a:r>
            <a:r>
              <a:rPr lang="pl-PL" dirty="0" smtClean="0"/>
              <a:t> </a:t>
            </a:r>
            <a:r>
              <a:rPr lang="pl-PL" dirty="0" err="1" smtClean="0"/>
              <a:t>erythema</a:t>
            </a:r>
            <a:r>
              <a:rPr lang="pl-PL" dirty="0" smtClean="0"/>
              <a:t>) – </a:t>
            </a:r>
            <a:r>
              <a:rPr lang="pl-PL" dirty="0" err="1" smtClean="0"/>
              <a:t>UV-B</a:t>
            </a:r>
            <a:r>
              <a:rPr lang="pl-PL" dirty="0" smtClean="0"/>
              <a:t>;</a:t>
            </a:r>
          </a:p>
          <a:p>
            <a:r>
              <a:rPr lang="en-US" dirty="0" smtClean="0"/>
              <a:t>Destruction of the DNA structure</a:t>
            </a:r>
            <a:r>
              <a:rPr lang="pl-PL" dirty="0" smtClean="0"/>
              <a:t> – </a:t>
            </a:r>
            <a:r>
              <a:rPr lang="pl-PL" dirty="0" err="1" smtClean="0"/>
              <a:t>UV-B</a:t>
            </a:r>
            <a:r>
              <a:rPr lang="pl-PL" dirty="0" smtClean="0"/>
              <a:t>.</a:t>
            </a:r>
            <a:endParaRPr lang="pl-PL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8879" y="2831490"/>
            <a:ext cx="877887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Photoaging</a:t>
            </a:r>
            <a:endParaRPr lang="pl-PL" dirty="0"/>
          </a:p>
        </p:txBody>
      </p:sp>
      <p:pic>
        <p:nvPicPr>
          <p:cNvPr id="4" name="Symbol zastępczy zawartości 3" descr="kompilacja_u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899" y="1825625"/>
            <a:ext cx="4896201" cy="43513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err="1" smtClean="0"/>
              <a:t>What</a:t>
            </a:r>
            <a:r>
              <a:rPr lang="pl-PL" dirty="0" smtClean="0"/>
              <a:t> </a:t>
            </a:r>
            <a:r>
              <a:rPr lang="pl-PL" dirty="0" err="1" smtClean="0"/>
              <a:t>good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UV </a:t>
            </a:r>
            <a:r>
              <a:rPr lang="pl-PL" dirty="0" err="1" smtClean="0"/>
              <a:t>radiation</a:t>
            </a:r>
            <a:r>
              <a:rPr lang="pl-PL" dirty="0" smtClean="0"/>
              <a:t> </a:t>
            </a:r>
            <a:r>
              <a:rPr lang="pl-PL" dirty="0" err="1" smtClean="0"/>
              <a:t>gives</a:t>
            </a:r>
            <a:r>
              <a:rPr lang="pl-PL" dirty="0" smtClean="0"/>
              <a:t> </a:t>
            </a:r>
            <a:r>
              <a:rPr lang="pl-PL" dirty="0" err="1" smtClean="0"/>
              <a:t>us</a:t>
            </a:r>
            <a:r>
              <a:rPr lang="pl-PL" dirty="0" smtClean="0"/>
              <a:t>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err="1" smtClean="0"/>
              <a:t>Tanning</a:t>
            </a:r>
            <a:r>
              <a:rPr lang="pl-PL" dirty="0" smtClean="0"/>
              <a:t> – </a:t>
            </a:r>
            <a:r>
              <a:rPr lang="pl-PL" dirty="0" err="1" smtClean="0"/>
              <a:t>UV-A</a:t>
            </a:r>
            <a:r>
              <a:rPr lang="pl-PL" dirty="0" smtClean="0"/>
              <a:t>;</a:t>
            </a:r>
          </a:p>
          <a:p>
            <a:r>
              <a:rPr lang="pl-PL" dirty="0" err="1" smtClean="0"/>
              <a:t>Vitamin</a:t>
            </a:r>
            <a:r>
              <a:rPr lang="pl-PL" dirty="0" smtClean="0"/>
              <a:t> D</a:t>
            </a:r>
            <a:r>
              <a:rPr lang="pl-PL" baseline="-25000" dirty="0" smtClean="0"/>
              <a:t>3</a:t>
            </a:r>
            <a:r>
              <a:rPr lang="pl-PL" dirty="0" smtClean="0"/>
              <a:t> – </a:t>
            </a:r>
            <a:r>
              <a:rPr lang="pl-PL" dirty="0" err="1" smtClean="0"/>
              <a:t>UV-B</a:t>
            </a:r>
            <a:r>
              <a:rPr lang="pl-PL" dirty="0" smtClean="0"/>
              <a:t>;</a:t>
            </a:r>
          </a:p>
          <a:p>
            <a:r>
              <a:rPr lang="en-US" dirty="0" smtClean="0"/>
              <a:t>Support in certain diseases treatment</a:t>
            </a:r>
            <a:r>
              <a:rPr lang="pl-PL" dirty="0" smtClean="0"/>
              <a:t> (</a:t>
            </a:r>
            <a:r>
              <a:rPr lang="pl-PL" dirty="0" err="1" smtClean="0"/>
              <a:t>phototherapy</a:t>
            </a:r>
            <a:r>
              <a:rPr lang="pl-PL" dirty="0" smtClean="0"/>
              <a:t>)</a:t>
            </a:r>
            <a:r>
              <a:rPr lang="en-US" dirty="0" smtClean="0"/>
              <a:t> for example psoriasis</a:t>
            </a:r>
            <a:r>
              <a:rPr lang="pl-PL" dirty="0" smtClean="0"/>
              <a:t> – </a:t>
            </a:r>
            <a:r>
              <a:rPr lang="pl-PL" dirty="0" err="1" smtClean="0"/>
              <a:t>UV-B</a:t>
            </a:r>
            <a:r>
              <a:rPr lang="pl-PL" dirty="0" smtClean="0"/>
              <a:t>;</a:t>
            </a:r>
          </a:p>
          <a:p>
            <a:r>
              <a:rPr lang="pl-PL" dirty="0" err="1" smtClean="0"/>
              <a:t>It</a:t>
            </a:r>
            <a:r>
              <a:rPr lang="pl-PL" dirty="0" smtClean="0"/>
              <a:t> </a:t>
            </a:r>
            <a:r>
              <a:rPr lang="pl-PL" dirty="0" err="1" smtClean="0"/>
              <a:t>can</a:t>
            </a:r>
            <a:r>
              <a:rPr lang="pl-PL" dirty="0" smtClean="0"/>
              <a:t> be </a:t>
            </a:r>
            <a:r>
              <a:rPr lang="pl-PL" dirty="0" err="1" smtClean="0"/>
              <a:t>used</a:t>
            </a:r>
            <a:r>
              <a:rPr lang="pl-PL" dirty="0" smtClean="0"/>
              <a:t> to </a:t>
            </a:r>
            <a:r>
              <a:rPr lang="pl-PL" dirty="0" err="1" smtClean="0"/>
              <a:t>disinfect</a:t>
            </a:r>
            <a:r>
              <a:rPr lang="pl-PL" dirty="0" smtClean="0"/>
              <a:t> </a:t>
            </a:r>
            <a:r>
              <a:rPr lang="pl-PL" dirty="0" err="1" smtClean="0"/>
              <a:t>operating</a:t>
            </a:r>
            <a:r>
              <a:rPr lang="pl-PL" dirty="0" smtClean="0"/>
              <a:t> </a:t>
            </a:r>
            <a:r>
              <a:rPr lang="pl-PL" dirty="0" err="1" smtClean="0"/>
              <a:t>rooms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hospitals</a:t>
            </a:r>
            <a:r>
              <a:rPr lang="pl-PL" dirty="0" smtClean="0"/>
              <a:t> – </a:t>
            </a:r>
            <a:r>
              <a:rPr lang="pl-PL" dirty="0" err="1" smtClean="0"/>
              <a:t>UV-C</a:t>
            </a:r>
            <a:r>
              <a:rPr lang="pl-PL" dirty="0" smtClean="0"/>
              <a:t>.</a:t>
            </a:r>
            <a:endParaRPr lang="pl-P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59638" y="1725246"/>
            <a:ext cx="102552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Erasmus+ 1" id="{2A0A69CC-89DD-4F94-ABED-2D6001A7ED1E}" vid="{F1460837-AC93-45CB-87ED-6CD45D1A847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Erasmus+ 1</Template>
  <TotalTime>275</TotalTime>
  <Words>691</Words>
  <Application>Microsoft Office PowerPoint</Application>
  <PresentationFormat>Pokaz na ekranie (4:3)</PresentationFormat>
  <Paragraphs>118</Paragraphs>
  <Slides>27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27</vt:i4>
      </vt:variant>
    </vt:vector>
  </HeadingPairs>
  <TitlesOfParts>
    <vt:vector size="28" baseType="lpstr">
      <vt:lpstr>Motyw pakietu Office</vt:lpstr>
      <vt:lpstr>UV radiation from the sun – is it always an enemy?</vt:lpstr>
      <vt:lpstr>Do you know:</vt:lpstr>
      <vt:lpstr>Solar radiation</vt:lpstr>
      <vt:lpstr>Ultraviolet radiation (UV)</vt:lpstr>
      <vt:lpstr>Slajd 5</vt:lpstr>
      <vt:lpstr>Exercise</vt:lpstr>
      <vt:lpstr>An excessive exposure to UV radiation can cause:</vt:lpstr>
      <vt:lpstr>Photoaging</vt:lpstr>
      <vt:lpstr>What good the UV radiation gives us?</vt:lpstr>
      <vt:lpstr>UV Index</vt:lpstr>
      <vt:lpstr>Forms of protection recommended by WHO (World Health Organization)</vt:lpstr>
      <vt:lpstr>How can we know, what actual UV Index is?</vt:lpstr>
      <vt:lpstr>Hand-held UV Index meters</vt:lpstr>
      <vt:lpstr>What influences UV Index?</vt:lpstr>
      <vt:lpstr>On what depends duration of sunbathing without sunburn (erythema)?</vt:lpstr>
      <vt:lpstr>Skin phototypes</vt:lpstr>
      <vt:lpstr>Slajd 17</vt:lpstr>
      <vt:lpstr>Duration of sun exposure without sunburn versus skin phototype and UV Index</vt:lpstr>
      <vt:lpstr>How do sunscreens work?</vt:lpstr>
      <vt:lpstr>How do sunscreens work?</vt:lpstr>
      <vt:lpstr>SPF</vt:lpstr>
      <vt:lpstr>What the safe sunscreen should be?</vt:lpstr>
      <vt:lpstr>Jak stosować krem z filtrem, żeby był skuteczny</vt:lpstr>
      <vt:lpstr>Vitamin D3</vt:lpstr>
      <vt:lpstr>Vitamin D3 deficiency</vt:lpstr>
      <vt:lpstr>How should we plan our out-door activities?</vt:lpstr>
      <vt:lpstr> Thank you for your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Agata Szczegielniak</dc:creator>
  <cp:lastModifiedBy>user</cp:lastModifiedBy>
  <cp:revision>66</cp:revision>
  <dcterms:created xsi:type="dcterms:W3CDTF">2016-01-28T13:09:02Z</dcterms:created>
  <dcterms:modified xsi:type="dcterms:W3CDTF">2017-06-19T11:27:04Z</dcterms:modified>
</cp:coreProperties>
</file>