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6" r:id="rId5"/>
    <p:sldId id="260" r:id="rId6"/>
    <p:sldId id="261" r:id="rId7"/>
    <p:sldId id="267" r:id="rId8"/>
    <p:sldId id="268" r:id="rId9"/>
    <p:sldId id="269" r:id="rId10"/>
    <p:sldId id="302" r:id="rId11"/>
    <p:sldId id="303" r:id="rId12"/>
    <p:sldId id="270" r:id="rId13"/>
    <p:sldId id="291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9" r:id="rId23"/>
    <p:sldId id="307" r:id="rId24"/>
    <p:sldId id="308" r:id="rId25"/>
    <p:sldId id="288" r:id="rId26"/>
    <p:sldId id="279" r:id="rId2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6433" autoAdjust="0"/>
  </p:normalViewPr>
  <p:slideViewPr>
    <p:cSldViewPr snapToGrid="0">
      <p:cViewPr varScale="1">
        <p:scale>
          <a:sx n="115" d="100"/>
          <a:sy n="115" d="100"/>
        </p:scale>
        <p:origin x="124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lowy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" y="0"/>
            <a:ext cx="9140132" cy="6858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87828" y="2283269"/>
            <a:ext cx="7772400" cy="148952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45028" y="4095700"/>
            <a:ext cx="6858000" cy="92914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pic>
        <p:nvPicPr>
          <p:cNvPr id="18" name="Obraz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884281"/>
            <a:ext cx="2247900" cy="578032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6" y="5657395"/>
            <a:ext cx="1725998" cy="1035599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379409" y="1389552"/>
            <a:ext cx="872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sion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="0" baseline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b="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55" y="5884281"/>
            <a:ext cx="2605116" cy="57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8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6912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040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11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ytuł, tekst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pl-PL" altLang="pl-PL"/>
          </a:p>
        </p:txBody>
      </p:sp>
      <p:sp>
        <p:nvSpPr>
          <p:cNvPr id="7" name="Symbol zastępczy stopki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pl-PL" altLang="pl-PL"/>
          </a:p>
        </p:txBody>
      </p:sp>
      <p:sp>
        <p:nvSpPr>
          <p:cNvPr id="8" name="Symbol zastępczy numeru slajdu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76BA32E-4649-4637-8EF8-7A2DBCA3FA00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3601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 -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91401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3856564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6" name="pole tekstowe 5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1522409" y="1389552"/>
            <a:ext cx="5618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Prostokąt 9"/>
          <p:cNvSpPr/>
          <p:nvPr userDrawn="1"/>
        </p:nvSpPr>
        <p:spPr>
          <a:xfrm>
            <a:off x="3868" y="6318734"/>
            <a:ext cx="9216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presented in this document is supported by the European Commission’s Erasmus+ </a:t>
            </a:r>
            <a:r>
              <a:rPr lang="en-US" sz="800" dirty="0" err="1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project ERIS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2015-1-PL01-KA201-016622),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coordinated by Institute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Geophysics, PAS.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content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 is the sole responsibility of the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organizer and it does not represent the opinion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European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Commission, and the Commission is not responsible for any use that might be made of information contained</a:t>
            </a:r>
            <a:r>
              <a:rPr lang="pl-PL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800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8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16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4743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106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19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2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21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94007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5" y="116544"/>
            <a:ext cx="722162" cy="44149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17" y="6454366"/>
            <a:ext cx="1393066" cy="397386"/>
          </a:xfrm>
          <a:prstGeom prst="rect">
            <a:avLst/>
          </a:prstGeom>
        </p:spPr>
      </p:pic>
      <p:sp>
        <p:nvSpPr>
          <p:cNvPr id="13" name="pole tekstowe 12"/>
          <p:cNvSpPr txBox="1"/>
          <p:nvPr userDrawn="1"/>
        </p:nvSpPr>
        <p:spPr>
          <a:xfrm>
            <a:off x="0" y="6628471"/>
            <a:ext cx="7280217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550" baseline="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550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1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4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1284" y="1814560"/>
            <a:ext cx="8605381" cy="1489529"/>
          </a:xfrm>
        </p:spPr>
        <p:txBody>
          <a:bodyPr>
            <a:noAutofit/>
          </a:bodyPr>
          <a:lstStyle/>
          <a:p>
            <a:r>
              <a:rPr lang="pl-PL" sz="3200" b="1" dirty="0" smtClean="0"/>
              <a:t>„</a:t>
            </a:r>
            <a:r>
              <a:rPr lang="pl-PL" sz="3200" b="1" dirty="0" err="1" smtClean="0"/>
              <a:t>Meteorological</a:t>
            </a:r>
            <a:r>
              <a:rPr lang="pl-PL" sz="3200" b="1" dirty="0" smtClean="0"/>
              <a:t> </a:t>
            </a:r>
            <a:r>
              <a:rPr lang="pl-PL" sz="3200" b="1" dirty="0" err="1" smtClean="0"/>
              <a:t>measurements</a:t>
            </a:r>
            <a:r>
              <a:rPr lang="pl-PL" sz="3200" b="1" dirty="0" smtClean="0"/>
              <a:t> in the </a:t>
            </a:r>
            <a:r>
              <a:rPr lang="pl-PL" sz="3200" b="1" dirty="0" err="1" smtClean="0"/>
              <a:t>Arctic</a:t>
            </a:r>
            <a:r>
              <a:rPr lang="pl-PL" sz="3200" b="1" dirty="0" smtClean="0"/>
              <a:t>”</a:t>
            </a:r>
            <a:endParaRPr lang="pl-PL" sz="3200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45028" y="4306715"/>
            <a:ext cx="6858000" cy="929141"/>
          </a:xfrm>
        </p:spPr>
        <p:txBody>
          <a:bodyPr>
            <a:normAutofit fontScale="62500" lnSpcReduction="20000"/>
          </a:bodyPr>
          <a:lstStyle/>
          <a:p>
            <a:r>
              <a:rPr lang="pl-PL" sz="1600" b="1" dirty="0" smtClean="0"/>
              <a:t>Tomasz </a:t>
            </a:r>
            <a:r>
              <a:rPr lang="pl-PL" sz="1600" b="1" dirty="0" smtClean="0"/>
              <a:t>Wawrzyniak</a:t>
            </a:r>
          </a:p>
          <a:p>
            <a:endParaRPr lang="pl-PL" sz="1600" dirty="0"/>
          </a:p>
          <a:p>
            <a:r>
              <a:rPr lang="en-US" sz="1600" dirty="0"/>
              <a:t>Department of Polar and Marine Research</a:t>
            </a:r>
          </a:p>
          <a:p>
            <a:r>
              <a:rPr lang="en-US" sz="1600" dirty="0"/>
              <a:t>Institute of Geophysics, Polish Academy of Sciences</a:t>
            </a:r>
          </a:p>
        </p:txBody>
      </p:sp>
    </p:spTree>
    <p:extLst>
      <p:ext uri="{BB962C8B-B14F-4D97-AF65-F5344CB8AC3E}">
        <p14:creationId xmlns:p14="http://schemas.microsoft.com/office/powerpoint/2010/main" val="155672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457200" y="3856541"/>
            <a:ext cx="83471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Weather</a:t>
            </a:r>
            <a:r>
              <a:rPr lang="pl-PL" sz="2800" b="1" dirty="0" smtClean="0">
                <a:solidFill>
                  <a:schemeClr val="bg1"/>
                </a:solidFill>
              </a:rPr>
              <a:t> -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pl-PL" sz="2800" b="1" dirty="0" smtClean="0">
                <a:solidFill>
                  <a:schemeClr val="bg1"/>
                </a:solidFill>
              </a:rPr>
              <a:t>s</a:t>
            </a:r>
            <a:r>
              <a:rPr lang="en-US" sz="2800" b="1" dirty="0" err="1" smtClean="0">
                <a:solidFill>
                  <a:schemeClr val="bg1"/>
                </a:solidFill>
              </a:rPr>
              <a:t>tate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of the atmosphere at a particular </a:t>
            </a:r>
            <a:r>
              <a:rPr lang="en-US" sz="2800" b="1" dirty="0" smtClean="0">
                <a:solidFill>
                  <a:schemeClr val="bg1"/>
                </a:solidFill>
              </a:rPr>
              <a:t>time</a:t>
            </a:r>
            <a:endParaRPr lang="pl-PL" sz="2800" b="1" dirty="0" smtClean="0">
              <a:solidFill>
                <a:schemeClr val="bg1"/>
              </a:solidFill>
            </a:endParaRPr>
          </a:p>
          <a:p>
            <a:endParaRPr lang="pl-PL" sz="2800" b="1" dirty="0">
              <a:solidFill>
                <a:schemeClr val="bg1"/>
              </a:solidFill>
            </a:endParaRPr>
          </a:p>
          <a:p>
            <a:r>
              <a:rPr lang="pl-PL" sz="2800" b="1" dirty="0" err="1" smtClean="0">
                <a:solidFill>
                  <a:schemeClr val="bg1"/>
                </a:solidFill>
              </a:rPr>
              <a:t>Climate</a:t>
            </a:r>
            <a:r>
              <a:rPr lang="pl-PL" sz="2800" b="1" dirty="0" smtClean="0">
                <a:solidFill>
                  <a:schemeClr val="bg1"/>
                </a:solidFill>
              </a:rPr>
              <a:t> - </a:t>
            </a:r>
            <a:r>
              <a:rPr lang="en-US" sz="2800" b="1" dirty="0">
                <a:solidFill>
                  <a:schemeClr val="bg1"/>
                </a:solidFill>
              </a:rPr>
              <a:t>is the average weather in a place over many </a:t>
            </a:r>
            <a:r>
              <a:rPr lang="en-US" sz="2800" b="1" dirty="0" smtClean="0">
                <a:solidFill>
                  <a:schemeClr val="bg1"/>
                </a:solidFill>
              </a:rPr>
              <a:t>years </a:t>
            </a:r>
            <a:r>
              <a:rPr lang="pl-PL" sz="2800" b="1" dirty="0" smtClean="0">
                <a:solidFill>
                  <a:schemeClr val="bg1"/>
                </a:solidFill>
              </a:rPr>
              <a:t>(</a:t>
            </a:r>
            <a:r>
              <a:rPr lang="en-US" sz="2800" b="1" dirty="0" smtClean="0">
                <a:solidFill>
                  <a:schemeClr val="bg1"/>
                </a:solidFill>
              </a:rPr>
              <a:t>usually </a:t>
            </a:r>
            <a:r>
              <a:rPr lang="en-US" sz="2800" b="1" dirty="0">
                <a:solidFill>
                  <a:schemeClr val="bg1"/>
                </a:solidFill>
              </a:rPr>
              <a:t>over a </a:t>
            </a:r>
            <a:r>
              <a:rPr lang="en-US" sz="2800" b="1" dirty="0" smtClean="0">
                <a:solidFill>
                  <a:schemeClr val="bg1"/>
                </a:solidFill>
              </a:rPr>
              <a:t>30-year</a:t>
            </a:r>
            <a:r>
              <a:rPr lang="pl-PL" sz="2800" b="1" dirty="0" smtClean="0">
                <a:solidFill>
                  <a:schemeClr val="bg1"/>
                </a:solidFill>
              </a:rPr>
              <a:t>s period</a:t>
            </a:r>
            <a:r>
              <a:rPr lang="pl-PL" sz="2800" b="1" dirty="0" smtClean="0">
                <a:solidFill>
                  <a:schemeClr val="bg1"/>
                </a:solidFill>
              </a:rPr>
              <a:t>)</a:t>
            </a:r>
            <a:endParaRPr lang="pl-PL" sz="2800" b="1" dirty="0" smtClean="0">
              <a:solidFill>
                <a:schemeClr val="bg1"/>
              </a:solidFill>
            </a:endParaRPr>
          </a:p>
          <a:p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509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61168" y="748331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Meteorologists</a:t>
            </a:r>
            <a:r>
              <a:rPr lang="en-US" b="1" dirty="0">
                <a:latin typeface="+mn-lt"/>
              </a:rPr>
              <a:t> acquire, process and interpret data from instruments on land, at </a:t>
            </a:r>
            <a:r>
              <a:rPr lang="en-US" b="1" dirty="0" smtClean="0">
                <a:latin typeface="+mn-lt"/>
              </a:rPr>
              <a:t>sea</a:t>
            </a:r>
            <a:r>
              <a:rPr lang="pl-PL" b="1" dirty="0" smtClean="0">
                <a:latin typeface="+mn-lt"/>
              </a:rPr>
              <a:t> and</a:t>
            </a:r>
            <a:r>
              <a:rPr lang="en-US" b="1" dirty="0" smtClean="0">
                <a:latin typeface="+mn-lt"/>
              </a:rPr>
              <a:t> </a:t>
            </a:r>
            <a:r>
              <a:rPr lang="en-US" b="1" dirty="0">
                <a:latin typeface="+mn-lt"/>
              </a:rPr>
              <a:t>in the sky </a:t>
            </a:r>
            <a:r>
              <a:rPr lang="en-US" b="1" dirty="0">
                <a:latin typeface="+mn-lt"/>
              </a:rPr>
              <a:t>for climate </a:t>
            </a:r>
            <a:r>
              <a:rPr lang="en-US" b="1" dirty="0" smtClean="0">
                <a:latin typeface="+mn-lt"/>
              </a:rPr>
              <a:t>monitoring</a:t>
            </a:r>
            <a:r>
              <a:rPr lang="pl-PL" b="1" dirty="0" smtClean="0">
                <a:latin typeface="+mn-lt"/>
              </a:rPr>
              <a:t>, </a:t>
            </a:r>
            <a:r>
              <a:rPr lang="en-US" b="1" dirty="0" smtClean="0">
                <a:latin typeface="+mn-lt"/>
              </a:rPr>
              <a:t>use </a:t>
            </a:r>
            <a:r>
              <a:rPr lang="en-US" b="1" dirty="0">
                <a:latin typeface="+mn-lt"/>
              </a:rPr>
              <a:t>in weather </a:t>
            </a:r>
            <a:r>
              <a:rPr lang="en-US" b="1" dirty="0" smtClean="0">
                <a:latin typeface="+mn-lt"/>
              </a:rPr>
              <a:t>forecasting</a:t>
            </a:r>
            <a:r>
              <a:rPr lang="pl-PL" b="1" dirty="0" smtClean="0">
                <a:latin typeface="+mn-lt"/>
              </a:rPr>
              <a:t> </a:t>
            </a:r>
            <a:r>
              <a:rPr lang="en-US" b="1" dirty="0" smtClean="0">
                <a:latin typeface="+mn-lt"/>
              </a:rPr>
              <a:t>and </a:t>
            </a:r>
            <a:r>
              <a:rPr lang="en-US" b="1" dirty="0">
                <a:latin typeface="+mn-lt"/>
              </a:rPr>
              <a:t>the provision of meteorological services and products</a:t>
            </a:r>
            <a:endParaRPr lang="pl-PL" b="1" dirty="0">
              <a:latin typeface="+mn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117" y="2510443"/>
            <a:ext cx="5801087" cy="385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49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twawrzyniak\Desktop\panoramki\IMG_19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30" y="559963"/>
            <a:ext cx="7905381" cy="592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zaokrąglony 3"/>
          <p:cNvSpPr/>
          <p:nvPr/>
        </p:nvSpPr>
        <p:spPr>
          <a:xfrm>
            <a:off x="1336431" y="1021488"/>
            <a:ext cx="7174523" cy="1397516"/>
          </a:xfrm>
          <a:prstGeom prst="round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dtytuł 2"/>
          <p:cNvSpPr txBox="1">
            <a:spLocks/>
          </p:cNvSpPr>
          <p:nvPr/>
        </p:nvSpPr>
        <p:spPr>
          <a:xfrm>
            <a:off x="1336431" y="1152021"/>
            <a:ext cx="7174523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Me</a:t>
            </a: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teorological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site</a:t>
            </a:r>
            <a:r>
              <a:rPr lang="pl-PL" sz="1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pl-PL" sz="1800" b="1" dirty="0" err="1">
                <a:solidFill>
                  <a:schemeClr val="bg1"/>
                </a:solidFill>
                <a:latin typeface="+mj-lt"/>
              </a:rPr>
              <a:t>next</a:t>
            </a:r>
            <a:r>
              <a:rPr lang="pl-PL" sz="1800" b="1" dirty="0">
                <a:solidFill>
                  <a:schemeClr val="bg1"/>
                </a:solidFill>
                <a:latin typeface="+mj-lt"/>
              </a:rPr>
              <a:t> to the </a:t>
            </a:r>
            <a:r>
              <a:rPr lang="pl-PL" sz="1800" b="1" dirty="0" err="1">
                <a:solidFill>
                  <a:schemeClr val="bg1"/>
                </a:solidFill>
                <a:latin typeface="+mj-lt"/>
              </a:rPr>
              <a:t>Polish</a:t>
            </a:r>
            <a:r>
              <a:rPr lang="pl-PL" sz="1800" b="1" dirty="0">
                <a:solidFill>
                  <a:schemeClr val="bg1"/>
                </a:solidFill>
                <a:latin typeface="+mj-lt"/>
              </a:rPr>
              <a:t> Polar Station </a:t>
            </a: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Hornsund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with </a:t>
            </a:r>
            <a:r>
              <a:rPr lang="en-US" sz="1800" b="1" dirty="0">
                <a:solidFill>
                  <a:schemeClr val="bg1"/>
                </a:solidFill>
                <a:latin typeface="+mj-lt"/>
              </a:rPr>
              <a:t>instruments and equipment for measuring atmospheric 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conditions</a:t>
            </a:r>
            <a:endParaRPr lang="pl-PL" sz="1800" b="1" dirty="0" smtClean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Meteorological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data </a:t>
            </a: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collected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here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pl-PL" sz="1800" b="1" dirty="0" err="1" smtClean="0">
                <a:solidFill>
                  <a:schemeClr val="bg1"/>
                </a:solidFill>
                <a:latin typeface="+mj-lt"/>
              </a:rPr>
              <a:t>help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to </a:t>
            </a:r>
            <a:r>
              <a:rPr lang="en-US" sz="1800" b="1" dirty="0" err="1" smtClean="0">
                <a:solidFill>
                  <a:schemeClr val="bg1"/>
                </a:solidFill>
                <a:latin typeface="+mj-lt"/>
              </a:rPr>
              <a:t>characteristi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ze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the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+mj-lt"/>
              </a:rPr>
              <a:t>climate variability in this part of the </a:t>
            </a:r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Arctic</a:t>
            </a:r>
            <a:endParaRPr lang="pl-PL" sz="1800" b="1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endParaRPr lang="pl-PL" sz="1800" b="1" dirty="0" smtClean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pl-PL" sz="1800" b="1" dirty="0" smtClean="0">
                <a:solidFill>
                  <a:schemeClr val="bg1"/>
                </a:solidFill>
                <a:latin typeface="+mj-lt"/>
              </a:rPr>
              <a:t> </a:t>
            </a:r>
            <a:endParaRPr lang="pl-PL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879230" y="6322766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26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07950" y="2332375"/>
            <a:ext cx="8005763" cy="3992563"/>
          </a:xfrm>
        </p:spPr>
        <p:txBody>
          <a:bodyPr>
            <a:normAutofit fontScale="70000" lnSpcReduction="20000"/>
          </a:bodyPr>
          <a:lstStyle/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endParaRPr lang="en-US" b="1" dirty="0"/>
          </a:p>
          <a:p>
            <a:pPr marL="0" indent="0" eaLnBrk="1" hangingPunct="1">
              <a:buNone/>
              <a:defRPr/>
            </a:pPr>
            <a:r>
              <a:rPr lang="pl-PL" b="1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Latitude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77.00°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Longtitude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15.5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Altitude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m.a.s.l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meteorological station 01003 in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Hornsund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has been working as a part of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orld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Meteorological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since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1978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meteorological data is automatically sent to Oslo, Norway, 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every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hour</a:t>
            </a:r>
            <a:endParaRPr lang="pl-PL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every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hours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observers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working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year-round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station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send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meteorological</a:t>
            </a:r>
            <a:r>
              <a:rPr lang="pl-PL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observations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numerical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codes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(SYNOP) </a:t>
            </a:r>
            <a:r>
              <a:rPr lang="pl-PL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Oslo</a:t>
            </a:r>
            <a:endParaRPr lang="pl-PL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SYNOPs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used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weather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forecasts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 err="1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transmited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pl-PL" b="1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</a:t>
            </a:r>
            <a:r>
              <a:rPr lang="pl-PL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exchange of 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meteo </a:t>
            </a:r>
            <a:r>
              <a:rPr lang="pl-PL" b="1" dirty="0" smtClean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  <a:endParaRPr lang="pl-PL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endParaRPr lang="pl-PL" dirty="0" smtClean="0">
              <a:solidFill>
                <a:schemeClr val="bg2">
                  <a:lumMod val="75000"/>
                </a:schemeClr>
              </a:solidFill>
            </a:endParaRPr>
          </a:p>
          <a:p>
            <a:pPr eaLnBrk="1" hangingPunct="1">
              <a:defRPr/>
            </a:pP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4339" name="Picture 2" descr="D:\Praca\Oficjalne_Logo_Stacji\LOGO_HORNSUND.T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6167438"/>
            <a:ext cx="1209675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5449"/>
            <a:ext cx="9144000" cy="23844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37387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981075"/>
            <a:ext cx="3810000" cy="2376488"/>
          </a:xfrm>
        </p:spPr>
        <p:txBody>
          <a:bodyPr>
            <a:normAutofit fontScale="92500" lnSpcReduction="10000"/>
          </a:bodyPr>
          <a:lstStyle/>
          <a:p>
            <a:r>
              <a:rPr lang="en-US" altLang="pl-PL" sz="1800" dirty="0" smtClean="0">
                <a:latin typeface="Comic Sans MS" pitchFamily="66" charset="0"/>
              </a:rPr>
              <a:t>Air temperature</a:t>
            </a:r>
            <a:endParaRPr lang="pl-PL" altLang="pl-PL" sz="1800" dirty="0" smtClean="0">
              <a:latin typeface="Comic Sans MS" pitchFamily="66" charset="0"/>
            </a:endParaRPr>
          </a:p>
          <a:p>
            <a:r>
              <a:rPr lang="pl-PL" altLang="pl-PL" sz="1800" dirty="0">
                <a:latin typeface="Comic Sans MS" pitchFamily="66" charset="0"/>
              </a:rPr>
              <a:t>P</a:t>
            </a:r>
            <a:r>
              <a:rPr lang="en-US" altLang="pl-PL" sz="1800" dirty="0" err="1">
                <a:latin typeface="Comic Sans MS" pitchFamily="66" charset="0"/>
              </a:rPr>
              <a:t>recipitation</a:t>
            </a:r>
            <a:endParaRPr lang="pl-PL" altLang="pl-PL" sz="1800" dirty="0">
              <a:latin typeface="Comic Sans MS" pitchFamily="66" charset="0"/>
            </a:endParaRPr>
          </a:p>
          <a:p>
            <a:r>
              <a:rPr lang="pl-PL" altLang="pl-PL" sz="1800" dirty="0" smtClean="0">
                <a:latin typeface="Comic Sans MS" pitchFamily="66" charset="0"/>
              </a:rPr>
              <a:t>A</a:t>
            </a:r>
            <a:r>
              <a:rPr lang="en-US" altLang="pl-PL" sz="1800" dirty="0" err="1" smtClean="0">
                <a:latin typeface="Comic Sans MS" pitchFamily="66" charset="0"/>
              </a:rPr>
              <a:t>ir</a:t>
            </a:r>
            <a:r>
              <a:rPr lang="en-US" altLang="pl-PL" sz="1800" dirty="0" smtClean="0">
                <a:latin typeface="Comic Sans MS" pitchFamily="66" charset="0"/>
              </a:rPr>
              <a:t> humidity</a:t>
            </a:r>
            <a:endParaRPr lang="pl-PL" altLang="pl-PL" sz="1800" dirty="0" smtClean="0">
              <a:latin typeface="Comic Sans MS" pitchFamily="66" charset="0"/>
            </a:endParaRPr>
          </a:p>
          <a:p>
            <a:r>
              <a:rPr lang="pl-PL" altLang="pl-PL" sz="1800" dirty="0" smtClean="0">
                <a:latin typeface="Comic Sans MS" pitchFamily="66" charset="0"/>
              </a:rPr>
              <a:t>W</a:t>
            </a:r>
            <a:r>
              <a:rPr lang="en-US" altLang="pl-PL" sz="1800" dirty="0" err="1" smtClean="0">
                <a:latin typeface="Comic Sans MS" pitchFamily="66" charset="0"/>
              </a:rPr>
              <a:t>ind</a:t>
            </a:r>
            <a:r>
              <a:rPr lang="en-US" altLang="pl-PL" sz="1800" dirty="0" smtClean="0">
                <a:latin typeface="Comic Sans MS" pitchFamily="66" charset="0"/>
              </a:rPr>
              <a:t> </a:t>
            </a:r>
            <a:r>
              <a:rPr lang="en-US" altLang="pl-PL" sz="1800" dirty="0">
                <a:latin typeface="Comic Sans MS" pitchFamily="66" charset="0"/>
              </a:rPr>
              <a:t>speed and </a:t>
            </a:r>
            <a:r>
              <a:rPr lang="en-US" altLang="pl-PL" sz="1800" dirty="0" smtClean="0">
                <a:latin typeface="Comic Sans MS" pitchFamily="66" charset="0"/>
              </a:rPr>
              <a:t>direction</a:t>
            </a:r>
            <a:endParaRPr lang="pl-PL" altLang="pl-PL" sz="1800" dirty="0" smtClean="0">
              <a:latin typeface="Comic Sans MS" pitchFamily="66" charset="0"/>
            </a:endParaRPr>
          </a:p>
          <a:p>
            <a:r>
              <a:rPr lang="pl-PL" altLang="pl-PL" sz="1800" dirty="0" smtClean="0">
                <a:latin typeface="Comic Sans MS" pitchFamily="66" charset="0"/>
              </a:rPr>
              <a:t>A</a:t>
            </a:r>
            <a:r>
              <a:rPr lang="en-US" altLang="pl-PL" sz="1800" dirty="0" err="1" smtClean="0">
                <a:latin typeface="Comic Sans MS" pitchFamily="66" charset="0"/>
              </a:rPr>
              <a:t>tmosheric</a:t>
            </a:r>
            <a:r>
              <a:rPr lang="en-US" altLang="pl-PL" sz="1800" dirty="0" smtClean="0">
                <a:latin typeface="Comic Sans MS" pitchFamily="66" charset="0"/>
              </a:rPr>
              <a:t> pressure</a:t>
            </a:r>
            <a:endParaRPr lang="pl-PL" altLang="pl-PL" sz="1800" dirty="0" smtClean="0">
              <a:latin typeface="Comic Sans MS" pitchFamily="66" charset="0"/>
            </a:endParaRPr>
          </a:p>
          <a:p>
            <a:r>
              <a:rPr lang="pl-PL" altLang="pl-PL" sz="1800" dirty="0" smtClean="0">
                <a:latin typeface="Comic Sans MS" pitchFamily="66" charset="0"/>
              </a:rPr>
              <a:t>G</a:t>
            </a:r>
            <a:r>
              <a:rPr lang="en-US" altLang="pl-PL" sz="1800" dirty="0" smtClean="0">
                <a:latin typeface="Comic Sans MS" pitchFamily="66" charset="0"/>
              </a:rPr>
              <a:t>round temperatures</a:t>
            </a:r>
            <a:endParaRPr lang="pl-PL" altLang="pl-PL" sz="1800" dirty="0" smtClean="0">
              <a:latin typeface="Comic Sans MS" pitchFamily="66" charset="0"/>
            </a:endParaRPr>
          </a:p>
          <a:p>
            <a:r>
              <a:rPr lang="pl-PL" altLang="pl-PL" sz="1800" dirty="0" smtClean="0">
                <a:latin typeface="Comic Sans MS" pitchFamily="66" charset="0"/>
              </a:rPr>
              <a:t>T</a:t>
            </a:r>
            <a:r>
              <a:rPr lang="en-US" altLang="pl-PL" sz="1800" dirty="0" err="1" smtClean="0">
                <a:latin typeface="Comic Sans MS" pitchFamily="66" charset="0"/>
              </a:rPr>
              <a:t>otal</a:t>
            </a:r>
            <a:r>
              <a:rPr lang="en-US" altLang="pl-PL" sz="1800" dirty="0" smtClean="0">
                <a:latin typeface="Comic Sans MS" pitchFamily="66" charset="0"/>
              </a:rPr>
              <a:t> sunshine</a:t>
            </a:r>
            <a:endParaRPr lang="pl-PL" altLang="pl-PL" sz="1800" dirty="0" smtClean="0">
              <a:latin typeface="Comic Sans MS" pitchFamily="66" charset="0"/>
            </a:endParaRPr>
          </a:p>
          <a:p>
            <a:endParaRPr lang="pl-PL" altLang="pl-PL" sz="1800" dirty="0">
              <a:latin typeface="Comic Sans MS" pitchFamily="66" charset="0"/>
            </a:endParaRPr>
          </a:p>
          <a:p>
            <a:endParaRPr lang="pl-PL" altLang="pl-PL" sz="1800" dirty="0">
              <a:latin typeface="Comic Sans MS" pitchFamily="66" charset="0"/>
            </a:endParaRPr>
          </a:p>
        </p:txBody>
      </p:sp>
      <p:pic>
        <p:nvPicPr>
          <p:cNvPr id="139268" name="Picture 4" descr="P101115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428" y="3612615"/>
            <a:ext cx="4386785" cy="295810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4872188" y="3978901"/>
            <a:ext cx="41402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altLang="pl-PL" sz="2200" b="1" dirty="0" err="1" smtClean="0">
                <a:latin typeface="Comic Sans MS" pitchFamily="66" charset="0"/>
              </a:rPr>
              <a:t>Observations</a:t>
            </a:r>
            <a:endParaRPr lang="pl-PL" altLang="pl-PL" sz="2200" b="1" dirty="0">
              <a:latin typeface="Comic Sans MS" pitchFamily="66" charset="0"/>
            </a:endParaRPr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4639253" y="4405939"/>
            <a:ext cx="4175125" cy="284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  <a:buFontTx/>
              <a:buChar char="•"/>
            </a:pPr>
            <a:r>
              <a:rPr lang="pl-PL" altLang="pl-PL" dirty="0">
                <a:latin typeface="Comic Sans MS" pitchFamily="66" charset="0"/>
              </a:rPr>
              <a:t>  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Cloud</a:t>
            </a:r>
            <a:r>
              <a:rPr lang="pl-PL" altLang="pl-PL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cover</a:t>
            </a:r>
            <a:endParaRPr lang="pl-PL" altLang="pl-PL" dirty="0">
              <a:latin typeface="Comic Sans MS" pitchFamily="66" charset="0"/>
              <a:cs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pl-PL" altLang="pl-PL" dirty="0">
                <a:latin typeface="Comic Sans MS" pitchFamily="66" charset="0"/>
                <a:cs typeface="Times New Roman" pitchFamily="18" charset="0"/>
              </a:rPr>
              <a:t>  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Visibility</a:t>
            </a:r>
            <a:endParaRPr lang="pl-PL" altLang="pl-PL" dirty="0">
              <a:latin typeface="Comic Sans MS" pitchFamily="66" charset="0"/>
              <a:cs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pl-PL" altLang="pl-PL" dirty="0">
                <a:latin typeface="Comic Sans MS" pitchFamily="66" charset="0"/>
                <a:cs typeface="Times New Roman" pitchFamily="18" charset="0"/>
              </a:rPr>
              <a:t>  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Snow</a:t>
            </a:r>
            <a:r>
              <a:rPr lang="pl-PL" altLang="pl-PL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cover</a:t>
            </a:r>
            <a:endParaRPr lang="pl-PL" altLang="pl-PL" dirty="0">
              <a:latin typeface="Comic Sans MS" pitchFamily="66" charset="0"/>
              <a:cs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pl-PL" altLang="pl-PL" dirty="0">
                <a:latin typeface="Comic Sans MS" pitchFamily="66" charset="0"/>
                <a:cs typeface="Times New Roman" pitchFamily="18" charset="0"/>
              </a:rPr>
              <a:t>  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Weather</a:t>
            </a:r>
            <a:r>
              <a:rPr lang="pl-PL" altLang="pl-PL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phenomena</a:t>
            </a:r>
            <a:endParaRPr lang="pl-PL" altLang="pl-PL" dirty="0">
              <a:latin typeface="Comic Sans MS" pitchFamily="66" charset="0"/>
              <a:cs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pl-PL" altLang="pl-PL" dirty="0">
                <a:latin typeface="Comic Sans MS" pitchFamily="66" charset="0"/>
                <a:cs typeface="Times New Roman" pitchFamily="18" charset="0"/>
              </a:rPr>
              <a:t>   </a:t>
            </a:r>
            <a:r>
              <a:rPr lang="pl-PL" altLang="pl-PL" dirty="0" smtClean="0">
                <a:latin typeface="Comic Sans MS" pitchFamily="66" charset="0"/>
                <a:cs typeface="Times New Roman" pitchFamily="18" charset="0"/>
              </a:rPr>
              <a:t>Sea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ice</a:t>
            </a:r>
            <a:r>
              <a:rPr lang="pl-PL" altLang="pl-PL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pl-PL" altLang="pl-PL" dirty="0" err="1" smtClean="0">
                <a:latin typeface="Comic Sans MS" pitchFamily="66" charset="0"/>
                <a:cs typeface="Times New Roman" pitchFamily="18" charset="0"/>
              </a:rPr>
              <a:t>cover</a:t>
            </a:r>
            <a:endParaRPr lang="pl-PL" altLang="pl-PL" dirty="0">
              <a:latin typeface="Comic Sans MS" pitchFamily="66" charset="0"/>
              <a:cs typeface="Times New Roman" pitchFamily="18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pl-PL" altLang="pl-PL" dirty="0">
              <a:latin typeface="Comic Sans MS" pitchFamily="66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pl-PL" altLang="pl-PL" dirty="0">
              <a:latin typeface="Times New Roman" pitchFamily="18" charset="0"/>
            </a:endParaRPr>
          </a:p>
        </p:txBody>
      </p:sp>
      <p:pic>
        <p:nvPicPr>
          <p:cNvPr id="139272" name="Picture 8" descr="IMG_106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0899" y="724382"/>
            <a:ext cx="4031831" cy="302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71467" y="-92099"/>
            <a:ext cx="8678863" cy="701675"/>
          </a:xfrm>
          <a:prstGeom prst="rect">
            <a:avLst/>
          </a:prstGeom>
          <a:noFill/>
          <a:ln>
            <a:noFill/>
          </a:ln>
          <a:effectLst>
            <a:outerShdw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+mj-lt"/>
                <a:ea typeface="Trebuchet MS" pitchFamily="34" charset="0"/>
                <a:cs typeface="Trebuchet M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>
                    <a:lumMod val="25000"/>
                  </a:schemeClr>
                </a:solidFill>
              </a:rPr>
              <a:t>Measured meteorological parameters: </a:t>
            </a:r>
            <a:endParaRPr lang="en-GB" sz="2400" b="1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967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21439" y="101022"/>
            <a:ext cx="7772400" cy="1143000"/>
          </a:xfrm>
        </p:spPr>
        <p:txBody>
          <a:bodyPr>
            <a:normAutofit/>
          </a:bodyPr>
          <a:lstStyle/>
          <a:p>
            <a:r>
              <a:rPr lang="pl-PL" altLang="pl-PL" sz="3200" b="1" dirty="0" err="1">
                <a:latin typeface="Comic Sans MS" pitchFamily="66" charset="0"/>
              </a:rPr>
              <a:t>Hornsund</a:t>
            </a:r>
            <a:endParaRPr lang="pl-PL" altLang="pl-PL" sz="3200" b="1" dirty="0">
              <a:latin typeface="Comic Sans MS" pitchFamily="66" charset="0"/>
            </a:endParaRP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37431" y="1244160"/>
            <a:ext cx="460990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altLang="pl-PL" sz="2400" dirty="0" err="1" smtClean="0">
                <a:latin typeface="Comic Sans MS" pitchFamily="66" charset="0"/>
              </a:rPr>
              <a:t>Mean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annual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air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temperature</a:t>
            </a:r>
            <a:endParaRPr lang="pl-PL" altLang="pl-PL" sz="2400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pl-PL" altLang="pl-PL" sz="2400" dirty="0" smtClean="0">
                <a:latin typeface="Comic Sans MS" pitchFamily="66" charset="0"/>
              </a:rPr>
              <a:t>-4,0</a:t>
            </a:r>
            <a:r>
              <a:rPr lang="en-US" altLang="pl-PL" sz="2400" dirty="0" smtClean="0">
                <a:latin typeface="Comic Sans MS" pitchFamily="66" charset="0"/>
                <a:cs typeface="Times New Roman" pitchFamily="18" charset="0"/>
              </a:rPr>
              <a:t>°</a:t>
            </a:r>
            <a:r>
              <a:rPr lang="pl-PL" altLang="pl-PL" sz="2400" dirty="0">
                <a:latin typeface="Comic Sans MS" pitchFamily="66" charset="0"/>
                <a:cs typeface="Times New Roman" pitchFamily="18" charset="0"/>
              </a:rPr>
              <a:t>C</a:t>
            </a:r>
          </a:p>
          <a:p>
            <a:pPr marL="0" indent="0" algn="ctr">
              <a:buNone/>
            </a:pPr>
            <a:r>
              <a:rPr lang="pl-PL" altLang="pl-PL" sz="2400" dirty="0">
                <a:latin typeface="Comic Sans MS" pitchFamily="66" charset="0"/>
                <a:cs typeface="Times New Roman" pitchFamily="18" charset="0"/>
              </a:rPr>
              <a:t>Maximum </a:t>
            </a:r>
            <a:r>
              <a:rPr lang="pl-PL" altLang="pl-PL" sz="2400" dirty="0" smtClean="0">
                <a:latin typeface="Comic Sans MS" pitchFamily="66" charset="0"/>
                <a:cs typeface="Times New Roman" pitchFamily="18" charset="0"/>
              </a:rPr>
              <a:t>+15,6 </a:t>
            </a:r>
            <a:r>
              <a:rPr lang="en-US" altLang="pl-PL" sz="2400" dirty="0">
                <a:latin typeface="Comic Sans MS" pitchFamily="66" charset="0"/>
                <a:cs typeface="Times New Roman" pitchFamily="18" charset="0"/>
              </a:rPr>
              <a:t>°</a:t>
            </a:r>
            <a:r>
              <a:rPr lang="pl-PL" altLang="pl-PL" sz="2400" dirty="0">
                <a:latin typeface="Comic Sans MS" pitchFamily="66" charset="0"/>
                <a:cs typeface="Times New Roman" pitchFamily="18" charset="0"/>
              </a:rPr>
              <a:t>C (</a:t>
            </a:r>
            <a:r>
              <a:rPr lang="pl-PL" altLang="pl-PL" sz="2400" dirty="0" smtClean="0">
                <a:latin typeface="Comic Sans MS" pitchFamily="66" charset="0"/>
                <a:cs typeface="Times New Roman" pitchFamily="18" charset="0"/>
              </a:rPr>
              <a:t>2015</a:t>
            </a:r>
            <a:r>
              <a:rPr lang="pl-PL" altLang="pl-PL" sz="2400" dirty="0">
                <a:latin typeface="Comic Sans MS" pitchFamily="66" charset="0"/>
                <a:cs typeface="Times New Roman" pitchFamily="18" charset="0"/>
              </a:rPr>
              <a:t>)</a:t>
            </a:r>
          </a:p>
          <a:p>
            <a:pPr marL="0" indent="0" algn="ctr">
              <a:buNone/>
            </a:pPr>
            <a:r>
              <a:rPr lang="pl-PL" altLang="pl-PL" sz="2400" dirty="0">
                <a:latin typeface="Comic Sans MS" pitchFamily="66" charset="0"/>
                <a:cs typeface="Times New Roman" pitchFamily="18" charset="0"/>
              </a:rPr>
              <a:t>Minimum -35,9</a:t>
            </a:r>
            <a:r>
              <a:rPr lang="en-US" altLang="pl-PL" sz="2400" dirty="0">
                <a:latin typeface="Comic Sans MS" pitchFamily="66" charset="0"/>
                <a:cs typeface="Times New Roman" pitchFamily="18" charset="0"/>
              </a:rPr>
              <a:t>°</a:t>
            </a:r>
            <a:r>
              <a:rPr lang="pl-PL" altLang="pl-PL" sz="2400" dirty="0">
                <a:latin typeface="Comic Sans MS" pitchFamily="66" charset="0"/>
                <a:cs typeface="Times New Roman" pitchFamily="18" charset="0"/>
              </a:rPr>
              <a:t>C (1981)</a:t>
            </a:r>
          </a:p>
        </p:txBody>
      </p:sp>
      <p:pic>
        <p:nvPicPr>
          <p:cNvPr id="141316" name="Picture 4" descr="21 czerwiec 2008 00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3501008"/>
            <a:ext cx="3887986" cy="2564706"/>
          </a:xfrm>
        </p:spPr>
      </p:pic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4097085" y="4200463"/>
            <a:ext cx="48977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pl-PL" altLang="pl-PL" sz="2400" dirty="0">
              <a:latin typeface="Comic Sans MS" pitchFamily="66" charset="0"/>
            </a:endParaRPr>
          </a:p>
          <a:p>
            <a:pPr algn="ctr"/>
            <a:r>
              <a:rPr lang="pl-PL" altLang="pl-PL" sz="2400" dirty="0" err="1" smtClean="0">
                <a:latin typeface="Comic Sans MS" pitchFamily="66" charset="0"/>
              </a:rPr>
              <a:t>Days</a:t>
            </a:r>
            <a:r>
              <a:rPr lang="pl-PL" altLang="pl-PL" sz="2400" dirty="0" smtClean="0">
                <a:latin typeface="Comic Sans MS" pitchFamily="66" charset="0"/>
              </a:rPr>
              <a:t> with </a:t>
            </a:r>
            <a:r>
              <a:rPr lang="pl-PL" altLang="pl-PL" sz="2400" dirty="0" err="1" smtClean="0">
                <a:latin typeface="Comic Sans MS" pitchFamily="66" charset="0"/>
              </a:rPr>
              <a:t>snow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cover</a:t>
            </a:r>
            <a:r>
              <a:rPr lang="pl-PL" altLang="pl-PL" sz="2400" dirty="0" smtClean="0">
                <a:latin typeface="Comic Sans MS" pitchFamily="66" charset="0"/>
              </a:rPr>
              <a:t> 250/</a:t>
            </a:r>
            <a:r>
              <a:rPr lang="pl-PL" altLang="pl-PL" sz="2400" dirty="0" err="1" smtClean="0">
                <a:latin typeface="Comic Sans MS" pitchFamily="66" charset="0"/>
              </a:rPr>
              <a:t>year</a:t>
            </a:r>
            <a:endParaRPr lang="pl-PL" altLang="pl-PL" sz="2400" dirty="0" smtClean="0">
              <a:latin typeface="Comic Sans MS" pitchFamily="66" charset="0"/>
            </a:endParaRPr>
          </a:p>
          <a:p>
            <a:pPr algn="ctr"/>
            <a:r>
              <a:rPr lang="pl-PL" altLang="pl-PL" sz="2400" dirty="0" smtClean="0">
                <a:latin typeface="Comic Sans MS" pitchFamily="66" charset="0"/>
              </a:rPr>
              <a:t>Max wind </a:t>
            </a:r>
            <a:r>
              <a:rPr lang="pl-PL" altLang="pl-PL" sz="2400" dirty="0" err="1" smtClean="0">
                <a:latin typeface="Comic Sans MS" pitchFamily="66" charset="0"/>
              </a:rPr>
              <a:t>speed</a:t>
            </a:r>
            <a:r>
              <a:rPr lang="pl-PL" altLang="pl-PL" sz="2400" dirty="0" smtClean="0">
                <a:latin typeface="Comic Sans MS" pitchFamily="66" charset="0"/>
              </a:rPr>
              <a:t> 176km/h</a:t>
            </a:r>
            <a:endParaRPr lang="pl-PL" altLang="pl-PL" sz="2400" dirty="0">
              <a:latin typeface="Times New Roman" pitchFamily="18" charset="0"/>
            </a:endParaRPr>
          </a:p>
        </p:txBody>
      </p:sp>
      <p:pic>
        <p:nvPicPr>
          <p:cNvPr id="7" name="Picture 2" descr="H:\meteo hornsund\IMG_266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232756"/>
            <a:ext cx="3659899" cy="27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8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D:\Photos\z\DCIM\130___06\IMG_37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3912" y="2939566"/>
            <a:ext cx="5145585" cy="38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92991" y="378508"/>
            <a:ext cx="8951009" cy="3122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2400" dirty="0" smtClean="0">
                <a:latin typeface="Comic Sans MS" pitchFamily="66" charset="0"/>
              </a:rPr>
              <a:t>Most </a:t>
            </a:r>
            <a:r>
              <a:rPr lang="pl-PL" altLang="pl-PL" sz="2400" dirty="0" err="1" smtClean="0">
                <a:latin typeface="Comic Sans MS" pitchFamily="66" charset="0"/>
              </a:rPr>
              <a:t>sensors</a:t>
            </a:r>
            <a:r>
              <a:rPr lang="pl-PL" altLang="pl-PL" sz="2400" dirty="0" smtClean="0">
                <a:latin typeface="Comic Sans MS" pitchFamily="66" charset="0"/>
              </a:rPr>
              <a:t> of </a:t>
            </a:r>
            <a:r>
              <a:rPr lang="pl-PL" altLang="pl-PL" sz="2400" dirty="0" err="1" smtClean="0">
                <a:latin typeface="Comic Sans MS" pitchFamily="66" charset="0"/>
              </a:rPr>
              <a:t>meteorological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parameters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are</a:t>
            </a:r>
            <a:r>
              <a:rPr lang="pl-PL" altLang="pl-PL" sz="2400" dirty="0" smtClean="0">
                <a:latin typeface="Comic Sans MS" pitchFamily="66" charset="0"/>
              </a:rPr>
              <a:t> set on the </a:t>
            </a:r>
            <a:r>
              <a:rPr lang="pl-PL" altLang="pl-PL" sz="2400" dirty="0" err="1" smtClean="0">
                <a:latin typeface="Comic Sans MS" pitchFamily="66" charset="0"/>
              </a:rPr>
              <a:t>mast</a:t>
            </a:r>
            <a:r>
              <a:rPr lang="pl-PL" altLang="pl-PL" sz="2400" dirty="0" smtClean="0">
                <a:latin typeface="Comic Sans MS" pitchFamily="66" charset="0"/>
              </a:rPr>
              <a:t>: </a:t>
            </a:r>
          </a:p>
          <a:p>
            <a:r>
              <a:rPr lang="pl-PL" altLang="pl-PL" sz="2400" b="1" dirty="0" err="1" smtClean="0">
                <a:latin typeface="Comic Sans MS" pitchFamily="66" charset="0"/>
              </a:rPr>
              <a:t>thermometer</a:t>
            </a:r>
            <a:r>
              <a:rPr lang="pl-PL" altLang="pl-PL" sz="2400" dirty="0" smtClean="0">
                <a:latin typeface="Comic Sans MS" pitchFamily="66" charset="0"/>
              </a:rPr>
              <a:t> (</a:t>
            </a:r>
            <a:r>
              <a:rPr lang="pl-PL" altLang="pl-PL" sz="2400" dirty="0" err="1" smtClean="0">
                <a:latin typeface="Comic Sans MS" pitchFamily="66" charset="0"/>
              </a:rPr>
              <a:t>air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temperature</a:t>
            </a:r>
            <a:r>
              <a:rPr lang="pl-PL" altLang="pl-PL" sz="2400" dirty="0" smtClean="0">
                <a:latin typeface="Comic Sans MS" pitchFamily="66" charset="0"/>
              </a:rPr>
              <a:t>), </a:t>
            </a:r>
          </a:p>
          <a:p>
            <a:r>
              <a:rPr lang="pl-PL" altLang="pl-PL" sz="2400" b="1" dirty="0" err="1" smtClean="0">
                <a:latin typeface="Comic Sans MS" pitchFamily="66" charset="0"/>
              </a:rPr>
              <a:t>barometer</a:t>
            </a:r>
            <a:r>
              <a:rPr lang="pl-PL" altLang="pl-PL" sz="2400" dirty="0" smtClean="0">
                <a:latin typeface="Comic Sans MS" pitchFamily="66" charset="0"/>
              </a:rPr>
              <a:t> (</a:t>
            </a:r>
            <a:r>
              <a:rPr lang="pl-PL" altLang="pl-PL" sz="2400" dirty="0" err="1" smtClean="0">
                <a:latin typeface="Comic Sans MS" pitchFamily="66" charset="0"/>
              </a:rPr>
              <a:t>atmospheric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pressure</a:t>
            </a:r>
            <a:r>
              <a:rPr lang="pl-PL" altLang="pl-PL" sz="2400" dirty="0" smtClean="0">
                <a:latin typeface="Comic Sans MS" pitchFamily="66" charset="0"/>
              </a:rPr>
              <a:t>), </a:t>
            </a:r>
          </a:p>
          <a:p>
            <a:r>
              <a:rPr lang="pl-PL" altLang="pl-PL" sz="2400" b="1" dirty="0" err="1" smtClean="0">
                <a:latin typeface="Comic Sans MS" pitchFamily="66" charset="0"/>
              </a:rPr>
              <a:t>higrometer</a:t>
            </a:r>
            <a:r>
              <a:rPr lang="pl-PL" altLang="pl-PL" sz="2400" dirty="0" smtClean="0">
                <a:latin typeface="Comic Sans MS" pitchFamily="66" charset="0"/>
              </a:rPr>
              <a:t> (</a:t>
            </a:r>
            <a:r>
              <a:rPr lang="pl-PL" altLang="pl-PL" sz="2400" dirty="0" err="1" smtClean="0">
                <a:latin typeface="Comic Sans MS" pitchFamily="66" charset="0"/>
              </a:rPr>
              <a:t>humidity</a:t>
            </a:r>
            <a:r>
              <a:rPr lang="pl-PL" altLang="pl-PL" sz="2400" dirty="0" smtClean="0">
                <a:latin typeface="Comic Sans MS" pitchFamily="66" charset="0"/>
              </a:rPr>
              <a:t>), </a:t>
            </a:r>
          </a:p>
          <a:p>
            <a:r>
              <a:rPr lang="pl-PL" altLang="pl-PL" sz="2400" b="1" dirty="0" err="1" smtClean="0">
                <a:latin typeface="Comic Sans MS" pitchFamily="66" charset="0"/>
              </a:rPr>
              <a:t>radiometer</a:t>
            </a:r>
            <a:r>
              <a:rPr lang="pl-PL" altLang="pl-PL" sz="2400" b="1" dirty="0" smtClean="0">
                <a:latin typeface="Comic Sans MS" pitchFamily="66" charset="0"/>
              </a:rPr>
              <a:t> </a:t>
            </a:r>
            <a:r>
              <a:rPr lang="pl-PL" altLang="pl-PL" sz="2400" dirty="0">
                <a:latin typeface="Comic Sans MS" pitchFamily="66" charset="0"/>
              </a:rPr>
              <a:t>(UV </a:t>
            </a:r>
            <a:r>
              <a:rPr lang="pl-PL" altLang="pl-PL" sz="2400" dirty="0" err="1">
                <a:latin typeface="Comic Sans MS" pitchFamily="66" charset="0"/>
              </a:rPr>
              <a:t>radiation</a:t>
            </a:r>
            <a:r>
              <a:rPr lang="pl-PL" altLang="pl-PL" sz="2400" dirty="0" smtClean="0">
                <a:latin typeface="Comic Sans MS" pitchFamily="66" charset="0"/>
              </a:rPr>
              <a:t>),</a:t>
            </a:r>
            <a:endParaRPr lang="pl-PL" altLang="pl-PL" sz="2400" dirty="0">
              <a:latin typeface="Comic Sans MS" pitchFamily="66" charset="0"/>
            </a:endParaRPr>
          </a:p>
          <a:p>
            <a:r>
              <a:rPr lang="pl-PL" altLang="pl-PL" sz="2400" b="1" dirty="0" err="1" smtClean="0">
                <a:latin typeface="Comic Sans MS" pitchFamily="66" charset="0"/>
              </a:rPr>
              <a:t>anemometer</a:t>
            </a:r>
            <a:r>
              <a:rPr lang="pl-PL" altLang="pl-PL" sz="2400" dirty="0" smtClean="0">
                <a:latin typeface="Comic Sans MS" pitchFamily="66" charset="0"/>
              </a:rPr>
              <a:t> (wind).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7452320" y="6237312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8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50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046254" cy="465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528" y="548456"/>
            <a:ext cx="8555473" cy="2376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altLang="pl-PL" sz="2400" b="1" dirty="0" err="1" smtClean="0">
                <a:latin typeface="Comic Sans MS" pitchFamily="66" charset="0"/>
              </a:rPr>
              <a:t>Anemometers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at</a:t>
            </a:r>
            <a:r>
              <a:rPr lang="pl-PL" altLang="pl-PL" sz="2400" dirty="0" smtClean="0">
                <a:latin typeface="Comic Sans MS" pitchFamily="66" charset="0"/>
              </a:rPr>
              <a:t> the top of the </a:t>
            </a:r>
            <a:r>
              <a:rPr lang="pl-PL" altLang="pl-PL" sz="2400" dirty="0" err="1" smtClean="0">
                <a:latin typeface="Comic Sans MS" pitchFamily="66" charset="0"/>
              </a:rPr>
              <a:t>mast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measure</a:t>
            </a:r>
            <a:r>
              <a:rPr lang="pl-PL" altLang="pl-PL" sz="2400" dirty="0" smtClean="0">
                <a:latin typeface="Comic Sans MS" pitchFamily="66" charset="0"/>
              </a:rPr>
              <a:t> wind </a:t>
            </a:r>
            <a:r>
              <a:rPr lang="pl-PL" altLang="pl-PL" sz="2400" dirty="0" err="1" smtClean="0">
                <a:latin typeface="Comic Sans MS" pitchFamily="66" charset="0"/>
              </a:rPr>
              <a:t>speed</a:t>
            </a:r>
            <a:r>
              <a:rPr lang="pl-PL" altLang="pl-PL" sz="2400" dirty="0" smtClean="0">
                <a:latin typeface="Comic Sans MS" pitchFamily="66" charset="0"/>
              </a:rPr>
              <a:t> and </a:t>
            </a:r>
            <a:r>
              <a:rPr lang="pl-PL" altLang="pl-PL" sz="2400" dirty="0" err="1" smtClean="0">
                <a:latin typeface="Comic Sans MS" pitchFamily="66" charset="0"/>
              </a:rPr>
              <a:t>direction</a:t>
            </a:r>
            <a:r>
              <a:rPr lang="pl-PL" altLang="pl-PL" sz="2400" dirty="0" smtClean="0">
                <a:latin typeface="Comic Sans MS" pitchFamily="66" charset="0"/>
              </a:rPr>
              <a:t>.</a:t>
            </a:r>
            <a:endParaRPr lang="pl-PL" altLang="pl-PL" sz="2400" dirty="0">
              <a:latin typeface="Comic Sans MS" pitchFamily="66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62134" y="6021288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8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33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7758" y="1397161"/>
            <a:ext cx="4716016" cy="469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332432"/>
            <a:ext cx="9144000" cy="2376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altLang="pl-PL" sz="2400" b="1" dirty="0" err="1" smtClean="0">
                <a:latin typeface="Comic Sans MS" pitchFamily="66" charset="0"/>
              </a:rPr>
              <a:t>Pluwiometers</a:t>
            </a:r>
            <a:r>
              <a:rPr lang="pl-PL" altLang="pl-PL" sz="2400" b="1" dirty="0" smtClean="0">
                <a:latin typeface="Comic Sans MS" pitchFamily="66" charset="0"/>
              </a:rPr>
              <a:t> (</a:t>
            </a:r>
            <a:r>
              <a:rPr lang="pl-PL" altLang="pl-PL" sz="2400" b="1" dirty="0" err="1" smtClean="0">
                <a:latin typeface="Comic Sans MS" pitchFamily="66" charset="0"/>
              </a:rPr>
              <a:t>rain</a:t>
            </a:r>
            <a:r>
              <a:rPr lang="pl-PL" altLang="pl-PL" sz="2400" b="1" dirty="0" smtClean="0">
                <a:latin typeface="Comic Sans MS" pitchFamily="66" charset="0"/>
              </a:rPr>
              <a:t> </a:t>
            </a:r>
            <a:r>
              <a:rPr lang="pl-PL" altLang="pl-PL" sz="2400" b="1" dirty="0" err="1" smtClean="0">
                <a:latin typeface="Comic Sans MS" pitchFamily="66" charset="0"/>
              </a:rPr>
              <a:t>gauges</a:t>
            </a:r>
            <a:r>
              <a:rPr lang="pl-PL" altLang="pl-PL" sz="2400" b="1" dirty="0" smtClean="0">
                <a:latin typeface="Comic Sans MS" pitchFamily="66" charset="0"/>
              </a:rPr>
              <a:t>) </a:t>
            </a:r>
            <a:r>
              <a:rPr lang="pl-PL" altLang="pl-PL" sz="2400" dirty="0" smtClean="0">
                <a:latin typeface="Comic Sans MS" pitchFamily="66" charset="0"/>
              </a:rPr>
              <a:t>– </a:t>
            </a:r>
            <a:r>
              <a:rPr lang="pl-PL" altLang="pl-PL" sz="2400" dirty="0" err="1" smtClean="0">
                <a:latin typeface="Comic Sans MS" pitchFamily="66" charset="0"/>
              </a:rPr>
              <a:t>measure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precipitation</a:t>
            </a:r>
            <a:endParaRPr lang="pl-PL" altLang="pl-PL" sz="2400" dirty="0"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664" y="1472208"/>
            <a:ext cx="2446773" cy="454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827281" y="5892815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8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96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233992"/>
            <a:ext cx="5976664" cy="522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38479" y="476672"/>
            <a:ext cx="8555473" cy="2376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2400" b="1" dirty="0" err="1" smtClean="0">
                <a:latin typeface="Comic Sans MS" pitchFamily="66" charset="0"/>
              </a:rPr>
              <a:t>Heliographs</a:t>
            </a:r>
            <a:r>
              <a:rPr lang="pl-PL" altLang="pl-PL" sz="2400" b="1" dirty="0" smtClean="0">
                <a:latin typeface="Comic Sans MS" pitchFamily="66" charset="0"/>
              </a:rPr>
              <a:t> </a:t>
            </a:r>
            <a:r>
              <a:rPr lang="pl-PL" altLang="pl-PL" sz="2400" b="1" dirty="0" err="1" smtClean="0">
                <a:latin typeface="Comic Sans MS" pitchFamily="66" charset="0"/>
              </a:rPr>
              <a:t>measure</a:t>
            </a:r>
            <a:r>
              <a:rPr lang="pl-PL" altLang="pl-PL" sz="2400" b="1" dirty="0" smtClean="0">
                <a:latin typeface="Comic Sans MS" pitchFamily="66" charset="0"/>
              </a:rPr>
              <a:t> </a:t>
            </a:r>
            <a:r>
              <a:rPr lang="pl-PL" altLang="pl-PL" sz="2400" b="1" dirty="0" err="1" smtClean="0">
                <a:latin typeface="Comic Sans MS" pitchFamily="66" charset="0"/>
              </a:rPr>
              <a:t>total</a:t>
            </a:r>
            <a:r>
              <a:rPr lang="pl-PL" altLang="pl-PL" sz="2400" b="1" dirty="0" smtClean="0">
                <a:latin typeface="Comic Sans MS" pitchFamily="66" charset="0"/>
              </a:rPr>
              <a:t> </a:t>
            </a:r>
            <a:r>
              <a:rPr lang="pl-PL" altLang="pl-PL" sz="2400" b="1" dirty="0" err="1" smtClean="0">
                <a:latin typeface="Comic Sans MS" pitchFamily="66" charset="0"/>
              </a:rPr>
              <a:t>sunshine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endParaRPr lang="pl-PL" altLang="pl-PL" sz="2400" dirty="0">
              <a:latin typeface="Comic Sans MS" pitchFamily="66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516216" y="6237546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8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8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9" y="635939"/>
            <a:ext cx="8153786" cy="5858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98956" y="6316629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908925" y="1139103"/>
            <a:ext cx="7772400" cy="14895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l-PL" sz="3200" b="1" dirty="0" err="1" smtClean="0"/>
              <a:t>Polish</a:t>
            </a:r>
            <a:r>
              <a:rPr lang="pl-PL" sz="3200" b="1" dirty="0" smtClean="0"/>
              <a:t> Polar Station </a:t>
            </a:r>
            <a:r>
              <a:rPr lang="pl-PL" sz="3200" b="1" dirty="0" err="1" smtClean="0"/>
              <a:t>Hornsund</a:t>
            </a:r>
            <a:r>
              <a:rPr lang="pl-PL" sz="3200" b="1" dirty="0" smtClean="0"/>
              <a:t> </a:t>
            </a:r>
            <a:r>
              <a:rPr lang="pl-PL" sz="3200" b="1" dirty="0" smtClean="0"/>
              <a:t/>
            </a:r>
            <a:br>
              <a:rPr lang="pl-PL" sz="3200" b="1" dirty="0" smtClean="0"/>
            </a:br>
            <a:r>
              <a:rPr lang="pl-PL" sz="3200" b="1" dirty="0" smtClean="0"/>
              <a:t>on Spitsbergen</a:t>
            </a:r>
            <a:r>
              <a:rPr lang="pl-PL" sz="3200" b="1" dirty="0" smtClean="0"/>
              <a:t/>
            </a:r>
            <a:br>
              <a:rPr lang="pl-PL" sz="3200" b="1" dirty="0" smtClean="0"/>
            </a:br>
            <a:r>
              <a:rPr lang="pl-PL" sz="3200" b="1" dirty="0" smtClean="0"/>
              <a:t>77°00'N   15°33'E</a:t>
            </a:r>
            <a:endParaRPr lang="pl-PL" sz="3200" b="1" dirty="0"/>
          </a:p>
        </p:txBody>
      </p:sp>
    </p:spTree>
    <p:extLst>
      <p:ext uri="{BB962C8B-B14F-4D97-AF65-F5344CB8AC3E}">
        <p14:creationId xmlns:p14="http://schemas.microsoft.com/office/powerpoint/2010/main" val="191808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897" y="1736700"/>
            <a:ext cx="858764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528" y="548456"/>
            <a:ext cx="8555473" cy="2376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altLang="pl-PL" sz="2400" b="1" dirty="0" err="1" smtClean="0">
                <a:latin typeface="Comic Sans MS" pitchFamily="66" charset="0"/>
              </a:rPr>
              <a:t>Radiometers</a:t>
            </a:r>
            <a:r>
              <a:rPr lang="pl-PL" altLang="pl-PL" sz="2400" b="1" dirty="0" smtClean="0">
                <a:latin typeface="Comic Sans MS" pitchFamily="66" charset="0"/>
              </a:rPr>
              <a:t> </a:t>
            </a:r>
            <a:r>
              <a:rPr lang="pl-PL" altLang="pl-PL" sz="2400" dirty="0" smtClean="0">
                <a:latin typeface="Comic Sans MS" pitchFamily="66" charset="0"/>
              </a:rPr>
              <a:t>(UV </a:t>
            </a:r>
            <a:r>
              <a:rPr lang="pl-PL" altLang="pl-PL" sz="2400" dirty="0" err="1" smtClean="0">
                <a:latin typeface="Comic Sans MS" pitchFamily="66" charset="0"/>
              </a:rPr>
              <a:t>radiation</a:t>
            </a:r>
            <a:r>
              <a:rPr lang="pl-PL" altLang="pl-PL" sz="2400" dirty="0" smtClean="0">
                <a:latin typeface="Comic Sans MS" pitchFamily="66" charset="0"/>
              </a:rPr>
              <a:t>). </a:t>
            </a:r>
            <a:endParaRPr lang="pl-PL" altLang="pl-PL" sz="2400" dirty="0">
              <a:latin typeface="Comic Sans MS" pitchFamily="66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37763" y="5423730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8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437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2270"/>
            <a:ext cx="9196746" cy="525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527" y="260648"/>
            <a:ext cx="8555473" cy="2376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altLang="pl-PL" sz="2400" dirty="0" err="1" smtClean="0">
                <a:latin typeface="Comic Sans MS" pitchFamily="66" charset="0"/>
              </a:rPr>
              <a:t>Sensors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are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placed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inside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special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 err="1" smtClean="0">
                <a:latin typeface="Comic Sans MS" pitchFamily="66" charset="0"/>
              </a:rPr>
              <a:t>case</a:t>
            </a:r>
            <a:r>
              <a:rPr lang="pl-PL" altLang="pl-PL" sz="2400" dirty="0" smtClean="0">
                <a:latin typeface="Comic Sans MS" pitchFamily="66" charset="0"/>
              </a:rPr>
              <a:t> </a:t>
            </a:r>
            <a:r>
              <a:rPr lang="pl-PL" altLang="pl-PL" sz="2400" dirty="0">
                <a:latin typeface="Comic Sans MS" pitchFamily="66" charset="0"/>
              </a:rPr>
              <a:t>(Stevenson </a:t>
            </a:r>
            <a:r>
              <a:rPr lang="pl-PL" altLang="pl-PL" sz="2400" dirty="0" err="1" smtClean="0">
                <a:latin typeface="Comic Sans MS" pitchFamily="66" charset="0"/>
              </a:rPr>
              <a:t>screen</a:t>
            </a:r>
            <a:r>
              <a:rPr lang="pl-PL" altLang="pl-PL" sz="2400" dirty="0" smtClean="0">
                <a:latin typeface="Comic Sans MS" pitchFamily="66" charset="0"/>
              </a:rPr>
              <a:t>)</a:t>
            </a:r>
            <a:endParaRPr lang="pl-PL" altLang="pl-PL" sz="2400" dirty="0">
              <a:latin typeface="Comic Sans MS" pitchFamily="66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823361" y="5954838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1000" b="1" dirty="0" smtClean="0">
                <a:latin typeface="Comic Sans MS" pitchFamily="66" charset="0"/>
              </a:rPr>
              <a:t>Tomasz Wawrzyniak</a:t>
            </a:r>
            <a:endParaRPr lang="pl-PL" altLang="pl-PL" sz="1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9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l-PL" altLang="pl-PL" sz="1600" dirty="0" err="1" smtClean="0"/>
              <a:t>Mean</a:t>
            </a:r>
            <a:r>
              <a:rPr lang="pl-PL" altLang="pl-PL" sz="1600" dirty="0" smtClean="0"/>
              <a:t> </a:t>
            </a:r>
            <a:r>
              <a:rPr lang="pl-PL" altLang="pl-PL" sz="1600" dirty="0" err="1" smtClean="0"/>
              <a:t>air</a:t>
            </a:r>
            <a:r>
              <a:rPr lang="pl-PL" altLang="pl-PL" sz="1600" dirty="0" smtClean="0"/>
              <a:t> </a:t>
            </a:r>
            <a:r>
              <a:rPr lang="pl-PL" altLang="pl-PL" sz="1600" dirty="0" err="1" smtClean="0"/>
              <a:t>temperature</a:t>
            </a:r>
            <a:r>
              <a:rPr lang="pl-PL" altLang="pl-PL" sz="1600" dirty="0" smtClean="0"/>
              <a:t> Longyearbyen - Spitsbergen </a:t>
            </a:r>
            <a:endParaRPr lang="pl-PL" altLang="pl-PL" sz="1600" dirty="0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150" y="1436200"/>
            <a:ext cx="9258150" cy="444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pole tekstowe 3"/>
          <p:cNvSpPr txBox="1">
            <a:spLocks noChangeArrowheads="1"/>
          </p:cNvSpPr>
          <p:nvPr/>
        </p:nvSpPr>
        <p:spPr bwMode="auto">
          <a:xfrm>
            <a:off x="6552017" y="6140970"/>
            <a:ext cx="21852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dirty="0" err="1"/>
              <a:t>Humlum</a:t>
            </a:r>
            <a:r>
              <a:rPr lang="pl-PL" altLang="pl-PL" dirty="0"/>
              <a:t> </a:t>
            </a:r>
            <a:r>
              <a:rPr lang="pl-PL" altLang="pl-PL" dirty="0" smtClean="0"/>
              <a:t>et al. </a:t>
            </a:r>
            <a:r>
              <a:rPr lang="pl-PL" altLang="pl-PL" dirty="0"/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199979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2400" b="1" dirty="0" err="1" smtClean="0">
                <a:solidFill>
                  <a:srgbClr val="002060"/>
                </a:solidFill>
              </a:rPr>
              <a:t>Air</a:t>
            </a:r>
            <a:r>
              <a:rPr lang="pl-PL" sz="2400" b="1" dirty="0" smtClean="0">
                <a:solidFill>
                  <a:srgbClr val="002060"/>
                </a:solidFill>
              </a:rPr>
              <a:t> </a:t>
            </a:r>
            <a:r>
              <a:rPr lang="pl-PL" sz="2400" b="1" dirty="0" err="1" smtClean="0">
                <a:solidFill>
                  <a:srgbClr val="002060"/>
                </a:solidFill>
              </a:rPr>
              <a:t>temperature</a:t>
            </a:r>
            <a:r>
              <a:rPr lang="pl-PL" sz="2400" b="1" dirty="0" smtClean="0">
                <a:solidFill>
                  <a:srgbClr val="002060"/>
                </a:solidFill>
              </a:rPr>
              <a:t> in </a:t>
            </a:r>
            <a:r>
              <a:rPr lang="pl-PL" sz="2400" b="1" dirty="0" err="1" smtClean="0">
                <a:solidFill>
                  <a:srgbClr val="002060"/>
                </a:solidFill>
              </a:rPr>
              <a:t>Hornsund</a:t>
            </a:r>
            <a:r>
              <a:rPr lang="pl-PL" sz="2400" b="1" dirty="0" smtClean="0">
                <a:solidFill>
                  <a:srgbClr val="002060"/>
                </a:solidFill>
              </a:rPr>
              <a:t> – </a:t>
            </a:r>
            <a:r>
              <a:rPr lang="pl-PL" sz="2400" b="1" dirty="0" err="1" smtClean="0">
                <a:solidFill>
                  <a:srgbClr val="002060"/>
                </a:solidFill>
              </a:rPr>
              <a:t>decadal</a:t>
            </a:r>
            <a:r>
              <a:rPr lang="pl-PL" sz="2400" b="1" dirty="0" smtClean="0">
                <a:solidFill>
                  <a:srgbClr val="002060"/>
                </a:solidFill>
              </a:rPr>
              <a:t> </a:t>
            </a:r>
            <a:r>
              <a:rPr lang="pl-PL" sz="2400" b="1" dirty="0" err="1" smtClean="0">
                <a:solidFill>
                  <a:srgbClr val="002060"/>
                </a:solidFill>
              </a:rPr>
              <a:t>averages</a:t>
            </a:r>
            <a:endParaRPr lang="en-GB" sz="2400" b="1" dirty="0">
              <a:solidFill>
                <a:srgbClr val="002060"/>
              </a:solidFill>
            </a:endParaRPr>
          </a:p>
        </p:txBody>
      </p:sp>
      <p:pic>
        <p:nvPicPr>
          <p:cNvPr id="8" name="Symbol zastępczy zawartości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17" y="997527"/>
            <a:ext cx="8788109" cy="4785861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82689" y="6080760"/>
            <a:ext cx="8337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err="1" smtClean="0"/>
              <a:t>Osuch</a:t>
            </a:r>
            <a:r>
              <a:rPr lang="en-GB" sz="1200" dirty="0" smtClean="0"/>
              <a:t> M</a:t>
            </a:r>
            <a:r>
              <a:rPr lang="pl-PL" sz="1200" dirty="0" smtClean="0"/>
              <a:t>.</a:t>
            </a:r>
            <a:r>
              <a:rPr lang="en-GB" sz="1200" dirty="0" smtClean="0"/>
              <a:t>, </a:t>
            </a:r>
            <a:r>
              <a:rPr lang="en-GB" sz="1200" dirty="0"/>
              <a:t>Wawrzyniak </a:t>
            </a:r>
            <a:r>
              <a:rPr lang="en-GB" sz="1200" dirty="0" smtClean="0"/>
              <a:t>T</a:t>
            </a:r>
            <a:r>
              <a:rPr lang="pl-PL" sz="1200" dirty="0" smtClean="0"/>
              <a:t>.</a:t>
            </a:r>
            <a:r>
              <a:rPr lang="en-GB" sz="1200" dirty="0" smtClean="0"/>
              <a:t> </a:t>
            </a:r>
            <a:r>
              <a:rPr lang="en-GB" sz="1200" dirty="0"/>
              <a:t>(2017) </a:t>
            </a:r>
            <a:r>
              <a:rPr lang="en-GB" sz="1200" i="1" dirty="0"/>
              <a:t>Inter- and intra-annual changes of air temperature and precipitation in western Spitsbergen</a:t>
            </a:r>
            <a:r>
              <a:rPr lang="en-GB" sz="1200" dirty="0"/>
              <a:t>. International Journal of Climatology. 37: 3082–3097. doi:10.1002/joc.4901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07618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3" y="-16307"/>
            <a:ext cx="9659951" cy="1143000"/>
          </a:xfrm>
        </p:spPr>
        <p:txBody>
          <a:bodyPr>
            <a:noAutofit/>
          </a:bodyPr>
          <a:lstStyle/>
          <a:p>
            <a:r>
              <a:rPr lang="pl-PL" sz="2400" b="1" dirty="0" smtClean="0">
                <a:solidFill>
                  <a:srgbClr val="002060"/>
                </a:solidFill>
              </a:rPr>
              <a:t>Sum of </a:t>
            </a:r>
            <a:r>
              <a:rPr lang="pl-PL" sz="2400" b="1" dirty="0" err="1" smtClean="0">
                <a:solidFill>
                  <a:srgbClr val="002060"/>
                </a:solidFill>
              </a:rPr>
              <a:t>precipitation</a:t>
            </a:r>
            <a:r>
              <a:rPr lang="pl-PL" sz="2400" b="1" dirty="0" smtClean="0">
                <a:solidFill>
                  <a:srgbClr val="002060"/>
                </a:solidFill>
              </a:rPr>
              <a:t> in Hornsund</a:t>
            </a:r>
            <a:endParaRPr lang="en-GB" sz="2400" b="1" dirty="0">
              <a:solidFill>
                <a:srgbClr val="00206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26692"/>
            <a:ext cx="8807896" cy="4738217"/>
          </a:xfrm>
        </p:spPr>
      </p:pic>
      <p:sp>
        <p:nvSpPr>
          <p:cNvPr id="5" name="Prostokąt 4"/>
          <p:cNvSpPr/>
          <p:nvPr/>
        </p:nvSpPr>
        <p:spPr>
          <a:xfrm>
            <a:off x="82689" y="6080760"/>
            <a:ext cx="8337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err="1" smtClean="0"/>
              <a:t>Osuch</a:t>
            </a:r>
            <a:r>
              <a:rPr lang="en-GB" sz="1200" dirty="0" smtClean="0"/>
              <a:t> M</a:t>
            </a:r>
            <a:r>
              <a:rPr lang="pl-PL" sz="1200" dirty="0" smtClean="0"/>
              <a:t>.</a:t>
            </a:r>
            <a:r>
              <a:rPr lang="en-GB" sz="1200" dirty="0" smtClean="0"/>
              <a:t>, </a:t>
            </a:r>
            <a:r>
              <a:rPr lang="en-GB" sz="1200" dirty="0"/>
              <a:t>Wawrzyniak </a:t>
            </a:r>
            <a:r>
              <a:rPr lang="en-GB" sz="1200" dirty="0" smtClean="0"/>
              <a:t>T</a:t>
            </a:r>
            <a:r>
              <a:rPr lang="pl-PL" sz="1200" dirty="0" smtClean="0"/>
              <a:t>.</a:t>
            </a:r>
            <a:r>
              <a:rPr lang="en-GB" sz="1200" dirty="0" smtClean="0"/>
              <a:t> </a:t>
            </a:r>
            <a:r>
              <a:rPr lang="en-GB" sz="1200" dirty="0"/>
              <a:t>(2017) </a:t>
            </a:r>
            <a:r>
              <a:rPr lang="en-GB" sz="1200" i="1" dirty="0"/>
              <a:t>Inter- and intra-annual changes of air temperature and precipitation in western Spitsbergen</a:t>
            </a:r>
            <a:r>
              <a:rPr lang="en-GB" sz="1200" dirty="0"/>
              <a:t>. International Journal of Climatology. 37: 3082–3097. doi:10.1002/joc.4901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70652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180895" y="581794"/>
            <a:ext cx="474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err="1" smtClean="0"/>
              <a:t>Meteorological</a:t>
            </a:r>
            <a:r>
              <a:rPr lang="pl-PL" b="1" dirty="0" smtClean="0"/>
              <a:t> </a:t>
            </a:r>
            <a:r>
              <a:rPr lang="pl-PL" b="1" dirty="0" err="1" smtClean="0"/>
              <a:t>bulletins</a:t>
            </a:r>
            <a:r>
              <a:rPr lang="pl-PL" b="1" dirty="0" smtClean="0"/>
              <a:t> from </a:t>
            </a:r>
            <a:r>
              <a:rPr lang="pl-PL" b="1" dirty="0" err="1" smtClean="0"/>
              <a:t>Hornsund</a:t>
            </a:r>
            <a:r>
              <a:rPr lang="pl-PL" b="1" dirty="0" smtClean="0"/>
              <a:t> </a:t>
            </a:r>
            <a:r>
              <a:rPr lang="pl-PL" b="1" dirty="0" err="1" smtClean="0"/>
              <a:t>station</a:t>
            </a:r>
            <a:endParaRPr lang="pl-PL" b="1" dirty="0"/>
          </a:p>
        </p:txBody>
      </p:sp>
      <p:sp>
        <p:nvSpPr>
          <p:cNvPr id="5" name="Prostokąt 4"/>
          <p:cNvSpPr/>
          <p:nvPr/>
        </p:nvSpPr>
        <p:spPr>
          <a:xfrm>
            <a:off x="2445744" y="951126"/>
            <a:ext cx="428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i="1" dirty="0"/>
              <a:t>http://</a:t>
            </a:r>
            <a:r>
              <a:rPr lang="pl-PL" b="1" i="1" dirty="0" smtClean="0"/>
              <a:t>www.hornsund.igf.edu.pl/weather/</a:t>
            </a:r>
            <a:endParaRPr lang="pl-PL" b="1" i="1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811" y="1556792"/>
            <a:ext cx="4248472" cy="511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Useful</a:t>
            </a:r>
            <a:r>
              <a:rPr lang="pl-PL" dirty="0" smtClean="0"/>
              <a:t> </a:t>
            </a:r>
            <a:r>
              <a:rPr lang="pl-PL" dirty="0" err="1" smtClean="0"/>
              <a:t>websites</a:t>
            </a:r>
            <a:r>
              <a:rPr lang="pl-PL" dirty="0" smtClean="0"/>
              <a:t>: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3887" y="1856943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dirty="0" smtClean="0"/>
              <a:t>www.hornsund.igf.edu.pl/weather</a:t>
            </a:r>
            <a:endParaRPr lang="pl-PL" dirty="0"/>
          </a:p>
          <a:p>
            <a:pPr marL="0" indent="0" algn="ctr">
              <a:buNone/>
            </a:pPr>
            <a:r>
              <a:rPr lang="pl-PL" dirty="0" smtClean="0"/>
              <a:t>www.yr.no</a:t>
            </a:r>
            <a:endParaRPr lang="pl-PL" dirty="0" smtClean="0"/>
          </a:p>
          <a:p>
            <a:pPr marL="0" indent="0" algn="ctr">
              <a:buNone/>
            </a:pPr>
            <a:r>
              <a:rPr lang="pl-PL" dirty="0" smtClean="0"/>
              <a:t>www.windy.com</a:t>
            </a:r>
          </a:p>
          <a:p>
            <a:pPr marL="0" indent="0" algn="ctr">
              <a:buNone/>
            </a:pPr>
            <a:r>
              <a:rPr lang="pl-PL" dirty="0" smtClean="0"/>
              <a:t>www.sat24.com</a:t>
            </a:r>
          </a:p>
          <a:p>
            <a:pPr marL="0" indent="0" algn="ctr">
              <a:buNone/>
            </a:pPr>
            <a:r>
              <a:rPr lang="pl-PL" dirty="0" smtClean="0"/>
              <a:t>www.blitzortung.org</a:t>
            </a:r>
          </a:p>
          <a:p>
            <a:pPr marL="0" indent="0" algn="ctr">
              <a:buNone/>
            </a:pPr>
            <a:r>
              <a:rPr lang="pl-PL" dirty="0" smtClean="0"/>
              <a:t>www.cloudatlas.wmo.int</a:t>
            </a:r>
            <a:endParaRPr lang="pl-PL" dirty="0"/>
          </a:p>
          <a:p>
            <a:pPr algn="ctr"/>
            <a:endParaRPr lang="pl-PL" dirty="0"/>
          </a:p>
          <a:p>
            <a:pPr algn="ctr"/>
            <a:endParaRPr lang="pl-PL" dirty="0" smtClean="0"/>
          </a:p>
          <a:p>
            <a:pPr algn="ctr"/>
            <a:endParaRPr lang="pl-PL" dirty="0" smtClean="0"/>
          </a:p>
          <a:p>
            <a:pPr marL="0" indent="0" algn="ctr">
              <a:buNone/>
            </a:pPr>
            <a:endParaRPr lang="pl-PL" dirty="0" smtClean="0"/>
          </a:p>
          <a:p>
            <a:pPr algn="ctr"/>
            <a:endParaRPr lang="pl-PL" dirty="0"/>
          </a:p>
          <a:p>
            <a:pPr algn="ctr"/>
            <a:endParaRPr lang="pl-PL" dirty="0"/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712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233083" y="694639"/>
            <a:ext cx="8568952" cy="5764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6" y="1969248"/>
            <a:ext cx="4643717" cy="44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3"/>
          <p:cNvSpPr/>
          <p:nvPr/>
        </p:nvSpPr>
        <p:spPr>
          <a:xfrm>
            <a:off x="233083" y="694639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 err="1">
                <a:solidFill>
                  <a:schemeClr val="bg1"/>
                </a:solidFill>
              </a:rPr>
              <a:t>Stanisław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Siedlecki</a:t>
            </a:r>
            <a:r>
              <a:rPr lang="en-US" b="1" dirty="0">
                <a:solidFill>
                  <a:schemeClr val="bg1"/>
                </a:solidFill>
              </a:rPr>
              <a:t> Polish Polar Station in </a:t>
            </a:r>
            <a:r>
              <a:rPr lang="en-US" b="1" dirty="0" err="1">
                <a:solidFill>
                  <a:schemeClr val="bg1"/>
                </a:solidFill>
              </a:rPr>
              <a:t>Hornsund</a:t>
            </a:r>
            <a:r>
              <a:rPr lang="en-US" b="1" dirty="0">
                <a:solidFill>
                  <a:schemeClr val="bg1"/>
                </a:solidFill>
              </a:rPr>
              <a:t> is located in </a:t>
            </a:r>
            <a:r>
              <a:rPr lang="en-US" b="1" dirty="0" err="1">
                <a:solidFill>
                  <a:schemeClr val="bg1"/>
                </a:solidFill>
              </a:rPr>
              <a:t>Isbjornhamna</a:t>
            </a:r>
            <a:r>
              <a:rPr lang="en-US" b="1" dirty="0">
                <a:solidFill>
                  <a:schemeClr val="bg1"/>
                </a:solidFill>
              </a:rPr>
              <a:t> Bay of the </a:t>
            </a:r>
            <a:r>
              <a:rPr lang="en-US" b="1" dirty="0" err="1">
                <a:solidFill>
                  <a:schemeClr val="bg1"/>
                </a:solidFill>
              </a:rPr>
              <a:t>Hornsund</a:t>
            </a:r>
            <a:r>
              <a:rPr lang="en-US" b="1" dirty="0">
                <a:solidFill>
                  <a:schemeClr val="bg1"/>
                </a:solidFill>
              </a:rPr>
              <a:t> Fjord. It represents the southern part of the Norwegian Island of Spitsbergen, part of the Svalbard Archipelago.</a:t>
            </a:r>
          </a:p>
          <a:p>
            <a:pPr algn="just"/>
            <a:r>
              <a:rPr lang="en-US" b="1" dirty="0">
                <a:solidFill>
                  <a:schemeClr val="bg1"/>
                </a:solidFill>
              </a:rPr>
              <a:t>This establishment conducts year-round scientific research and is the northern-most permanent Polish scientific </a:t>
            </a:r>
            <a:r>
              <a:rPr lang="en-US" b="1" dirty="0" smtClean="0">
                <a:solidFill>
                  <a:schemeClr val="bg1"/>
                </a:solidFill>
              </a:rPr>
              <a:t>site.</a:t>
            </a:r>
            <a:endParaRPr lang="pl-P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85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233083" y="694639"/>
            <a:ext cx="8568952" cy="576477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6" y="1969248"/>
            <a:ext cx="4643717" cy="44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s://notendur.hi.is/oi/Iceland%20satellite%20photos/Svalbard%2027th%20of%20August%202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743" y="1969247"/>
            <a:ext cx="3235642" cy="420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6189751" y="5509846"/>
            <a:ext cx="152434" cy="157638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pl-PL" altLang="pl-PL">
              <a:latin typeface="Candara" pitchFamily="34" charset="0"/>
            </a:endParaRPr>
          </a:p>
        </p:txBody>
      </p:sp>
      <p:cxnSp>
        <p:nvCxnSpPr>
          <p:cNvPr id="9" name="Łącznik prosty ze strzałką 8"/>
          <p:cNvCxnSpPr/>
          <p:nvPr/>
        </p:nvCxnSpPr>
        <p:spPr>
          <a:xfrm flipH="1" flipV="1">
            <a:off x="6342185" y="5642784"/>
            <a:ext cx="257907" cy="629062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rostokąt 9"/>
          <p:cNvSpPr/>
          <p:nvPr/>
        </p:nvSpPr>
        <p:spPr>
          <a:xfrm>
            <a:off x="6564923" y="615860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 err="1">
                <a:solidFill>
                  <a:schemeClr val="bg1"/>
                </a:solidFill>
              </a:rPr>
              <a:t>Hornsund</a:t>
            </a:r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233083" y="694639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 err="1">
                <a:solidFill>
                  <a:schemeClr val="bg1"/>
                </a:solidFill>
              </a:rPr>
              <a:t>Stanisław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Siedlecki</a:t>
            </a:r>
            <a:r>
              <a:rPr lang="en-US" b="1" dirty="0">
                <a:solidFill>
                  <a:schemeClr val="bg1"/>
                </a:solidFill>
              </a:rPr>
              <a:t> Polish Polar Station in </a:t>
            </a:r>
            <a:r>
              <a:rPr lang="en-US" b="1" dirty="0" err="1">
                <a:solidFill>
                  <a:schemeClr val="bg1"/>
                </a:solidFill>
              </a:rPr>
              <a:t>Hornsund</a:t>
            </a:r>
            <a:r>
              <a:rPr lang="en-US" b="1" dirty="0">
                <a:solidFill>
                  <a:schemeClr val="bg1"/>
                </a:solidFill>
              </a:rPr>
              <a:t> is located in </a:t>
            </a:r>
            <a:r>
              <a:rPr lang="en-US" b="1" dirty="0" err="1">
                <a:solidFill>
                  <a:schemeClr val="bg1"/>
                </a:solidFill>
              </a:rPr>
              <a:t>Isbjornhamna</a:t>
            </a:r>
            <a:r>
              <a:rPr lang="en-US" b="1" dirty="0">
                <a:solidFill>
                  <a:schemeClr val="bg1"/>
                </a:solidFill>
              </a:rPr>
              <a:t> Bay of the </a:t>
            </a:r>
            <a:r>
              <a:rPr lang="en-US" b="1" dirty="0" err="1">
                <a:solidFill>
                  <a:schemeClr val="bg1"/>
                </a:solidFill>
              </a:rPr>
              <a:t>Hornsund</a:t>
            </a:r>
            <a:r>
              <a:rPr lang="en-US" b="1" dirty="0">
                <a:solidFill>
                  <a:schemeClr val="bg1"/>
                </a:solidFill>
              </a:rPr>
              <a:t> Fjord. It represents the southern part of the Norwegian Island of Spitsbergen, part of the Svalbard Archipelago.</a:t>
            </a:r>
          </a:p>
          <a:p>
            <a:pPr algn="just"/>
            <a:r>
              <a:rPr lang="en-US" b="1" dirty="0">
                <a:solidFill>
                  <a:schemeClr val="bg1"/>
                </a:solidFill>
              </a:rPr>
              <a:t>This establishment conducts year-round scientific research and is the northern-most permanent Polish scientific </a:t>
            </a:r>
            <a:r>
              <a:rPr lang="en-US" b="1" dirty="0" smtClean="0">
                <a:solidFill>
                  <a:schemeClr val="bg1"/>
                </a:solidFill>
              </a:rPr>
              <a:t>site.</a:t>
            </a:r>
            <a:endParaRPr lang="pl-P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4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1"/>
          <p:cNvSpPr txBox="1">
            <a:spLocks/>
          </p:cNvSpPr>
          <p:nvPr/>
        </p:nvSpPr>
        <p:spPr>
          <a:xfrm>
            <a:off x="-157942" y="117832"/>
            <a:ext cx="8312728" cy="416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pl-PL" b="1" i="1" dirty="0" smtClean="0">
                <a:latin typeface="+mj-lt"/>
              </a:rPr>
              <a:t>Svalbard</a:t>
            </a:r>
          </a:p>
          <a:p>
            <a:pPr marL="274320" indent="-274320">
              <a:spcBef>
                <a:spcPct val="50000"/>
              </a:spcBef>
              <a:buFontTx/>
              <a:buChar char="-"/>
              <a:defRPr/>
            </a:pPr>
            <a:endParaRPr lang="pl-PL" sz="2000" b="1" dirty="0" smtClean="0">
              <a:latin typeface="+mj-lt"/>
            </a:endParaRP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pl-PL" sz="2000" b="1" dirty="0" smtClean="0">
                <a:latin typeface="+mj-lt"/>
              </a:rPr>
              <a:t>	</a:t>
            </a:r>
            <a:r>
              <a:rPr lang="pl-PL" sz="2000" b="1" dirty="0" err="1" smtClean="0">
                <a:latin typeface="+mj-lt"/>
              </a:rPr>
              <a:t>Archipelago</a:t>
            </a:r>
            <a:r>
              <a:rPr lang="pl-PL" sz="2000" b="1" dirty="0" smtClean="0">
                <a:latin typeface="+mj-lt"/>
              </a:rPr>
              <a:t> </a:t>
            </a:r>
            <a:r>
              <a:rPr lang="pl-PL" sz="2000" b="1" dirty="0" err="1" smtClean="0">
                <a:latin typeface="+mj-lt"/>
              </a:rPr>
              <a:t>between</a:t>
            </a:r>
            <a:r>
              <a:rPr lang="pl-PL" sz="2000" b="1" dirty="0" smtClean="0">
                <a:latin typeface="+mj-lt"/>
              </a:rPr>
              <a:t> </a:t>
            </a:r>
            <a:r>
              <a:rPr lang="en-US" sz="2000" b="1" dirty="0">
                <a:latin typeface="+mj-lt"/>
              </a:rPr>
              <a:t>all islands between latitude 74° </a:t>
            </a:r>
            <a:r>
              <a:rPr lang="pl-PL" sz="2000" b="1" dirty="0" smtClean="0">
                <a:latin typeface="+mj-lt"/>
              </a:rPr>
              <a:t>and </a:t>
            </a:r>
            <a:r>
              <a:rPr lang="en-US" sz="2000" b="1" dirty="0" smtClean="0">
                <a:latin typeface="+mj-lt"/>
              </a:rPr>
              <a:t>81</a:t>
            </a:r>
            <a:r>
              <a:rPr lang="en-US" sz="2000" b="1" dirty="0">
                <a:latin typeface="+mj-lt"/>
              </a:rPr>
              <a:t>° North </a:t>
            </a:r>
            <a:r>
              <a:rPr lang="pl-PL" sz="2000" b="1" dirty="0" smtClean="0">
                <a:latin typeface="+mj-lt"/>
              </a:rPr>
              <a:t>	</a:t>
            </a:r>
            <a:r>
              <a:rPr lang="en-US" sz="2000" b="1" dirty="0" smtClean="0">
                <a:latin typeface="+mj-lt"/>
              </a:rPr>
              <a:t>and </a:t>
            </a:r>
            <a:r>
              <a:rPr lang="en-US" sz="2000" b="1" dirty="0">
                <a:latin typeface="+mj-lt"/>
              </a:rPr>
              <a:t>between longitude 10° </a:t>
            </a:r>
            <a:r>
              <a:rPr lang="en-US" sz="2000" b="1" dirty="0" smtClean="0">
                <a:latin typeface="+mj-lt"/>
              </a:rPr>
              <a:t>and 35</a:t>
            </a:r>
            <a:r>
              <a:rPr lang="en-US" sz="2000" b="1" dirty="0">
                <a:latin typeface="+mj-lt"/>
              </a:rPr>
              <a:t>° East</a:t>
            </a:r>
            <a:r>
              <a:rPr lang="pl-PL" sz="2000" b="1" dirty="0" smtClean="0">
                <a:latin typeface="+mj-lt"/>
              </a:rPr>
              <a:t>; </a:t>
            </a:r>
            <a:r>
              <a:rPr lang="pl-PL" sz="2000" b="1" dirty="0" err="1" smtClean="0">
                <a:latin typeface="+mj-lt"/>
              </a:rPr>
              <a:t>area</a:t>
            </a:r>
            <a:r>
              <a:rPr lang="pl-PL" sz="2000" b="1" dirty="0" smtClean="0">
                <a:latin typeface="+mj-lt"/>
              </a:rPr>
              <a:t>: 62,000 km</a:t>
            </a:r>
            <a:r>
              <a:rPr lang="en-US" sz="2000" b="1" dirty="0" smtClean="0">
                <a:latin typeface="+mj-lt"/>
              </a:rPr>
              <a:t>²</a:t>
            </a:r>
            <a:endParaRPr lang="en-US" sz="2000" b="1" dirty="0" smtClean="0">
              <a:latin typeface="+mj-lt"/>
            </a:endParaRPr>
          </a:p>
          <a:p>
            <a:pPr marL="0" inden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pl-PL" sz="2000" b="1" dirty="0" smtClean="0">
                <a:latin typeface="+mj-lt"/>
              </a:rPr>
              <a:t>	</a:t>
            </a:r>
            <a:r>
              <a:rPr lang="pl-PL" sz="2000" b="1" dirty="0" err="1" smtClean="0">
                <a:latin typeface="+mj-lt"/>
              </a:rPr>
              <a:t>Biggest</a:t>
            </a:r>
            <a:r>
              <a:rPr lang="pl-PL" sz="2000" b="1" dirty="0" smtClean="0">
                <a:latin typeface="+mj-lt"/>
              </a:rPr>
              <a:t> </a:t>
            </a:r>
            <a:r>
              <a:rPr lang="pl-PL" sz="2000" b="1" dirty="0" err="1" smtClean="0">
                <a:latin typeface="+mj-lt"/>
              </a:rPr>
              <a:t>island</a:t>
            </a:r>
            <a:r>
              <a:rPr lang="pl-PL" sz="2000" b="1" dirty="0" smtClean="0">
                <a:latin typeface="+mj-lt"/>
              </a:rPr>
              <a:t>: </a:t>
            </a:r>
            <a:r>
              <a:rPr lang="pl-PL" sz="2000" b="1" dirty="0" smtClean="0">
                <a:latin typeface="+mj-lt"/>
              </a:rPr>
              <a:t>Spitsbergen, </a:t>
            </a:r>
            <a:r>
              <a:rPr lang="pl-PL" sz="2000" b="1" dirty="0" smtClean="0">
                <a:latin typeface="+mj-lt"/>
              </a:rPr>
              <a:t>39,000 </a:t>
            </a:r>
            <a:r>
              <a:rPr lang="pl-PL" sz="2000" b="1" dirty="0" smtClean="0">
                <a:latin typeface="+mj-lt"/>
              </a:rPr>
              <a:t>km</a:t>
            </a:r>
            <a:r>
              <a:rPr lang="en-US" sz="2000" b="1" dirty="0" smtClean="0">
                <a:latin typeface="+mj-lt"/>
              </a:rPr>
              <a:t>²</a:t>
            </a:r>
            <a:endParaRPr lang="pl-PL" sz="2000" b="1" dirty="0" smtClean="0">
              <a:latin typeface="+mj-lt"/>
            </a:endParaRP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pl-PL" sz="2000" b="1" dirty="0" smtClean="0">
                <a:latin typeface="+mj-lt"/>
              </a:rPr>
              <a:t>	</a:t>
            </a:r>
            <a:r>
              <a:rPr lang="pl-PL" sz="2000" b="1" dirty="0" err="1" smtClean="0">
                <a:latin typeface="+mj-lt"/>
              </a:rPr>
              <a:t>Landscape</a:t>
            </a:r>
            <a:r>
              <a:rPr lang="pl-PL" sz="2000" b="1" dirty="0" smtClean="0">
                <a:latin typeface="+mj-lt"/>
              </a:rPr>
              <a:t>: </a:t>
            </a:r>
            <a:r>
              <a:rPr lang="pl-PL" sz="2000" b="1" dirty="0" err="1" smtClean="0">
                <a:latin typeface="+mj-lt"/>
              </a:rPr>
              <a:t>glaciers</a:t>
            </a:r>
            <a:r>
              <a:rPr lang="pl-PL" sz="2000" b="1" dirty="0" smtClean="0">
                <a:latin typeface="+mj-lt"/>
              </a:rPr>
              <a:t> 60</a:t>
            </a:r>
            <a:r>
              <a:rPr lang="pl-PL" sz="2000" b="1" dirty="0" smtClean="0">
                <a:latin typeface="+mj-lt"/>
              </a:rPr>
              <a:t>%, </a:t>
            </a:r>
            <a:r>
              <a:rPr lang="pl-PL" sz="2000" b="1" dirty="0" smtClean="0">
                <a:latin typeface="+mj-lt"/>
              </a:rPr>
              <a:t>mountains (the </a:t>
            </a:r>
            <a:r>
              <a:rPr lang="pl-PL" sz="2000" b="1" dirty="0" err="1" smtClean="0">
                <a:latin typeface="+mj-lt"/>
              </a:rPr>
              <a:t>highest</a:t>
            </a:r>
            <a:r>
              <a:rPr lang="pl-PL" sz="2000" b="1" dirty="0" smtClean="0">
                <a:latin typeface="+mj-lt"/>
              </a:rPr>
              <a:t> 1.717 </a:t>
            </a:r>
            <a:r>
              <a:rPr lang="pl-PL" sz="2000" b="1" dirty="0" smtClean="0">
                <a:latin typeface="+mj-lt"/>
              </a:rPr>
              <a:t>m</a:t>
            </a:r>
            <a:r>
              <a:rPr lang="pl-PL" sz="2000" b="1" dirty="0" smtClean="0">
                <a:latin typeface="+mj-lt"/>
              </a:rPr>
              <a:t>), </a:t>
            </a:r>
            <a:r>
              <a:rPr lang="pl-PL" sz="2000" b="1" dirty="0" err="1" smtClean="0">
                <a:latin typeface="+mj-lt"/>
              </a:rPr>
              <a:t>valleys</a:t>
            </a:r>
            <a:r>
              <a:rPr lang="pl-PL" sz="2000" b="1" dirty="0" smtClean="0">
                <a:latin typeface="+mj-lt"/>
              </a:rPr>
              <a:t> and 	</a:t>
            </a:r>
            <a:r>
              <a:rPr lang="en-US" sz="2000" b="1" dirty="0" smtClean="0">
                <a:latin typeface="+mj-lt"/>
              </a:rPr>
              <a:t>glacially </a:t>
            </a:r>
            <a:r>
              <a:rPr lang="en-US" sz="2000" b="1" dirty="0">
                <a:latin typeface="+mj-lt"/>
              </a:rPr>
              <a:t>eroded fjord systems</a:t>
            </a:r>
            <a:endParaRPr lang="pl-PL" sz="2000" b="1" dirty="0" smtClean="0">
              <a:latin typeface="+mj-lt"/>
            </a:endParaRPr>
          </a:p>
          <a:p>
            <a:pPr marL="0" inden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pl-PL" sz="2000" b="1" dirty="0" smtClean="0">
                <a:latin typeface="+mj-lt"/>
              </a:rPr>
              <a:t>    	</a:t>
            </a:r>
            <a:r>
              <a:rPr lang="pl-PL" sz="2000" b="1" dirty="0" err="1" smtClean="0">
                <a:latin typeface="+mj-lt"/>
              </a:rPr>
              <a:t>Population</a:t>
            </a:r>
            <a:r>
              <a:rPr lang="pl-PL" sz="2000" b="1" dirty="0" smtClean="0">
                <a:latin typeface="+mj-lt"/>
              </a:rPr>
              <a:t>: </a:t>
            </a:r>
            <a:r>
              <a:rPr lang="pl-PL" sz="2000" b="1" dirty="0" err="1" smtClean="0">
                <a:latin typeface="+mj-lt"/>
              </a:rPr>
              <a:t>around</a:t>
            </a:r>
            <a:r>
              <a:rPr lang="pl-PL" sz="2000" b="1" dirty="0" smtClean="0">
                <a:latin typeface="+mj-lt"/>
              </a:rPr>
              <a:t> 3,000 </a:t>
            </a:r>
          </a:p>
          <a:p>
            <a:pPr marL="0" inden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pl-PL" sz="2000" b="1" dirty="0" smtClean="0">
                <a:latin typeface="+mj-lt"/>
              </a:rPr>
              <a:t>	</a:t>
            </a:r>
            <a:r>
              <a:rPr lang="pl-PL" sz="2000" b="1" dirty="0" err="1" smtClean="0">
                <a:latin typeface="+mj-lt"/>
              </a:rPr>
              <a:t>Harsh</a:t>
            </a:r>
            <a:r>
              <a:rPr lang="pl-PL" sz="2000" b="1" dirty="0" smtClean="0">
                <a:latin typeface="+mj-lt"/>
              </a:rPr>
              <a:t> </a:t>
            </a:r>
            <a:r>
              <a:rPr lang="pl-PL" sz="2000" b="1" dirty="0" err="1" smtClean="0">
                <a:latin typeface="+mj-lt"/>
              </a:rPr>
              <a:t>arctic</a:t>
            </a:r>
            <a:r>
              <a:rPr lang="pl-PL" sz="2000" b="1" dirty="0" smtClean="0">
                <a:latin typeface="+mj-lt"/>
              </a:rPr>
              <a:t> </a:t>
            </a:r>
            <a:r>
              <a:rPr lang="pl-PL" sz="2000" b="1" dirty="0" err="1" smtClean="0">
                <a:latin typeface="+mj-lt"/>
              </a:rPr>
              <a:t>climate</a:t>
            </a:r>
            <a:endParaRPr lang="pl-PL" sz="2000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157" y="2652094"/>
            <a:ext cx="4129897" cy="38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88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wawrzyniak\Desktop\ALBUM Hornsund\IMG_19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78" y="621322"/>
            <a:ext cx="7847094" cy="58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844062" y="649178"/>
            <a:ext cx="75496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dirty="0"/>
          </a:p>
          <a:p>
            <a:pPr algn="just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dirty="0" err="1">
                <a:solidFill>
                  <a:schemeClr val="bg1"/>
                </a:solidFill>
              </a:rPr>
              <a:t>Hornsund</a:t>
            </a:r>
            <a:r>
              <a:rPr lang="en-US" b="1" dirty="0">
                <a:solidFill>
                  <a:schemeClr val="bg1"/>
                </a:solidFill>
              </a:rPr>
              <a:t> station is a modern interdisciplinary scientific platform that carries out research projects aimed at better understanding of the functioning of the arctic nature and the changes it undergoes. The station is a member of an international network of research observatories. Monitoring </a:t>
            </a:r>
            <a:r>
              <a:rPr lang="pl-PL" b="1" dirty="0" err="1" smtClean="0">
                <a:solidFill>
                  <a:schemeClr val="bg1"/>
                </a:solidFill>
              </a:rPr>
              <a:t>has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been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conducted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continuously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throughout</a:t>
            </a:r>
            <a:r>
              <a:rPr lang="pl-PL" b="1" dirty="0" smtClean="0">
                <a:solidFill>
                  <a:schemeClr val="bg1"/>
                </a:solidFill>
              </a:rPr>
              <a:t> the </a:t>
            </a:r>
            <a:r>
              <a:rPr lang="pl-PL" b="1" dirty="0" err="1" smtClean="0">
                <a:solidFill>
                  <a:schemeClr val="bg1"/>
                </a:solidFill>
              </a:rPr>
              <a:t>year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since</a:t>
            </a:r>
            <a:r>
              <a:rPr lang="pl-PL" b="1" dirty="0" smtClean="0">
                <a:solidFill>
                  <a:schemeClr val="bg1"/>
                </a:solidFill>
              </a:rPr>
              <a:t> 1978, </a:t>
            </a:r>
            <a:r>
              <a:rPr lang="en-US" b="1" dirty="0" smtClean="0">
                <a:solidFill>
                  <a:schemeClr val="bg1"/>
                </a:solidFill>
              </a:rPr>
              <a:t>and </a:t>
            </a:r>
            <a:r>
              <a:rPr lang="en-US" b="1" dirty="0">
                <a:solidFill>
                  <a:schemeClr val="bg1"/>
                </a:solidFill>
              </a:rPr>
              <a:t>the results of measurements are sent to international data bases. </a:t>
            </a:r>
            <a:endParaRPr lang="pl-PL" b="1" dirty="0" smtClean="0">
              <a:solidFill>
                <a:schemeClr val="bg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68255" y="6334762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29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2012.12.04_prezentacja_Toruń\fotki\Panorama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3501008"/>
            <a:ext cx="9132887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Rainbow in Hornsun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741"/>
            <a:ext cx="9144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543916" y="644260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err="1" smtClean="0">
                <a:solidFill>
                  <a:schemeClr val="bg1"/>
                </a:solidFill>
              </a:rPr>
              <a:t>Summer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90253" y="3573016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Spring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35169" y="6340889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46245" y="3025512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23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5" y="1242420"/>
            <a:ext cx="8832611" cy="4859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1965417" y="1472261"/>
            <a:ext cx="5258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Winters are long and cold, summers short and cool. </a:t>
            </a:r>
            <a:r>
              <a:rPr lang="pl-PL" b="1" dirty="0">
                <a:solidFill>
                  <a:schemeClr val="bg1"/>
                </a:solidFill>
              </a:rPr>
              <a:t>The polar </a:t>
            </a:r>
            <a:r>
              <a:rPr lang="pl-PL" b="1" dirty="0" err="1">
                <a:solidFill>
                  <a:schemeClr val="bg1"/>
                </a:solidFill>
              </a:rPr>
              <a:t>night</a:t>
            </a:r>
            <a:r>
              <a:rPr lang="pl-PL" b="1" dirty="0">
                <a:solidFill>
                  <a:schemeClr val="bg1"/>
                </a:solidFill>
              </a:rPr>
              <a:t> </a:t>
            </a:r>
            <a:r>
              <a:rPr lang="pl-PL" b="1" dirty="0" err="1">
                <a:solidFill>
                  <a:schemeClr val="bg1"/>
                </a:solidFill>
              </a:rPr>
              <a:t>lasts</a:t>
            </a:r>
            <a:r>
              <a:rPr lang="pl-PL" b="1" dirty="0">
                <a:solidFill>
                  <a:schemeClr val="bg1"/>
                </a:solidFill>
              </a:rPr>
              <a:t> </a:t>
            </a:r>
            <a:r>
              <a:rPr lang="pl-PL" b="1" dirty="0" err="1">
                <a:solidFill>
                  <a:schemeClr val="bg1"/>
                </a:solidFill>
              </a:rPr>
              <a:t>here</a:t>
            </a:r>
            <a:r>
              <a:rPr lang="pl-PL" b="1" dirty="0">
                <a:solidFill>
                  <a:schemeClr val="bg1"/>
                </a:solidFill>
              </a:rPr>
              <a:t> from the end of </a:t>
            </a:r>
            <a:r>
              <a:rPr lang="pl-PL" b="1" dirty="0" err="1">
                <a:solidFill>
                  <a:schemeClr val="bg1"/>
                </a:solidFill>
              </a:rPr>
              <a:t>October</a:t>
            </a:r>
            <a:r>
              <a:rPr lang="pl-PL" b="1" dirty="0">
                <a:solidFill>
                  <a:schemeClr val="bg1"/>
                </a:solidFill>
              </a:rPr>
              <a:t> </a:t>
            </a:r>
            <a:r>
              <a:rPr lang="pl-PL" b="1" dirty="0" err="1">
                <a:solidFill>
                  <a:schemeClr val="bg1"/>
                </a:solidFill>
              </a:rPr>
              <a:t>till</a:t>
            </a:r>
            <a:r>
              <a:rPr lang="pl-PL" b="1" dirty="0">
                <a:solidFill>
                  <a:schemeClr val="bg1"/>
                </a:solidFill>
              </a:rPr>
              <a:t> </a:t>
            </a:r>
            <a:r>
              <a:rPr lang="pl-PL" b="1" dirty="0" err="1">
                <a:solidFill>
                  <a:schemeClr val="bg1"/>
                </a:solidFill>
              </a:rPr>
              <a:t>mid</a:t>
            </a:r>
            <a:r>
              <a:rPr lang="pl-PL" b="1" dirty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February</a:t>
            </a:r>
            <a:r>
              <a:rPr lang="pl-PL" b="1" dirty="0" smtClean="0">
                <a:solidFill>
                  <a:schemeClr val="bg1"/>
                </a:solidFill>
              </a:rPr>
              <a:t>. S</a:t>
            </a:r>
            <a:r>
              <a:rPr lang="en-US" b="1" dirty="0" err="1" smtClean="0">
                <a:solidFill>
                  <a:schemeClr val="bg1"/>
                </a:solidFill>
              </a:rPr>
              <a:t>pring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and autumn are just short transition </a:t>
            </a:r>
            <a:r>
              <a:rPr lang="en-US" b="1" dirty="0" smtClean="0">
                <a:solidFill>
                  <a:schemeClr val="bg1"/>
                </a:solidFill>
              </a:rPr>
              <a:t>periods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5135" y="5900488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3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wawrzyniak\Desktop\ALBUM Hornsund\badania\IMG_05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61" y="589085"/>
            <a:ext cx="7807570" cy="585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589656" y="826695"/>
            <a:ext cx="77067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chemeClr val="bg1"/>
                </a:solidFill>
              </a:rPr>
              <a:t>station is managed by the Institute of Geophysics, Polish Academy of Sciences, in Warszawa. </a:t>
            </a:r>
            <a:r>
              <a:rPr lang="pl-PL" b="1" dirty="0" err="1" smtClean="0">
                <a:solidFill>
                  <a:schemeClr val="bg1"/>
                </a:solidFill>
              </a:rPr>
              <a:t>Meteorological</a:t>
            </a:r>
            <a:r>
              <a:rPr lang="pl-PL" b="1" dirty="0" smtClean="0">
                <a:solidFill>
                  <a:schemeClr val="bg1"/>
                </a:solidFill>
              </a:rPr>
              <a:t>, </a:t>
            </a:r>
            <a:r>
              <a:rPr lang="pl-PL" b="1" dirty="0" err="1" smtClean="0">
                <a:solidFill>
                  <a:schemeClr val="bg1"/>
                </a:solidFill>
              </a:rPr>
              <a:t>hydrological</a:t>
            </a:r>
            <a:r>
              <a:rPr lang="pl-PL" b="1" dirty="0" smtClean="0">
                <a:solidFill>
                  <a:schemeClr val="bg1"/>
                </a:solidFill>
              </a:rPr>
              <a:t>,  </a:t>
            </a:r>
            <a:r>
              <a:rPr lang="pl-PL" b="1" dirty="0" err="1" smtClean="0">
                <a:solidFill>
                  <a:schemeClr val="bg1"/>
                </a:solidFill>
              </a:rPr>
              <a:t>glaciological</a:t>
            </a:r>
            <a:r>
              <a:rPr lang="pl-PL" b="1" dirty="0" smtClean="0">
                <a:solidFill>
                  <a:schemeClr val="bg1"/>
                </a:solidFill>
              </a:rPr>
              <a:t>, </a:t>
            </a:r>
            <a:r>
              <a:rPr lang="pl-PL" b="1" dirty="0" err="1" smtClean="0">
                <a:solidFill>
                  <a:schemeClr val="bg1"/>
                </a:solidFill>
              </a:rPr>
              <a:t>seismological</a:t>
            </a:r>
            <a:r>
              <a:rPr lang="pl-PL" b="1" dirty="0" smtClean="0">
                <a:solidFill>
                  <a:schemeClr val="bg1"/>
                </a:solidFill>
              </a:rPr>
              <a:t> monitoring </a:t>
            </a:r>
            <a:r>
              <a:rPr lang="pl-PL" b="1" dirty="0" err="1" smtClean="0">
                <a:solidFill>
                  <a:schemeClr val="bg1"/>
                </a:solidFill>
              </a:rPr>
              <a:t>is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the responsibility of members of subsequent expeditions (usually 10 people) employed by the Institute for a full year. Moreover, in </a:t>
            </a:r>
            <a:r>
              <a:rPr lang="en-US" b="1" dirty="0" smtClean="0">
                <a:solidFill>
                  <a:schemeClr val="bg1"/>
                </a:solidFill>
              </a:rPr>
              <a:t>spring </a:t>
            </a:r>
            <a:r>
              <a:rPr lang="en-US" b="1" dirty="0">
                <a:solidFill>
                  <a:schemeClr val="bg1"/>
                </a:solidFill>
              </a:rPr>
              <a:t>and summer </a:t>
            </a:r>
            <a:r>
              <a:rPr lang="en-US" b="1" dirty="0" smtClean="0">
                <a:solidFill>
                  <a:schemeClr val="bg1"/>
                </a:solidFill>
              </a:rPr>
              <a:t>period</a:t>
            </a:r>
            <a:r>
              <a:rPr lang="pl-PL" b="1" dirty="0" smtClean="0">
                <a:solidFill>
                  <a:schemeClr val="bg1"/>
                </a:solidFill>
              </a:rPr>
              <a:t>s</a:t>
            </a:r>
            <a:r>
              <a:rPr lang="en-US" b="1" dirty="0" smtClean="0">
                <a:solidFill>
                  <a:schemeClr val="bg1"/>
                </a:solidFill>
              </a:rPr>
              <a:t>, </a:t>
            </a:r>
            <a:r>
              <a:rPr lang="pl-PL" b="1" dirty="0" err="1" smtClean="0">
                <a:solidFill>
                  <a:schemeClr val="bg1"/>
                </a:solidFill>
              </a:rPr>
              <a:t>at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Hornsund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there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are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usually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pl-PL" b="1" dirty="0" err="1" smtClean="0">
                <a:solidFill>
                  <a:schemeClr val="bg1"/>
                </a:solidFill>
              </a:rPr>
              <a:t>dozens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researchers </a:t>
            </a:r>
            <a:r>
              <a:rPr lang="pl-PL" b="1" dirty="0" err="1" smtClean="0">
                <a:solidFill>
                  <a:schemeClr val="bg1"/>
                </a:solidFill>
              </a:rPr>
              <a:t>coming</a:t>
            </a:r>
            <a:r>
              <a:rPr lang="pl-PL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from foreign </a:t>
            </a:r>
            <a:r>
              <a:rPr lang="en-US" b="1" dirty="0">
                <a:solidFill>
                  <a:schemeClr val="bg1"/>
                </a:solidFill>
              </a:rPr>
              <a:t>and domestic research institutes, who represent various fields of science. 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98956" y="6293183"/>
            <a:ext cx="2051720" cy="402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altLang="pl-PL" sz="600" b="1" dirty="0" smtClean="0">
                <a:solidFill>
                  <a:schemeClr val="bg1"/>
                </a:solidFill>
                <a:latin typeface="Comic Sans MS" pitchFamily="66" charset="0"/>
              </a:rPr>
              <a:t>Tomasz Wawrzyniak</a:t>
            </a:r>
            <a:endParaRPr lang="pl-PL" altLang="pl-PL" sz="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76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rasmus+ 1" id="{2A0A69CC-89DD-4F94-ABED-2D6001A7ED1E}" vid="{F1460837-AC93-45CB-87ED-6CD45D1A84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Erasmus+ 1</Template>
  <TotalTime>995</TotalTime>
  <Words>675</Words>
  <Application>Microsoft Office PowerPoint</Application>
  <PresentationFormat>Pokaz na ekranie (4:3)</PresentationFormat>
  <Paragraphs>107</Paragraphs>
  <Slides>26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36" baseType="lpstr">
      <vt:lpstr>Arial</vt:lpstr>
      <vt:lpstr>Calibri</vt:lpstr>
      <vt:lpstr>Calibri Light</vt:lpstr>
      <vt:lpstr>Candara</vt:lpstr>
      <vt:lpstr>Comic Sans MS</vt:lpstr>
      <vt:lpstr>Times New Roman</vt:lpstr>
      <vt:lpstr>Trebuchet MS</vt:lpstr>
      <vt:lpstr>Verdana</vt:lpstr>
      <vt:lpstr>Wingdings 2</vt:lpstr>
      <vt:lpstr>Motyw pakietu Office</vt:lpstr>
      <vt:lpstr>„Meteorological measurements in the Arctic”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Hornsund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Mean air temperature Longyearbyen - Spitsbergen </vt:lpstr>
      <vt:lpstr>Air temperature in Hornsund – decadal averages</vt:lpstr>
      <vt:lpstr>Sum of precipitation in Hornsund</vt:lpstr>
      <vt:lpstr>Prezentacja programu PowerPoint</vt:lpstr>
      <vt:lpstr>Useful websites: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 Szczegielniak</dc:creator>
  <cp:lastModifiedBy>Tomasz Wawrzyniak</cp:lastModifiedBy>
  <cp:revision>34</cp:revision>
  <dcterms:created xsi:type="dcterms:W3CDTF">2016-01-28T13:09:02Z</dcterms:created>
  <dcterms:modified xsi:type="dcterms:W3CDTF">2017-09-29T09:31:12Z</dcterms:modified>
</cp:coreProperties>
</file>