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0"/>
  </p:notesMasterIdLst>
  <p:sldIdLst>
    <p:sldId id="303" r:id="rId3"/>
    <p:sldId id="307" r:id="rId4"/>
    <p:sldId id="256" r:id="rId5"/>
    <p:sldId id="257" r:id="rId6"/>
    <p:sldId id="258" r:id="rId7"/>
    <p:sldId id="260" r:id="rId8"/>
    <p:sldId id="308" r:id="rId9"/>
    <p:sldId id="287" r:id="rId10"/>
    <p:sldId id="306" r:id="rId11"/>
    <p:sldId id="309" r:id="rId12"/>
    <p:sldId id="265" r:id="rId13"/>
    <p:sldId id="310" r:id="rId14"/>
    <p:sldId id="267" r:id="rId15"/>
    <p:sldId id="311" r:id="rId16"/>
    <p:sldId id="291" r:id="rId17"/>
    <p:sldId id="297" r:id="rId18"/>
    <p:sldId id="312" r:id="rId19"/>
    <p:sldId id="292" r:id="rId20"/>
    <p:sldId id="313" r:id="rId21"/>
    <p:sldId id="314" r:id="rId22"/>
    <p:sldId id="293" r:id="rId23"/>
    <p:sldId id="315" r:id="rId24"/>
    <p:sldId id="316" r:id="rId25"/>
    <p:sldId id="270" r:id="rId26"/>
    <p:sldId id="302" r:id="rId27"/>
    <p:sldId id="285" r:id="rId28"/>
    <p:sldId id="318" r:id="rId29"/>
  </p:sldIdLst>
  <p:sldSz cx="12192000" cy="6858000"/>
  <p:notesSz cx="7559675" cy="10691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909" autoAdjust="0"/>
  </p:normalViewPr>
  <p:slideViewPr>
    <p:cSldViewPr snapToGrid="0">
      <p:cViewPr varScale="1">
        <p:scale>
          <a:sx n="53" d="100"/>
          <a:sy n="53" d="100"/>
        </p:scale>
        <p:origin x="139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276600" cy="5365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281488" y="0"/>
            <a:ext cx="3276600" cy="536575"/>
          </a:xfrm>
          <a:prstGeom prst="rect">
            <a:avLst/>
          </a:prstGeom>
        </p:spPr>
        <p:txBody>
          <a:bodyPr vert="horz" lIns="91440" tIns="45720" rIns="91440" bIns="45720" rtlCol="0"/>
          <a:lstStyle>
            <a:lvl1pPr algn="r">
              <a:defRPr sz="1200"/>
            </a:lvl1pPr>
          </a:lstStyle>
          <a:p>
            <a:fld id="{1423D8D8-56C7-4053-BE6A-9A4884AEFAB1}" type="datetimeFigureOut">
              <a:rPr lang="en-US" smtClean="0"/>
              <a:t>4/2/2018</a:t>
            </a:fld>
            <a:endParaRPr lang="en-US"/>
          </a:p>
        </p:txBody>
      </p:sp>
      <p:sp>
        <p:nvSpPr>
          <p:cNvPr id="4" name="Slide Image Placeholder 3"/>
          <p:cNvSpPr>
            <a:spLocks noGrp="1" noRot="1" noChangeAspect="1"/>
          </p:cNvSpPr>
          <p:nvPr>
            <p:ph type="sldImg" idx="2"/>
          </p:nvPr>
        </p:nvSpPr>
        <p:spPr>
          <a:xfrm>
            <a:off x="573088" y="1336675"/>
            <a:ext cx="6413500" cy="36083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55650" y="5145088"/>
            <a:ext cx="6048375" cy="42100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10155238"/>
            <a:ext cx="3276600" cy="5365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281488" y="10155238"/>
            <a:ext cx="3276600" cy="536575"/>
          </a:xfrm>
          <a:prstGeom prst="rect">
            <a:avLst/>
          </a:prstGeom>
        </p:spPr>
        <p:txBody>
          <a:bodyPr vert="horz" lIns="91440" tIns="45720" rIns="91440" bIns="45720" rtlCol="0" anchor="b"/>
          <a:lstStyle>
            <a:lvl1pPr algn="r">
              <a:defRPr sz="1200"/>
            </a:lvl1pPr>
          </a:lstStyle>
          <a:p>
            <a:fld id="{5E814A26-C7B2-4A88-B159-B8CB67D42A1D}" type="slidenum">
              <a:rPr lang="en-US" smtClean="0"/>
              <a:t>‹#›</a:t>
            </a:fld>
            <a:endParaRPr lang="en-US"/>
          </a:p>
        </p:txBody>
      </p:sp>
    </p:spTree>
    <p:extLst>
      <p:ext uri="{BB962C8B-B14F-4D97-AF65-F5344CB8AC3E}">
        <p14:creationId xmlns:p14="http://schemas.microsoft.com/office/powerpoint/2010/main" val="3857548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1</a:t>
            </a:fld>
            <a:endParaRPr lang="en-US"/>
          </a:p>
        </p:txBody>
      </p:sp>
    </p:spTree>
    <p:extLst>
      <p:ext uri="{BB962C8B-B14F-4D97-AF65-F5344CB8AC3E}">
        <p14:creationId xmlns:p14="http://schemas.microsoft.com/office/powerpoint/2010/main" val="3117496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Please note that the</a:t>
            </a:r>
            <a:r>
              <a:rPr lang="en-US" baseline="0" dirty="0" smtClean="0"/>
              <a:t> motion of the water particles inside a wave in open waters is circular. The wave front transfers energy, not water masses.</a:t>
            </a:r>
            <a:endParaRPr lang="en-US" dirty="0" smtClean="0"/>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11</a:t>
            </a:fld>
            <a:endParaRPr lang="en-US"/>
          </a:p>
        </p:txBody>
      </p:sp>
    </p:spTree>
    <p:extLst>
      <p:ext uri="{BB962C8B-B14F-4D97-AF65-F5344CB8AC3E}">
        <p14:creationId xmlns:p14="http://schemas.microsoft.com/office/powerpoint/2010/main" val="847087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wave</a:t>
            </a:r>
            <a:r>
              <a:rPr lang="en-US" baseline="0" dirty="0" smtClean="0"/>
              <a:t> formation is well explained in the </a:t>
            </a:r>
            <a:r>
              <a:rPr lang="en-US" baseline="0" dirty="0" err="1" smtClean="0"/>
              <a:t>youtube</a:t>
            </a:r>
            <a:r>
              <a:rPr lang="en-US" baseline="0" dirty="0" smtClean="0"/>
              <a:t> videos, choose one of them. After re-explain the formation of the capillary waves and the importance of fetch (the length for which the wind acts on the sea surface)</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12</a:t>
            </a:fld>
            <a:endParaRPr lang="en-US"/>
          </a:p>
        </p:txBody>
      </p:sp>
    </p:spTree>
    <p:extLst>
      <p:ext uri="{BB962C8B-B14F-4D97-AF65-F5344CB8AC3E}">
        <p14:creationId xmlns:p14="http://schemas.microsoft.com/office/powerpoint/2010/main" val="3691955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 this picture we explain the movement of water particles when the wave front comes from</a:t>
            </a:r>
            <a:r>
              <a:rPr lang="en-US" baseline="0" dirty="0" smtClean="0"/>
              <a:t> deep water to shallow areas, and also the energy transfer to the shoreline by breakage.</a:t>
            </a:r>
            <a:endParaRPr lang="en-US" dirty="0" smtClean="0"/>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13</a:t>
            </a:fld>
            <a:endParaRPr lang="en-US"/>
          </a:p>
        </p:txBody>
      </p:sp>
    </p:spTree>
    <p:extLst>
      <p:ext uri="{BB962C8B-B14F-4D97-AF65-F5344CB8AC3E}">
        <p14:creationId xmlns:p14="http://schemas.microsoft.com/office/powerpoint/2010/main" val="1636851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Start an engaging interactive quiz (</a:t>
            </a:r>
            <a:r>
              <a:rPr lang="en-US" sz="1200" b="0" i="0" u="none" strike="noStrike" kern="1200" baseline="0" dirty="0" err="1" smtClean="0">
                <a:solidFill>
                  <a:schemeClr val="tx1"/>
                </a:solidFill>
                <a:latin typeface="+mn-lt"/>
                <a:ea typeface="+mn-ea"/>
                <a:cs typeface="+mn-cs"/>
              </a:rPr>
              <a:t>Kahoot</a:t>
            </a:r>
            <a:r>
              <a:rPr lang="en-US" sz="1200" b="0" i="0" u="none" strike="noStrike" kern="1200" baseline="0" dirty="0" smtClean="0">
                <a:solidFill>
                  <a:schemeClr val="tx1"/>
                </a:solidFill>
                <a:latin typeface="+mn-lt"/>
                <a:ea typeface="+mn-ea"/>
                <a:cs typeface="+mn-cs"/>
              </a:rPr>
              <a:t>) with the student after reminding the rules. You are free to modify the questions according to your class needs.</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14</a:t>
            </a:fld>
            <a:endParaRPr lang="en-US"/>
          </a:p>
        </p:txBody>
      </p:sp>
    </p:spTree>
    <p:extLst>
      <p:ext uri="{BB962C8B-B14F-4D97-AF65-F5344CB8AC3E}">
        <p14:creationId xmlns:p14="http://schemas.microsoft.com/office/powerpoint/2010/main" val="3914122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effect of the change in the medium in which the wave front propagates, and the refraction of the waves</a:t>
            </a:r>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15</a:t>
            </a:fld>
            <a:endParaRPr lang="en-US"/>
          </a:p>
        </p:txBody>
      </p:sp>
    </p:spTree>
    <p:extLst>
      <p:ext uri="{BB962C8B-B14F-4D97-AF65-F5344CB8AC3E}">
        <p14:creationId xmlns:p14="http://schemas.microsoft.com/office/powerpoint/2010/main" val="9820284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Examples of different properties of the waves as seen from satellite pictures.</a:t>
            </a:r>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16</a:t>
            </a:fld>
            <a:endParaRPr lang="en-US"/>
          </a:p>
        </p:txBody>
      </p:sp>
    </p:spTree>
    <p:extLst>
      <p:ext uri="{BB962C8B-B14F-4D97-AF65-F5344CB8AC3E}">
        <p14:creationId xmlns:p14="http://schemas.microsoft.com/office/powerpoint/2010/main" val="4294059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data should be recorded for long periods of time. You cannot draw any conclusions from data gathered only for a couple of days.</a:t>
            </a:r>
            <a:endParaRPr lang="en-US" dirty="0" smtClean="0"/>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17</a:t>
            </a:fld>
            <a:endParaRPr lang="en-US"/>
          </a:p>
        </p:txBody>
      </p:sp>
    </p:spTree>
    <p:extLst>
      <p:ext uri="{BB962C8B-B14F-4D97-AF65-F5344CB8AC3E}">
        <p14:creationId xmlns:p14="http://schemas.microsoft.com/office/powerpoint/2010/main" val="2756797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use ctrl++ to zoom in on different areas of the picture. Also please explain the importance of the length of the fetch and the duration of</a:t>
            </a:r>
            <a:r>
              <a:rPr lang="en-US" baseline="0" dirty="0" smtClean="0"/>
              <a:t> the wind, so such an effect can occur on the sea surface</a:t>
            </a:r>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18</a:t>
            </a:fld>
            <a:endParaRPr lang="en-US"/>
          </a:p>
        </p:txBody>
      </p:sp>
    </p:spTree>
    <p:extLst>
      <p:ext uri="{BB962C8B-B14F-4D97-AF65-F5344CB8AC3E}">
        <p14:creationId xmlns:p14="http://schemas.microsoft.com/office/powerpoint/2010/main" val="436544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same information as in previous</a:t>
            </a:r>
            <a:r>
              <a:rPr lang="en-US" baseline="0" dirty="0" smtClean="0"/>
              <a:t> slide, now in tabular format. It is presented as a </a:t>
            </a:r>
            <a:r>
              <a:rPr lang="en-US" baseline="0" dirty="0" err="1" smtClean="0"/>
              <a:t>SupportChart</a:t>
            </a:r>
            <a:r>
              <a:rPr lang="en-US" baseline="0" dirty="0" smtClean="0"/>
              <a:t> also.</a:t>
            </a:r>
            <a:endParaRPr lang="en-US"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19</a:t>
            </a:fld>
            <a:endParaRPr lang="en-US"/>
          </a:p>
        </p:txBody>
      </p:sp>
    </p:spTree>
    <p:extLst>
      <p:ext uri="{BB962C8B-B14F-4D97-AF65-F5344CB8AC3E}">
        <p14:creationId xmlns:p14="http://schemas.microsoft.com/office/powerpoint/2010/main" val="2803764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Online statistics can be found also, so you can choose your area to determine the wind/waves characteristics more easily. For Constanta area, April looks like an interesting month for storms. One of the known areas affected by big waves in Europe is the Golf of</a:t>
            </a:r>
            <a:r>
              <a:rPr lang="en-US" baseline="0" dirty="0" smtClean="0"/>
              <a:t> Biscay.</a:t>
            </a:r>
            <a:endParaRPr lang="en-US" dirty="0" smtClean="0"/>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20</a:t>
            </a:fld>
            <a:endParaRPr lang="en-US"/>
          </a:p>
        </p:txBody>
      </p:sp>
    </p:spTree>
    <p:extLst>
      <p:ext uri="{BB962C8B-B14F-4D97-AF65-F5344CB8AC3E}">
        <p14:creationId xmlns:p14="http://schemas.microsoft.com/office/powerpoint/2010/main" val="704476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General presentation of the Romanian developed educational packages. This package can work together well with “</a:t>
            </a:r>
            <a:r>
              <a:rPr lang="en-US" b="1" dirty="0" smtClean="0">
                <a:solidFill>
                  <a:srgbClr val="000000"/>
                </a:solidFill>
                <a:ea typeface="Times New Roman" panose="02020603050405020304" pitchFamily="18" charset="0"/>
              </a:rPr>
              <a:t>Weather – a game between pressure and temperature</a:t>
            </a:r>
            <a:r>
              <a:rPr lang="en-US" dirty="0" smtClean="0"/>
              <a:t>” and “</a:t>
            </a:r>
            <a:r>
              <a:rPr lang="en-US" b="1" dirty="0" smtClean="0">
                <a:solidFill>
                  <a:srgbClr val="000000"/>
                </a:solidFill>
                <a:ea typeface="Times New Roman" panose="02020603050405020304" pitchFamily="18" charset="0"/>
                <a:cs typeface="Times New Roman" panose="02020603050405020304" pitchFamily="18" charset="0"/>
              </a:rPr>
              <a:t>Digital Maps and Geographical Coordinates</a:t>
            </a:r>
            <a:r>
              <a:rPr lang="en-US" dirty="0" smtClean="0"/>
              <a:t>”</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a:t>
            </a:fld>
            <a:endParaRPr lang="en-US"/>
          </a:p>
        </p:txBody>
      </p:sp>
    </p:spTree>
    <p:extLst>
      <p:ext uri="{BB962C8B-B14F-4D97-AF65-F5344CB8AC3E}">
        <p14:creationId xmlns:p14="http://schemas.microsoft.com/office/powerpoint/2010/main" val="2100544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 is a gif from USA Agencies where you can see how a wave front travels through the Pacific ocean.</a:t>
            </a:r>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21</a:t>
            </a:fld>
            <a:endParaRPr lang="en-US"/>
          </a:p>
        </p:txBody>
      </p:sp>
    </p:spTree>
    <p:extLst>
      <p:ext uri="{BB962C8B-B14F-4D97-AF65-F5344CB8AC3E}">
        <p14:creationId xmlns:p14="http://schemas.microsoft.com/office/powerpoint/2010/main" val="240951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Satellite view in which the wave front changes direction almost 180 degrees,</a:t>
            </a:r>
            <a:r>
              <a:rPr lang="en-US" baseline="0" dirty="0" smtClean="0"/>
              <a:t> initially travelling in NW direction, and inside the shallow bay coming parallel to the shoreline</a:t>
            </a:r>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22</a:t>
            </a:fld>
            <a:endParaRPr lang="en-US"/>
          </a:p>
        </p:txBody>
      </p:sp>
    </p:spTree>
    <p:extLst>
      <p:ext uri="{BB962C8B-B14F-4D97-AF65-F5344CB8AC3E}">
        <p14:creationId xmlns:p14="http://schemas.microsoft.com/office/powerpoint/2010/main" val="42210585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Different erosion patterns, using</a:t>
            </a:r>
            <a:r>
              <a:rPr lang="en-US" baseline="0" dirty="0" smtClean="0"/>
              <a:t> the online tool,</a:t>
            </a:r>
            <a:r>
              <a:rPr lang="en-US" dirty="0" smtClean="0"/>
              <a:t> you can ask your students to find other interesting ones. </a:t>
            </a:r>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23</a:t>
            </a:fld>
            <a:endParaRPr lang="en-US"/>
          </a:p>
        </p:txBody>
      </p:sp>
    </p:spTree>
    <p:extLst>
      <p:ext uri="{BB962C8B-B14F-4D97-AF65-F5344CB8AC3E}">
        <p14:creationId xmlns:p14="http://schemas.microsoft.com/office/powerpoint/2010/main" val="28143544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24</a:t>
            </a:fld>
            <a:endParaRPr lang="en-US"/>
          </a:p>
        </p:txBody>
      </p:sp>
    </p:spTree>
    <p:extLst>
      <p:ext uri="{BB962C8B-B14F-4D97-AF65-F5344CB8AC3E}">
        <p14:creationId xmlns:p14="http://schemas.microsoft.com/office/powerpoint/2010/main" val="4220428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814A26-C7B2-4A88-B159-B8CB67D42A1D}" type="slidenum">
              <a:rPr lang="en-US" smtClean="0"/>
              <a:t>27</a:t>
            </a:fld>
            <a:endParaRPr lang="en-US"/>
          </a:p>
        </p:txBody>
      </p:sp>
    </p:spTree>
    <p:extLst>
      <p:ext uri="{BB962C8B-B14F-4D97-AF65-F5344CB8AC3E}">
        <p14:creationId xmlns:p14="http://schemas.microsoft.com/office/powerpoint/2010/main" val="1527794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lesson content will be adapted to pupils and dedicated time. It can be easily split in two different lessons.</a:t>
            </a:r>
            <a:endParaRPr lang="ro-RO" dirty="0" smtClean="0"/>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4</a:t>
            </a:fld>
            <a:endParaRPr lang="en-US"/>
          </a:p>
        </p:txBody>
      </p:sp>
    </p:spTree>
    <p:extLst>
      <p:ext uri="{BB962C8B-B14F-4D97-AF65-F5344CB8AC3E}">
        <p14:creationId xmlns:p14="http://schemas.microsoft.com/office/powerpoint/2010/main" val="1320720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Please accentuate</a:t>
            </a:r>
            <a:r>
              <a:rPr lang="en-US" baseline="0" dirty="0" smtClean="0"/>
              <a:t> the fact that the marine waves are not the easiest example, but the most interesting one. Also the fact that the understanding of the coastal erosion mechanism is presented here in it’s simplest form.</a:t>
            </a:r>
            <a:endParaRPr lang="en-US" dirty="0" smtClean="0"/>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5</a:t>
            </a:fld>
            <a:endParaRPr lang="en-US"/>
          </a:p>
        </p:txBody>
      </p:sp>
    </p:spTree>
    <p:extLst>
      <p:ext uri="{BB962C8B-B14F-4D97-AF65-F5344CB8AC3E}">
        <p14:creationId xmlns:p14="http://schemas.microsoft.com/office/powerpoint/2010/main" val="2812543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Also you can ask them how much do they</a:t>
            </a:r>
            <a:r>
              <a:rPr lang="en-US" baseline="0" dirty="0" smtClean="0"/>
              <a:t> think the air weights, and as and example use a cube of air of 1 meter. The answer should be a little more then 1kg (</a:t>
            </a:r>
            <a:r>
              <a:rPr lang="en-US" dirty="0" smtClean="0"/>
              <a:t>1.293 kg</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6</a:t>
            </a:fld>
            <a:endParaRPr lang="en-US"/>
          </a:p>
        </p:txBody>
      </p:sp>
    </p:spTree>
    <p:extLst>
      <p:ext uri="{BB962C8B-B14F-4D97-AF65-F5344CB8AC3E}">
        <p14:creationId xmlns:p14="http://schemas.microsoft.com/office/powerpoint/2010/main" val="3695609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Start</a:t>
            </a:r>
            <a:r>
              <a:rPr lang="en-US" baseline="0" dirty="0" smtClean="0"/>
              <a:t> the explanations in the right side pictures, with the 2D dynamics, then go to the circular motion influenced by the rotation of the Earth, implicit by the Coriolis Effect. The cyclonic movement in the lower picture is depicted for the Northern Hemisphere.</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end of explanations open the </a:t>
            </a:r>
            <a:r>
              <a:rPr lang="en-US" baseline="0" dirty="0" err="1" smtClean="0"/>
              <a:t>youtube</a:t>
            </a:r>
            <a:r>
              <a:rPr lang="en-US" baseline="0" dirty="0" smtClean="0"/>
              <a:t> link which shows how the wind direction is found. Specify the fact that the intensity of the wind is way more harder to determine.</a:t>
            </a:r>
            <a:endParaRPr lang="en-US"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7</a:t>
            </a:fld>
            <a:endParaRPr lang="en-US"/>
          </a:p>
        </p:txBody>
      </p:sp>
    </p:spTree>
    <p:extLst>
      <p:ext uri="{BB962C8B-B14F-4D97-AF65-F5344CB8AC3E}">
        <p14:creationId xmlns:p14="http://schemas.microsoft.com/office/powerpoint/2010/main" val="1000880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a:t>
            </a:r>
            <a:r>
              <a:rPr lang="en-US" baseline="0" dirty="0" smtClean="0"/>
              <a:t> there are other ways to faster determine wind’s speed and direction: </a:t>
            </a:r>
            <a:r>
              <a:rPr lang="en-US" baseline="0" dirty="0" err="1" smtClean="0"/>
              <a:t>meteo</a:t>
            </a:r>
            <a:r>
              <a:rPr lang="en-US" baseline="0" dirty="0" smtClean="0"/>
              <a:t> sites on-line. There a lots of such sites, you are free to find a site in the native language of the students.</a:t>
            </a:r>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8</a:t>
            </a:fld>
            <a:endParaRPr lang="en-US"/>
          </a:p>
        </p:txBody>
      </p:sp>
    </p:spTree>
    <p:extLst>
      <p:ext uri="{BB962C8B-B14F-4D97-AF65-F5344CB8AC3E}">
        <p14:creationId xmlns:p14="http://schemas.microsoft.com/office/powerpoint/2010/main" val="1735697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meteorological sites the speed and distances are given usually in maritime terms. This short exercise shows the students how to convert them. Also,</a:t>
            </a:r>
            <a:r>
              <a:rPr lang="en-US" baseline="0" dirty="0" smtClean="0"/>
              <a:t> because of the inconstancy of the wind speed, usually the transformations are down with fast formulas.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Start an engaging interactive quiz (</a:t>
            </a:r>
            <a:r>
              <a:rPr lang="en-US" sz="1200" b="0" i="0" u="none" strike="noStrike" kern="1200" baseline="0" dirty="0" err="1" smtClean="0">
                <a:solidFill>
                  <a:schemeClr val="tx1"/>
                </a:solidFill>
                <a:latin typeface="+mn-lt"/>
                <a:ea typeface="+mn-ea"/>
                <a:cs typeface="+mn-cs"/>
              </a:rPr>
              <a:t>Kahoot</a:t>
            </a:r>
            <a:r>
              <a:rPr lang="en-US" sz="1200" b="0" i="0" u="none" strike="noStrike" kern="1200" baseline="0" dirty="0" smtClean="0">
                <a:solidFill>
                  <a:schemeClr val="tx1"/>
                </a:solidFill>
                <a:latin typeface="+mn-lt"/>
                <a:ea typeface="+mn-ea"/>
                <a:cs typeface="+mn-cs"/>
              </a:rPr>
              <a:t>) with the student after explaining the rules. You are free to modify the questions according to your class needs.</a:t>
            </a:r>
            <a:endParaRPr lang="en-US" dirty="0" smtClean="0"/>
          </a:p>
          <a:p>
            <a:endParaRPr lang="en-US" dirty="0"/>
          </a:p>
        </p:txBody>
      </p:sp>
      <p:sp>
        <p:nvSpPr>
          <p:cNvPr id="4" name="Slide Number Placeholder 3"/>
          <p:cNvSpPr>
            <a:spLocks noGrp="1"/>
          </p:cNvSpPr>
          <p:nvPr>
            <p:ph type="sldNum" sz="quarter" idx="10"/>
          </p:nvPr>
        </p:nvSpPr>
        <p:spPr/>
        <p:txBody>
          <a:bodyPr/>
          <a:lstStyle/>
          <a:p>
            <a:fld id="{5E814A26-C7B2-4A88-B159-B8CB67D42A1D}" type="slidenum">
              <a:rPr lang="en-US" smtClean="0"/>
              <a:t>9</a:t>
            </a:fld>
            <a:endParaRPr lang="en-US"/>
          </a:p>
        </p:txBody>
      </p:sp>
    </p:spTree>
    <p:extLst>
      <p:ext uri="{BB962C8B-B14F-4D97-AF65-F5344CB8AC3E}">
        <p14:creationId xmlns:p14="http://schemas.microsoft.com/office/powerpoint/2010/main" val="4290018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Meteo</a:t>
            </a:r>
            <a:r>
              <a:rPr lang="en-US" dirty="0" smtClean="0"/>
              <a:t> sites can give you also visual information related to the wind conditions, usually in a color scale. The nicest one that I encountered is windy.com</a:t>
            </a:r>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10</a:t>
            </a:fld>
            <a:endParaRPr lang="en-US"/>
          </a:p>
        </p:txBody>
      </p:sp>
    </p:spTree>
    <p:extLst>
      <p:ext uri="{BB962C8B-B14F-4D97-AF65-F5344CB8AC3E}">
        <p14:creationId xmlns:p14="http://schemas.microsoft.com/office/powerpoint/2010/main" val="1575719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36" name="PlaceHolder 2"/>
          <p:cNvSpPr>
            <a:spLocks noGrp="1"/>
          </p:cNvSpPr>
          <p:nvPr>
            <p:ph type="body"/>
          </p:nvPr>
        </p:nvSpPr>
        <p:spPr>
          <a:xfrm>
            <a:off x="609480" y="160452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7" name="PlaceHolder 3"/>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39"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0"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1"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2" name="PlaceHolder 5"/>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44"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5" name="PlaceHolder 3"/>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pic>
        <p:nvPicPr>
          <p:cNvPr id="46" name="Picture 45"/>
          <p:cNvPicPr/>
          <p:nvPr/>
        </p:nvPicPr>
        <p:blipFill>
          <a:blip r:embed="rId2"/>
          <a:stretch/>
        </p:blipFill>
        <p:spPr>
          <a:xfrm>
            <a:off x="3602880" y="1604520"/>
            <a:ext cx="4984920" cy="3977280"/>
          </a:xfrm>
          <a:prstGeom prst="rect">
            <a:avLst/>
          </a:prstGeom>
          <a:ln>
            <a:noFill/>
          </a:ln>
        </p:spPr>
      </p:pic>
      <p:pic>
        <p:nvPicPr>
          <p:cNvPr id="47" name="Picture 46"/>
          <p:cNvPicPr/>
          <p:nvPr/>
        </p:nvPicPr>
        <p:blipFill>
          <a:blip r:embed="rId2"/>
          <a:stretch/>
        </p:blipFill>
        <p:spPr>
          <a:xfrm>
            <a:off x="3602880" y="1604520"/>
            <a:ext cx="4984920" cy="397728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3"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54" name="PlaceHolder 2"/>
          <p:cNvSpPr>
            <a:spLocks noGrp="1"/>
          </p:cNvSpPr>
          <p:nvPr>
            <p:ph type="subTitle"/>
          </p:nvPr>
        </p:nvSpPr>
        <p:spPr>
          <a:xfrm>
            <a:off x="609480" y="1604520"/>
            <a:ext cx="10972440" cy="39772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56"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58"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9" name="PlaceHolder 3"/>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0"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1" name="PlaceHolder 1"/>
          <p:cNvSpPr>
            <a:spLocks noGrp="1"/>
          </p:cNvSpPr>
          <p:nvPr>
            <p:ph type="subTitle"/>
          </p:nvPr>
        </p:nvSpPr>
        <p:spPr>
          <a:xfrm>
            <a:off x="1523880" y="1122480"/>
            <a:ext cx="9143640" cy="11066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63"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4" name="PlaceHolder 3"/>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5" name="PlaceHolder 4"/>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4"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15" name="PlaceHolder 2"/>
          <p:cNvSpPr>
            <a:spLocks noGrp="1"/>
          </p:cNvSpPr>
          <p:nvPr>
            <p:ph type="subTitle"/>
          </p:nvPr>
        </p:nvSpPr>
        <p:spPr>
          <a:xfrm>
            <a:off x="609480" y="1604520"/>
            <a:ext cx="10972440" cy="39772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67"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8"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9"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71"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2"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3" name="PlaceHolder 4"/>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75" name="PlaceHolder 2"/>
          <p:cNvSpPr>
            <a:spLocks noGrp="1"/>
          </p:cNvSpPr>
          <p:nvPr>
            <p:ph type="body"/>
          </p:nvPr>
        </p:nvSpPr>
        <p:spPr>
          <a:xfrm>
            <a:off x="609480" y="160452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6" name="PlaceHolder 3"/>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78"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9"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0"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1" name="PlaceHolder 5"/>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83"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4" name="PlaceHolder 3"/>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pic>
        <p:nvPicPr>
          <p:cNvPr id="85" name="Picture 84"/>
          <p:cNvPicPr/>
          <p:nvPr/>
        </p:nvPicPr>
        <p:blipFill>
          <a:blip r:embed="rId2"/>
          <a:stretch/>
        </p:blipFill>
        <p:spPr>
          <a:xfrm>
            <a:off x="3602880" y="1604520"/>
            <a:ext cx="4984920" cy="3977280"/>
          </a:xfrm>
          <a:prstGeom prst="rect">
            <a:avLst/>
          </a:prstGeom>
          <a:ln>
            <a:noFill/>
          </a:ln>
        </p:spPr>
      </p:pic>
      <p:pic>
        <p:nvPicPr>
          <p:cNvPr id="86" name="Picture 85"/>
          <p:cNvPicPr/>
          <p:nvPr/>
        </p:nvPicPr>
        <p:blipFill>
          <a:blip r:embed="rId2"/>
          <a:stretch/>
        </p:blipFill>
        <p:spPr>
          <a:xfrm>
            <a:off x="3602880" y="1604520"/>
            <a:ext cx="4984920" cy="3977280"/>
          </a:xfrm>
          <a:prstGeom prst="rect">
            <a:avLst/>
          </a:prstGeom>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lajd tytulowy - TITLE SLIDE">
    <p:spTree>
      <p:nvGrpSpPr>
        <p:cNvPr id="1" name=""/>
        <p:cNvGrpSpPr/>
        <p:nvPr/>
      </p:nvGrpSpPr>
      <p:grpSpPr>
        <a:xfrm>
          <a:off x="0" y="0"/>
          <a:ext cx="0" cy="0"/>
          <a:chOff x="0" y="0"/>
          <a:chExt cx="0" cy="0"/>
        </a:xfrm>
      </p:grpSpPr>
      <p:pic>
        <p:nvPicPr>
          <p:cNvPr id="4" name="Obraz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Obraz 9"/>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45534" y="115888"/>
            <a:ext cx="963084"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Obraz 10"/>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707034" y="6454776"/>
            <a:ext cx="185631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ole tekstowe 6"/>
          <p:cNvSpPr txBox="1"/>
          <p:nvPr userDrawn="1"/>
        </p:nvSpPr>
        <p:spPr>
          <a:xfrm>
            <a:off x="1" y="6627813"/>
            <a:ext cx="9707033" cy="176972"/>
          </a:xfrm>
          <a:prstGeom prst="rect">
            <a:avLst/>
          </a:prstGeom>
          <a:noFill/>
        </p:spPr>
        <p:txBody>
          <a:bodyPr>
            <a:spAutoFit/>
          </a:bodyPr>
          <a:lstStyle/>
          <a:p>
            <a:pPr algn="r">
              <a:defRPr/>
            </a:pPr>
            <a:r>
              <a:rPr lang="en-US" sz="550" dirty="0">
                <a:solidFill>
                  <a:prstClr val="white">
                    <a:lumMod val="65000"/>
                  </a:prstClr>
                </a:solidFill>
                <a:latin typeface="Verdana" panose="020B0604030504040204" pitchFamily="34" charset="0"/>
              </a:rPr>
              <a:t>The project has been funded with support from the European </a:t>
            </a:r>
            <a:r>
              <a:rPr lang="en-US" sz="550" dirty="0" err="1">
                <a:solidFill>
                  <a:prstClr val="white">
                    <a:lumMod val="65000"/>
                  </a:prstClr>
                </a:solidFill>
                <a:latin typeface="Verdana" panose="020B0604030504040204" pitchFamily="34" charset="0"/>
              </a:rPr>
              <a:t>Commis</a:t>
            </a:r>
            <a:r>
              <a:rPr lang="pl-PL" sz="550" dirty="0">
                <a:solidFill>
                  <a:prstClr val="white">
                    <a:lumMod val="65000"/>
                  </a:prstClr>
                </a:solidFill>
                <a:latin typeface="Verdana" panose="020B0604030504040204" pitchFamily="34" charset="0"/>
              </a:rPr>
              <a:t>s</a:t>
            </a:r>
            <a:r>
              <a:rPr lang="en-US" sz="550" dirty="0">
                <a:solidFill>
                  <a:prstClr val="white">
                    <a:lumMod val="65000"/>
                  </a:prstClr>
                </a:solidFill>
                <a:latin typeface="Verdana" panose="020B0604030504040204" pitchFamily="34" charset="0"/>
              </a:rPr>
              <a:t>ion within ERASMUS+ </a:t>
            </a:r>
            <a:r>
              <a:rPr lang="en-US" sz="550" dirty="0" err="1">
                <a:solidFill>
                  <a:prstClr val="white">
                    <a:lumMod val="65000"/>
                  </a:prstClr>
                </a:solidFill>
                <a:latin typeface="Verdana" panose="020B0604030504040204" pitchFamily="34" charset="0"/>
              </a:rPr>
              <a:t>Programme</a:t>
            </a:r>
            <a:r>
              <a:rPr lang="pl-PL" sz="550" dirty="0">
                <a:solidFill>
                  <a:prstClr val="white">
                    <a:lumMod val="65000"/>
                  </a:prstClr>
                </a:solidFill>
                <a:latin typeface="Verdana" panose="020B0604030504040204" pitchFamily="34" charset="0"/>
              </a:rPr>
              <a:t> </a:t>
            </a:r>
            <a:r>
              <a:rPr lang="en-US" sz="550" dirty="0">
                <a:solidFill>
                  <a:prstClr val="white">
                    <a:lumMod val="65000"/>
                  </a:prstClr>
                </a:solidFill>
                <a:latin typeface="Verdana" panose="020B0604030504040204" pitchFamily="34" charset="0"/>
              </a:rPr>
              <a:t>(grant agreement</a:t>
            </a:r>
            <a:r>
              <a:rPr lang="pl-PL" sz="550" dirty="0">
                <a:solidFill>
                  <a:prstClr val="white">
                    <a:lumMod val="65000"/>
                  </a:prstClr>
                </a:solidFill>
                <a:latin typeface="Verdana" panose="020B0604030504040204" pitchFamily="34" charset="0"/>
              </a:rPr>
              <a:t> </a:t>
            </a:r>
            <a:r>
              <a:rPr lang="en-US" sz="550" dirty="0">
                <a:solidFill>
                  <a:prstClr val="white">
                    <a:lumMod val="65000"/>
                  </a:prstClr>
                </a:solidFill>
                <a:latin typeface="Verdana" panose="020B0604030504040204" pitchFamily="34" charset="0"/>
              </a:rPr>
              <a:t>no. 2015-1-PL01-KA201-016622</a:t>
            </a:r>
            <a:r>
              <a:rPr lang="pl-PL" sz="550" dirty="0">
                <a:solidFill>
                  <a:prstClr val="white">
                    <a:lumMod val="65000"/>
                  </a:prstClr>
                </a:solidFill>
                <a:latin typeface="Verdana" panose="020B0604030504040204" pitchFamily="34" charset="0"/>
              </a:rPr>
              <a:t>)</a:t>
            </a:r>
            <a:r>
              <a:rPr lang="en-US" sz="550" dirty="0">
                <a:solidFill>
                  <a:prstClr val="white">
                    <a:lumMod val="65000"/>
                  </a:prstClr>
                </a:solidFill>
                <a:latin typeface="Verdana" panose="020B0604030504040204" pitchFamily="34" charset="0"/>
              </a:rPr>
              <a:t> </a:t>
            </a:r>
          </a:p>
        </p:txBody>
      </p:sp>
      <p:pic>
        <p:nvPicPr>
          <p:cNvPr id="8" name="Obraz 10"/>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118" y="0"/>
            <a:ext cx="121877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az 1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75733" y="5884863"/>
            <a:ext cx="29972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az 18"/>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378951" y="436563"/>
            <a:ext cx="2317749"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az 19"/>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4663017" y="5657850"/>
            <a:ext cx="2300816"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az 21"/>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4792134" y="168275"/>
            <a:ext cx="2008717"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pole tekstowe 22"/>
          <p:cNvSpPr txBox="1">
            <a:spLocks noChangeArrowheads="1"/>
          </p:cNvSpPr>
          <p:nvPr userDrawn="1"/>
        </p:nvSpPr>
        <p:spPr bwMode="auto">
          <a:xfrm>
            <a:off x="1746251" y="1089026"/>
            <a:ext cx="60828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Verdana" pitchFamily="34" charset="0"/>
                <a:cs typeface="Verdana" pitchFamily="34" charset="0"/>
              </a:defRPr>
            </a:lvl1pPr>
            <a:lvl2pPr marL="742950" indent="-285750" eaLnBrk="0" hangingPunct="0">
              <a:defRPr>
                <a:solidFill>
                  <a:schemeClr val="tx1"/>
                </a:solidFill>
                <a:latin typeface="Arial" charset="0"/>
                <a:ea typeface="Verdana" pitchFamily="34" charset="0"/>
                <a:cs typeface="Verdana" pitchFamily="34" charset="0"/>
              </a:defRPr>
            </a:lvl2pPr>
            <a:lvl3pPr marL="1143000" indent="-228600" eaLnBrk="0" hangingPunct="0">
              <a:defRPr>
                <a:solidFill>
                  <a:schemeClr val="tx1"/>
                </a:solidFill>
                <a:latin typeface="Arial" charset="0"/>
                <a:ea typeface="Verdana" pitchFamily="34" charset="0"/>
                <a:cs typeface="Verdana" pitchFamily="34" charset="0"/>
              </a:defRPr>
            </a:lvl3pPr>
            <a:lvl4pPr marL="1600200" indent="-228600" eaLnBrk="0" hangingPunct="0">
              <a:defRPr>
                <a:solidFill>
                  <a:schemeClr val="tx1"/>
                </a:solidFill>
                <a:latin typeface="Arial" charset="0"/>
                <a:ea typeface="Verdana" pitchFamily="34" charset="0"/>
                <a:cs typeface="Verdana" pitchFamily="34" charset="0"/>
              </a:defRPr>
            </a:lvl4pPr>
            <a:lvl5pPr marL="2057400" indent="-228600" eaLnBrk="0" hangingPunct="0">
              <a:defRPr>
                <a:solidFill>
                  <a:schemeClr val="tx1"/>
                </a:solidFill>
                <a:latin typeface="Arial" charset="0"/>
                <a:ea typeface="Verdana" pitchFamily="34" charset="0"/>
                <a:cs typeface="Verdana" pitchFamily="34" charset="0"/>
              </a:defRPr>
            </a:lvl5pPr>
            <a:lvl6pPr marL="25146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6pPr>
            <a:lvl7pPr marL="29718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7pPr>
            <a:lvl8pPr marL="34290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8pPr>
            <a:lvl9pPr marL="38862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9pPr>
          </a:lstStyle>
          <a:p>
            <a:pPr eaLnBrk="1" hangingPunct="1">
              <a:defRPr/>
            </a:pPr>
            <a:r>
              <a:rPr lang="en-US" altLang="pl-PL" b="1" smtClean="0">
                <a:solidFill>
                  <a:srgbClr val="3B3838"/>
                </a:solidFill>
                <a:latin typeface="Verdana" pitchFamily="34" charset="0"/>
              </a:rPr>
              <a:t>E</a:t>
            </a:r>
            <a:r>
              <a:rPr lang="en-US" altLang="pl-PL" smtClean="0">
                <a:solidFill>
                  <a:srgbClr val="3B3838"/>
                </a:solidFill>
                <a:latin typeface="Verdana" pitchFamily="34" charset="0"/>
              </a:rPr>
              <a:t>xploitation of </a:t>
            </a:r>
            <a:r>
              <a:rPr lang="en-US" altLang="pl-PL" b="1" smtClean="0">
                <a:solidFill>
                  <a:srgbClr val="3B3838"/>
                </a:solidFill>
                <a:latin typeface="Verdana" pitchFamily="34" charset="0"/>
              </a:rPr>
              <a:t>R</a:t>
            </a:r>
            <a:r>
              <a:rPr lang="en-US" altLang="pl-PL" smtClean="0">
                <a:solidFill>
                  <a:srgbClr val="3B3838"/>
                </a:solidFill>
                <a:latin typeface="Verdana" pitchFamily="34" charset="0"/>
              </a:rPr>
              <a:t>esearch results </a:t>
            </a:r>
            <a:r>
              <a:rPr lang="en-US" altLang="pl-PL" b="1" smtClean="0">
                <a:solidFill>
                  <a:srgbClr val="3B3838"/>
                </a:solidFill>
                <a:latin typeface="Verdana" pitchFamily="34" charset="0"/>
              </a:rPr>
              <a:t>I</a:t>
            </a:r>
            <a:r>
              <a:rPr lang="en-US" altLang="pl-PL" smtClean="0">
                <a:solidFill>
                  <a:srgbClr val="3B3838"/>
                </a:solidFill>
                <a:latin typeface="Verdana" pitchFamily="34" charset="0"/>
              </a:rPr>
              <a:t>n </a:t>
            </a:r>
            <a:r>
              <a:rPr lang="en-US" altLang="pl-PL" b="1" smtClean="0">
                <a:solidFill>
                  <a:srgbClr val="3B3838"/>
                </a:solidFill>
                <a:latin typeface="Verdana" pitchFamily="34" charset="0"/>
              </a:rPr>
              <a:t>S</a:t>
            </a:r>
            <a:r>
              <a:rPr lang="en-US" altLang="pl-PL" smtClean="0">
                <a:solidFill>
                  <a:srgbClr val="3B3838"/>
                </a:solidFill>
                <a:latin typeface="Verdana" pitchFamily="34" charset="0"/>
              </a:rPr>
              <a:t>chool practice</a:t>
            </a:r>
            <a:endParaRPr lang="pl-PL" altLang="pl-PL" smtClean="0">
              <a:solidFill>
                <a:srgbClr val="3B3838"/>
              </a:solidFill>
              <a:latin typeface="Verdana" pitchFamily="34" charset="0"/>
            </a:endParaRPr>
          </a:p>
        </p:txBody>
      </p:sp>
      <p:sp>
        <p:nvSpPr>
          <p:cNvPr id="15" name="pole tekstowe 23"/>
          <p:cNvSpPr txBox="1">
            <a:spLocks noChangeArrowheads="1"/>
          </p:cNvSpPr>
          <p:nvPr userDrawn="1"/>
        </p:nvSpPr>
        <p:spPr bwMode="auto">
          <a:xfrm>
            <a:off x="505885" y="1389063"/>
            <a:ext cx="84064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Verdana" pitchFamily="34" charset="0"/>
                <a:cs typeface="Verdana" pitchFamily="34" charset="0"/>
              </a:defRPr>
            </a:lvl1pPr>
            <a:lvl2pPr marL="742950" indent="-285750" eaLnBrk="0" hangingPunct="0">
              <a:defRPr>
                <a:solidFill>
                  <a:schemeClr val="tx1"/>
                </a:solidFill>
                <a:latin typeface="Arial" charset="0"/>
                <a:ea typeface="Verdana" pitchFamily="34" charset="0"/>
                <a:cs typeface="Verdana" pitchFamily="34" charset="0"/>
              </a:defRPr>
            </a:lvl2pPr>
            <a:lvl3pPr marL="1143000" indent="-228600" eaLnBrk="0" hangingPunct="0">
              <a:defRPr>
                <a:solidFill>
                  <a:schemeClr val="tx1"/>
                </a:solidFill>
                <a:latin typeface="Arial" charset="0"/>
                <a:ea typeface="Verdana" pitchFamily="34" charset="0"/>
                <a:cs typeface="Verdana" pitchFamily="34" charset="0"/>
              </a:defRPr>
            </a:lvl3pPr>
            <a:lvl4pPr marL="1600200" indent="-228600" eaLnBrk="0" hangingPunct="0">
              <a:defRPr>
                <a:solidFill>
                  <a:schemeClr val="tx1"/>
                </a:solidFill>
                <a:latin typeface="Arial" charset="0"/>
                <a:ea typeface="Verdana" pitchFamily="34" charset="0"/>
                <a:cs typeface="Verdana" pitchFamily="34" charset="0"/>
              </a:defRPr>
            </a:lvl4pPr>
            <a:lvl5pPr marL="2057400" indent="-228600" eaLnBrk="0" hangingPunct="0">
              <a:defRPr>
                <a:solidFill>
                  <a:schemeClr val="tx1"/>
                </a:solidFill>
                <a:latin typeface="Arial" charset="0"/>
                <a:ea typeface="Verdana" pitchFamily="34" charset="0"/>
                <a:cs typeface="Verdana" pitchFamily="34" charset="0"/>
              </a:defRPr>
            </a:lvl5pPr>
            <a:lvl6pPr marL="25146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6pPr>
            <a:lvl7pPr marL="29718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7pPr>
            <a:lvl8pPr marL="34290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8pPr>
            <a:lvl9pPr marL="38862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9pPr>
          </a:lstStyle>
          <a:p>
            <a:pPr eaLnBrk="1" hangingPunct="1">
              <a:defRPr/>
            </a:pPr>
            <a:r>
              <a:rPr lang="en-US" altLang="pl-PL" sz="800" smtClean="0">
                <a:solidFill>
                  <a:srgbClr val="7F7F7F"/>
                </a:solidFill>
                <a:latin typeface="Verdana" pitchFamily="34" charset="0"/>
              </a:rPr>
              <a:t>The project has been funded with support from the European Commi</a:t>
            </a:r>
            <a:r>
              <a:rPr lang="pl-PL" altLang="pl-PL" sz="800" smtClean="0">
                <a:solidFill>
                  <a:srgbClr val="7F7F7F"/>
                </a:solidFill>
                <a:latin typeface="Verdana" pitchFamily="34" charset="0"/>
              </a:rPr>
              <a:t>s</a:t>
            </a:r>
            <a:r>
              <a:rPr lang="en-US" altLang="pl-PL" sz="800" smtClean="0">
                <a:solidFill>
                  <a:srgbClr val="7F7F7F"/>
                </a:solidFill>
                <a:latin typeface="Verdana" pitchFamily="34" charset="0"/>
              </a:rPr>
              <a:t>sion within ERASMUS+ Programme</a:t>
            </a:r>
            <a:r>
              <a:rPr lang="pl-PL" altLang="pl-PL" sz="800" smtClean="0">
                <a:solidFill>
                  <a:srgbClr val="7F7F7F"/>
                </a:solidFill>
                <a:latin typeface="Verdana" pitchFamily="34" charset="0"/>
              </a:rPr>
              <a:t> </a:t>
            </a:r>
            <a:r>
              <a:rPr lang="en-US" altLang="pl-PL" sz="800" smtClean="0">
                <a:solidFill>
                  <a:srgbClr val="7F7F7F"/>
                </a:solidFill>
                <a:latin typeface="Verdana" pitchFamily="34" charset="0"/>
              </a:rPr>
              <a:t>(grant agreement</a:t>
            </a:r>
            <a:r>
              <a:rPr lang="pl-PL" altLang="pl-PL" sz="800" smtClean="0">
                <a:solidFill>
                  <a:srgbClr val="7F7F7F"/>
                </a:solidFill>
                <a:latin typeface="Verdana" pitchFamily="34" charset="0"/>
              </a:rPr>
              <a:t> </a:t>
            </a:r>
            <a:r>
              <a:rPr lang="en-US" altLang="pl-PL" sz="800" smtClean="0">
                <a:solidFill>
                  <a:srgbClr val="7F7F7F"/>
                </a:solidFill>
                <a:latin typeface="Verdana" pitchFamily="34" charset="0"/>
              </a:rPr>
              <a:t>no. 2015-1-PL01-KA201-016622</a:t>
            </a:r>
            <a:r>
              <a:rPr lang="pl-PL" altLang="pl-PL" sz="800" smtClean="0">
                <a:solidFill>
                  <a:srgbClr val="7F7F7F"/>
                </a:solidFill>
                <a:latin typeface="Verdana" pitchFamily="34" charset="0"/>
              </a:rPr>
              <a:t>)</a:t>
            </a:r>
            <a:r>
              <a:rPr lang="en-US" altLang="pl-PL" sz="800" smtClean="0">
                <a:solidFill>
                  <a:srgbClr val="7F7F7F"/>
                </a:solidFill>
                <a:latin typeface="Verdana" pitchFamily="34" charset="0"/>
              </a:rPr>
              <a:t> </a:t>
            </a:r>
            <a:endParaRPr lang="pl-PL" altLang="pl-PL" sz="800" smtClean="0">
              <a:solidFill>
                <a:srgbClr val="7F7F7F"/>
              </a:solidFill>
              <a:latin typeface="Verdana" pitchFamily="34" charset="0"/>
            </a:endParaRPr>
          </a:p>
        </p:txBody>
      </p:sp>
      <p:pic>
        <p:nvPicPr>
          <p:cNvPr id="16" name="Obraz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823200" y="5884863"/>
            <a:ext cx="3473451"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p:cNvSpPr>
            <a:spLocks noGrp="1"/>
          </p:cNvSpPr>
          <p:nvPr>
            <p:ph type="ctrTitle"/>
          </p:nvPr>
        </p:nvSpPr>
        <p:spPr>
          <a:xfrm>
            <a:off x="783771" y="2283270"/>
            <a:ext cx="10363200" cy="1489529"/>
          </a:xfrm>
        </p:spPr>
        <p:txBody>
          <a:bodyPr anchor="b">
            <a:normAutofit/>
          </a:bodyPr>
          <a:lstStyle>
            <a:lvl1pPr algn="ctr">
              <a:defRPr sz="4400"/>
            </a:lvl1pPr>
          </a:lstStyle>
          <a:p>
            <a:r>
              <a:rPr lang="pl-PL" smtClean="0"/>
              <a:t>Kliknij, aby edytować styl</a:t>
            </a:r>
            <a:endParaRPr lang="en-US" dirty="0"/>
          </a:p>
        </p:txBody>
      </p:sp>
      <p:sp>
        <p:nvSpPr>
          <p:cNvPr id="17" name="Subtitle 2"/>
          <p:cNvSpPr>
            <a:spLocks noGrp="1"/>
          </p:cNvSpPr>
          <p:nvPr>
            <p:ph type="subTitle" idx="1"/>
          </p:nvPr>
        </p:nvSpPr>
        <p:spPr>
          <a:xfrm>
            <a:off x="1393371" y="4095701"/>
            <a:ext cx="9144000" cy="92914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smtClean="0"/>
              <a:t>Kliknij, aby edytować styl wzorca podtytułu</a:t>
            </a:r>
            <a:endParaRPr lang="en-US" dirty="0"/>
          </a:p>
        </p:txBody>
      </p:sp>
    </p:spTree>
    <p:extLst>
      <p:ext uri="{BB962C8B-B14F-4D97-AF65-F5344CB8AC3E}">
        <p14:creationId xmlns:p14="http://schemas.microsoft.com/office/powerpoint/2010/main" val="3002372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17"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19"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0" name="PlaceHolder 3"/>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2" name="PlaceHolder 1"/>
          <p:cNvSpPr>
            <a:spLocks noGrp="1"/>
          </p:cNvSpPr>
          <p:nvPr>
            <p:ph type="subTitle"/>
          </p:nvPr>
        </p:nvSpPr>
        <p:spPr>
          <a:xfrm>
            <a:off x="1523880" y="1122480"/>
            <a:ext cx="9143640" cy="11066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24"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5" name="PlaceHolder 3"/>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6" name="PlaceHolder 4"/>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28"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9"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0"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32"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3"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4" name="PlaceHolder 4"/>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21" Type="http://schemas.openxmlformats.org/officeDocument/2006/relationships/image" Target="../media/image8.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 Id="rId22" Type="http://schemas.openxmlformats.org/officeDocument/2006/relationships/image" Target="../media/image9.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4" name="Obraz 8"/>
          <p:cNvPicPr/>
          <p:nvPr/>
        </p:nvPicPr>
        <p:blipFill>
          <a:blip r:embed="rId14"/>
          <a:stretch/>
        </p:blipFill>
        <p:spPr>
          <a:xfrm>
            <a:off x="0" y="0"/>
            <a:ext cx="12191760" cy="6857640"/>
          </a:xfrm>
          <a:prstGeom prst="rect">
            <a:avLst/>
          </a:prstGeom>
          <a:ln>
            <a:noFill/>
          </a:ln>
        </p:spPr>
      </p:pic>
      <p:pic>
        <p:nvPicPr>
          <p:cNvPr id="15" name="Obraz 9"/>
          <p:cNvPicPr/>
          <p:nvPr/>
        </p:nvPicPr>
        <p:blipFill>
          <a:blip r:embed="rId15"/>
          <a:stretch/>
        </p:blipFill>
        <p:spPr>
          <a:xfrm>
            <a:off x="245520" y="115920"/>
            <a:ext cx="962640" cy="442440"/>
          </a:xfrm>
          <a:prstGeom prst="rect">
            <a:avLst/>
          </a:prstGeom>
          <a:ln>
            <a:noFill/>
          </a:ln>
        </p:spPr>
      </p:pic>
      <p:pic>
        <p:nvPicPr>
          <p:cNvPr id="2" name="Obraz 10"/>
          <p:cNvPicPr/>
          <p:nvPr/>
        </p:nvPicPr>
        <p:blipFill>
          <a:blip r:embed="rId16"/>
          <a:stretch/>
        </p:blipFill>
        <p:spPr>
          <a:xfrm>
            <a:off x="9707040" y="6454800"/>
            <a:ext cx="1855800" cy="396360"/>
          </a:xfrm>
          <a:prstGeom prst="rect">
            <a:avLst/>
          </a:prstGeom>
          <a:ln>
            <a:noFill/>
          </a:ln>
        </p:spPr>
      </p:pic>
      <p:sp>
        <p:nvSpPr>
          <p:cNvPr id="3" name="CustomShape 1"/>
          <p:cNvSpPr/>
          <p:nvPr/>
        </p:nvSpPr>
        <p:spPr>
          <a:xfrm>
            <a:off x="0" y="6627960"/>
            <a:ext cx="9706680" cy="173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r">
              <a:lnSpc>
                <a:spcPct val="100000"/>
              </a:lnSpc>
            </a:pPr>
            <a:r>
              <a:rPr lang="en-US" sz="550" b="0" strike="noStrike" spc="-1">
                <a:solidFill>
                  <a:srgbClr val="A6A6A6"/>
                </a:solidFill>
                <a:uFill>
                  <a:solidFill>
                    <a:srgbClr val="FFFFFF"/>
                  </a:solidFill>
                </a:uFill>
                <a:latin typeface="Verdana"/>
              </a:rPr>
              <a:t>The project has been funded with support from the European Commission within ERASMUS+ Programme (grant agreement no. 2015-1-PL01-KA201-016622) </a:t>
            </a:r>
            <a:endParaRPr lang="en-US" sz="1800" b="0" strike="noStrike" spc="-1">
              <a:solidFill>
                <a:srgbClr val="000000"/>
              </a:solidFill>
              <a:uFill>
                <a:solidFill>
                  <a:srgbClr val="FFFFFF"/>
                </a:solidFill>
              </a:uFill>
              <a:latin typeface="Arial"/>
            </a:endParaRPr>
          </a:p>
        </p:txBody>
      </p:sp>
      <p:pic>
        <p:nvPicPr>
          <p:cNvPr id="4" name="Obraz 10"/>
          <p:cNvPicPr/>
          <p:nvPr/>
        </p:nvPicPr>
        <p:blipFill>
          <a:blip r:embed="rId17"/>
          <a:stretch/>
        </p:blipFill>
        <p:spPr>
          <a:xfrm>
            <a:off x="2160" y="0"/>
            <a:ext cx="12187440" cy="6857640"/>
          </a:xfrm>
          <a:prstGeom prst="rect">
            <a:avLst/>
          </a:prstGeom>
          <a:ln>
            <a:noFill/>
          </a:ln>
        </p:spPr>
      </p:pic>
      <p:pic>
        <p:nvPicPr>
          <p:cNvPr id="5" name="Obraz 17"/>
          <p:cNvPicPr/>
          <p:nvPr/>
        </p:nvPicPr>
        <p:blipFill>
          <a:blip r:embed="rId18"/>
          <a:stretch/>
        </p:blipFill>
        <p:spPr>
          <a:xfrm>
            <a:off x="575640" y="5884920"/>
            <a:ext cx="2997000" cy="577440"/>
          </a:xfrm>
          <a:prstGeom prst="rect">
            <a:avLst/>
          </a:prstGeom>
          <a:ln>
            <a:noFill/>
          </a:ln>
        </p:spPr>
      </p:pic>
      <p:pic>
        <p:nvPicPr>
          <p:cNvPr id="6" name="Obraz 18"/>
          <p:cNvPicPr/>
          <p:nvPr/>
        </p:nvPicPr>
        <p:blipFill>
          <a:blip r:embed="rId19"/>
          <a:stretch/>
        </p:blipFill>
        <p:spPr>
          <a:xfrm>
            <a:off x="9379080" y="436680"/>
            <a:ext cx="2317320" cy="495000"/>
          </a:xfrm>
          <a:prstGeom prst="rect">
            <a:avLst/>
          </a:prstGeom>
          <a:ln>
            <a:noFill/>
          </a:ln>
        </p:spPr>
      </p:pic>
      <p:pic>
        <p:nvPicPr>
          <p:cNvPr id="7" name="Obraz 19"/>
          <p:cNvPicPr/>
          <p:nvPr/>
        </p:nvPicPr>
        <p:blipFill>
          <a:blip r:embed="rId20"/>
          <a:stretch/>
        </p:blipFill>
        <p:spPr>
          <a:xfrm>
            <a:off x="4663080" y="5657760"/>
            <a:ext cx="2300400" cy="1034640"/>
          </a:xfrm>
          <a:prstGeom prst="rect">
            <a:avLst/>
          </a:prstGeom>
          <a:ln>
            <a:noFill/>
          </a:ln>
        </p:spPr>
      </p:pic>
      <p:pic>
        <p:nvPicPr>
          <p:cNvPr id="8" name="Obraz 21"/>
          <p:cNvPicPr/>
          <p:nvPr/>
        </p:nvPicPr>
        <p:blipFill>
          <a:blip r:embed="rId21"/>
          <a:stretch/>
        </p:blipFill>
        <p:spPr>
          <a:xfrm>
            <a:off x="4791960" y="168120"/>
            <a:ext cx="2008440" cy="920520"/>
          </a:xfrm>
          <a:prstGeom prst="rect">
            <a:avLst/>
          </a:prstGeom>
          <a:ln>
            <a:noFill/>
          </a:ln>
        </p:spPr>
      </p:pic>
      <p:sp>
        <p:nvSpPr>
          <p:cNvPr id="9" name="CustomShape 2"/>
          <p:cNvSpPr/>
          <p:nvPr/>
        </p:nvSpPr>
        <p:spPr>
          <a:xfrm>
            <a:off x="1794600" y="1089000"/>
            <a:ext cx="5986080" cy="3646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1800" b="1" strike="noStrike" spc="-1">
                <a:solidFill>
                  <a:srgbClr val="3B3838"/>
                </a:solidFill>
                <a:uFill>
                  <a:solidFill>
                    <a:srgbClr val="FFFFFF"/>
                  </a:solidFill>
                </a:uFill>
                <a:latin typeface="Verdana"/>
                <a:ea typeface="Verdana"/>
              </a:rPr>
              <a:t>E</a:t>
            </a:r>
            <a:r>
              <a:rPr lang="en-US" sz="1800" b="0" strike="noStrike" spc="-1">
                <a:solidFill>
                  <a:srgbClr val="3B3838"/>
                </a:solidFill>
                <a:uFill>
                  <a:solidFill>
                    <a:srgbClr val="FFFFFF"/>
                  </a:solidFill>
                </a:uFill>
                <a:latin typeface="Verdana"/>
                <a:ea typeface="Verdana"/>
              </a:rPr>
              <a:t>xploitation of </a:t>
            </a:r>
            <a:r>
              <a:rPr lang="en-US" sz="1800" b="1" strike="noStrike" spc="-1">
                <a:solidFill>
                  <a:srgbClr val="3B3838"/>
                </a:solidFill>
                <a:uFill>
                  <a:solidFill>
                    <a:srgbClr val="FFFFFF"/>
                  </a:solidFill>
                </a:uFill>
                <a:latin typeface="Verdana"/>
                <a:ea typeface="Verdana"/>
              </a:rPr>
              <a:t>R</a:t>
            </a:r>
            <a:r>
              <a:rPr lang="en-US" sz="1800" b="0" strike="noStrike" spc="-1">
                <a:solidFill>
                  <a:srgbClr val="3B3838"/>
                </a:solidFill>
                <a:uFill>
                  <a:solidFill>
                    <a:srgbClr val="FFFFFF"/>
                  </a:solidFill>
                </a:uFill>
                <a:latin typeface="Verdana"/>
                <a:ea typeface="Verdana"/>
              </a:rPr>
              <a:t>esearch results </a:t>
            </a:r>
            <a:r>
              <a:rPr lang="en-US" sz="1800" b="1" strike="noStrike" spc="-1">
                <a:solidFill>
                  <a:srgbClr val="3B3838"/>
                </a:solidFill>
                <a:uFill>
                  <a:solidFill>
                    <a:srgbClr val="FFFFFF"/>
                  </a:solidFill>
                </a:uFill>
                <a:latin typeface="Verdana"/>
                <a:ea typeface="Verdana"/>
              </a:rPr>
              <a:t>I</a:t>
            </a:r>
            <a:r>
              <a:rPr lang="en-US" sz="1800" b="0" strike="noStrike" spc="-1">
                <a:solidFill>
                  <a:srgbClr val="3B3838"/>
                </a:solidFill>
                <a:uFill>
                  <a:solidFill>
                    <a:srgbClr val="FFFFFF"/>
                  </a:solidFill>
                </a:uFill>
                <a:latin typeface="Verdana"/>
                <a:ea typeface="Verdana"/>
              </a:rPr>
              <a:t>n </a:t>
            </a:r>
            <a:r>
              <a:rPr lang="en-US" sz="1800" b="1" strike="noStrike" spc="-1">
                <a:solidFill>
                  <a:srgbClr val="3B3838"/>
                </a:solidFill>
                <a:uFill>
                  <a:solidFill>
                    <a:srgbClr val="FFFFFF"/>
                  </a:solidFill>
                </a:uFill>
                <a:latin typeface="Verdana"/>
                <a:ea typeface="Verdana"/>
              </a:rPr>
              <a:t>S</a:t>
            </a:r>
            <a:r>
              <a:rPr lang="en-US" sz="1800" b="0" strike="noStrike" spc="-1">
                <a:solidFill>
                  <a:srgbClr val="3B3838"/>
                </a:solidFill>
                <a:uFill>
                  <a:solidFill>
                    <a:srgbClr val="FFFFFF"/>
                  </a:solidFill>
                </a:uFill>
                <a:latin typeface="Verdana"/>
                <a:ea typeface="Verdana"/>
              </a:rPr>
              <a:t>chool practice</a:t>
            </a:r>
            <a:endParaRPr lang="en-US" sz="1800" b="0" strike="noStrike" spc="-1">
              <a:solidFill>
                <a:srgbClr val="000000"/>
              </a:solidFill>
              <a:uFill>
                <a:solidFill>
                  <a:srgbClr val="FFFFFF"/>
                </a:solidFill>
              </a:uFill>
              <a:latin typeface="Arial"/>
            </a:endParaRPr>
          </a:p>
        </p:txBody>
      </p:sp>
      <p:sp>
        <p:nvSpPr>
          <p:cNvPr id="10" name="CustomShape 3"/>
          <p:cNvSpPr/>
          <p:nvPr/>
        </p:nvSpPr>
        <p:spPr>
          <a:xfrm>
            <a:off x="604080" y="1389240"/>
            <a:ext cx="8209440" cy="21204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800" b="0" strike="noStrike" spc="-1">
                <a:solidFill>
                  <a:srgbClr val="7F7F7F"/>
                </a:solidFill>
                <a:uFill>
                  <a:solidFill>
                    <a:srgbClr val="FFFFFF"/>
                  </a:solidFill>
                </a:uFill>
                <a:latin typeface="Verdana"/>
                <a:ea typeface="Verdana"/>
              </a:rPr>
              <a:t>The project has been funded with support from the European Commission within ERASMUS+ Programme (grant agreement no. 2015-1-PL01-KA201-016622) </a:t>
            </a:r>
            <a:endParaRPr lang="en-US" sz="1800" b="0" strike="noStrike" spc="-1">
              <a:solidFill>
                <a:srgbClr val="000000"/>
              </a:solidFill>
              <a:uFill>
                <a:solidFill>
                  <a:srgbClr val="FFFFFF"/>
                </a:solidFill>
              </a:uFill>
              <a:latin typeface="Arial"/>
            </a:endParaRPr>
          </a:p>
        </p:txBody>
      </p:sp>
      <p:pic>
        <p:nvPicPr>
          <p:cNvPr id="11" name="Obraz 2"/>
          <p:cNvPicPr/>
          <p:nvPr/>
        </p:nvPicPr>
        <p:blipFill>
          <a:blip r:embed="rId22"/>
          <a:stretch/>
        </p:blipFill>
        <p:spPr>
          <a:xfrm>
            <a:off x="7823160" y="5884920"/>
            <a:ext cx="3472920" cy="577440"/>
          </a:xfrm>
          <a:prstGeom prst="rect">
            <a:avLst/>
          </a:prstGeom>
          <a:ln>
            <a:noFill/>
          </a:ln>
        </p:spPr>
      </p:pic>
      <p:sp>
        <p:nvSpPr>
          <p:cNvPr id="12" name="PlaceHolder 4"/>
          <p:cNvSpPr>
            <a:spLocks noGrp="1"/>
          </p:cNvSpPr>
          <p:nvPr>
            <p:ph type="title"/>
          </p:nvPr>
        </p:nvSpPr>
        <p:spPr>
          <a:xfrm>
            <a:off x="783720" y="2283120"/>
            <a:ext cx="10362960" cy="1489320"/>
          </a:xfrm>
          <a:prstGeom prst="rect">
            <a:avLst/>
          </a:prstGeom>
        </p:spPr>
        <p:txBody>
          <a:bodyPr anchor="b"/>
          <a:lstStyle/>
          <a:p>
            <a:pPr algn="ctr">
              <a:lnSpc>
                <a:spcPct val="100000"/>
              </a:lnSpc>
            </a:pPr>
            <a:r>
              <a:rPr lang="en-US" sz="4400" b="0" strike="noStrike" spc="-1">
                <a:solidFill>
                  <a:srgbClr val="000000"/>
                </a:solidFill>
                <a:uFill>
                  <a:solidFill>
                    <a:srgbClr val="FFFFFF"/>
                  </a:solidFill>
                </a:uFill>
                <a:latin typeface="Calibri Light"/>
              </a:rPr>
              <a:t>Kliknij, aby edytować styl</a:t>
            </a:r>
            <a:endParaRPr lang="en-US" sz="1800" b="0" strike="noStrike" spc="-1">
              <a:solidFill>
                <a:srgbClr val="000000"/>
              </a:solidFill>
              <a:uFill>
                <a:solidFill>
                  <a:srgbClr val="FFFFFF"/>
                </a:solidFill>
              </a:uFill>
              <a:latin typeface="Calibri"/>
            </a:endParaRPr>
          </a:p>
        </p:txBody>
      </p:sp>
      <p:sp>
        <p:nvSpPr>
          <p:cNvPr id="13" name="PlaceHolder 5"/>
          <p:cNvSpPr>
            <a:spLocks noGrp="1"/>
          </p:cNvSpPr>
          <p:nvPr>
            <p:ph type="body"/>
          </p:nvPr>
        </p:nvSpPr>
        <p:spPr>
          <a:xfrm>
            <a:off x="609480" y="1604520"/>
            <a:ext cx="109724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8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 name="PlaceHolder 1"/>
          <p:cNvSpPr>
            <a:spLocks noGrp="1"/>
          </p:cNvSpPr>
          <p:nvPr>
            <p:ph type="title"/>
          </p:nvPr>
        </p:nvSpPr>
        <p:spPr>
          <a:xfrm>
            <a:off x="1523880" y="1122480"/>
            <a:ext cx="9143640" cy="2387160"/>
          </a:xfrm>
          <a:prstGeom prst="rect">
            <a:avLst/>
          </a:prstGeom>
        </p:spPr>
        <p:txBody>
          <a:bodyPr anchor="b"/>
          <a:lstStyle/>
          <a:p>
            <a:pPr algn="ctr">
              <a:lnSpc>
                <a:spcPct val="100000"/>
              </a:lnSpc>
            </a:pPr>
            <a:r>
              <a:rPr lang="en-US" sz="6000" b="0" strike="noStrike" spc="-1">
                <a:solidFill>
                  <a:srgbClr val="000000"/>
                </a:solidFill>
                <a:uFill>
                  <a:solidFill>
                    <a:srgbClr val="FFFFFF"/>
                  </a:solidFill>
                </a:uFill>
                <a:latin typeface="Calibri Light"/>
              </a:rPr>
              <a:t>Click to edit Master title style</a:t>
            </a:r>
            <a:endParaRPr lang="en-US" sz="1800" b="0" strike="noStrike" spc="-1">
              <a:solidFill>
                <a:srgbClr val="000000"/>
              </a:solidFill>
              <a:uFill>
                <a:solidFill>
                  <a:srgbClr val="FFFFFF"/>
                </a:solidFill>
              </a:uFill>
              <a:latin typeface="Calibri"/>
            </a:endParaRPr>
          </a:p>
        </p:txBody>
      </p:sp>
      <p:sp>
        <p:nvSpPr>
          <p:cNvPr id="49" name="PlaceHolder 2"/>
          <p:cNvSpPr>
            <a:spLocks noGrp="1"/>
          </p:cNvSpPr>
          <p:nvPr>
            <p:ph type="dt"/>
          </p:nvPr>
        </p:nvSpPr>
        <p:spPr>
          <a:xfrm>
            <a:off x="838080" y="6356520"/>
            <a:ext cx="2742840" cy="364680"/>
          </a:xfrm>
          <a:prstGeom prst="rect">
            <a:avLst/>
          </a:prstGeom>
        </p:spPr>
        <p:txBody>
          <a:bodyPr anchor="ctr"/>
          <a:lstStyle/>
          <a:p>
            <a:pPr>
              <a:lnSpc>
                <a:spcPct val="100000"/>
              </a:lnSpc>
            </a:pPr>
            <a:r>
              <a:rPr lang="en-US" sz="1200" b="0" strike="noStrike" spc="-1">
                <a:solidFill>
                  <a:srgbClr val="8B8B8B"/>
                </a:solidFill>
                <a:uFill>
                  <a:solidFill>
                    <a:srgbClr val="FFFFFF"/>
                  </a:solidFill>
                </a:uFill>
                <a:latin typeface="Calibri"/>
              </a:rPr>
              <a:t>3/7/17</a:t>
            </a:r>
            <a:endParaRPr lang="en-US" sz="1400" b="0" strike="noStrike" spc="-1">
              <a:solidFill>
                <a:srgbClr val="000000"/>
              </a:solidFill>
              <a:uFill>
                <a:solidFill>
                  <a:srgbClr val="FFFFFF"/>
                </a:solidFill>
              </a:uFill>
              <a:latin typeface="Times New Roman"/>
            </a:endParaRPr>
          </a:p>
        </p:txBody>
      </p:sp>
      <p:sp>
        <p:nvSpPr>
          <p:cNvPr id="50" name="PlaceHolder 3"/>
          <p:cNvSpPr>
            <a:spLocks noGrp="1"/>
          </p:cNvSpPr>
          <p:nvPr>
            <p:ph type="ftr"/>
          </p:nvPr>
        </p:nvSpPr>
        <p:spPr>
          <a:xfrm>
            <a:off x="4038480" y="6356520"/>
            <a:ext cx="4114440" cy="364680"/>
          </a:xfrm>
          <a:prstGeom prst="rect">
            <a:avLst/>
          </a:prstGeom>
        </p:spPr>
        <p:txBody>
          <a:bodyPr anchor="ctr"/>
          <a:lstStyle/>
          <a:p>
            <a:endParaRPr lang="en-US" sz="2400" b="0" strike="noStrike" spc="-1">
              <a:solidFill>
                <a:srgbClr val="000000"/>
              </a:solidFill>
              <a:uFill>
                <a:solidFill>
                  <a:srgbClr val="FFFFFF"/>
                </a:solidFill>
              </a:uFill>
              <a:latin typeface="Times New Roman"/>
            </a:endParaRPr>
          </a:p>
        </p:txBody>
      </p:sp>
      <p:sp>
        <p:nvSpPr>
          <p:cNvPr id="51" name="PlaceHolder 4"/>
          <p:cNvSpPr>
            <a:spLocks noGrp="1"/>
          </p:cNvSpPr>
          <p:nvPr>
            <p:ph type="sldNum"/>
          </p:nvPr>
        </p:nvSpPr>
        <p:spPr>
          <a:xfrm>
            <a:off x="8610480" y="6356520"/>
            <a:ext cx="2742840" cy="364680"/>
          </a:xfrm>
          <a:prstGeom prst="rect">
            <a:avLst/>
          </a:prstGeom>
        </p:spPr>
        <p:txBody>
          <a:bodyPr anchor="ctr"/>
          <a:lstStyle/>
          <a:p>
            <a:pPr algn="r">
              <a:lnSpc>
                <a:spcPct val="100000"/>
              </a:lnSpc>
            </a:pPr>
            <a:fld id="{E24B7CA6-D990-4B10-B85F-5F98437E5EEA}" type="slidenum">
              <a:rPr lang="en-US" sz="1200" b="0" strike="noStrike" spc="-1">
                <a:solidFill>
                  <a:srgbClr val="8B8B8B"/>
                </a:solidFill>
                <a:uFill>
                  <a:solidFill>
                    <a:srgbClr val="FFFFFF"/>
                  </a:solidFill>
                </a:uFill>
                <a:latin typeface="Calibri"/>
              </a:rPr>
              <a:t>‹#›</a:t>
            </a:fld>
            <a:endParaRPr lang="en-US" sz="1400" b="0" strike="noStrike" spc="-1">
              <a:solidFill>
                <a:srgbClr val="000000"/>
              </a:solidFill>
              <a:uFill>
                <a:solidFill>
                  <a:srgbClr val="FFFFFF"/>
                </a:solidFill>
              </a:uFill>
              <a:latin typeface="Times New Roman"/>
            </a:endParaRPr>
          </a:p>
        </p:txBody>
      </p:sp>
      <p:sp>
        <p:nvSpPr>
          <p:cNvPr id="52" name="PlaceHolder 5"/>
          <p:cNvSpPr>
            <a:spLocks noGrp="1"/>
          </p:cNvSpPr>
          <p:nvPr>
            <p:ph type="body"/>
          </p:nvPr>
        </p:nvSpPr>
        <p:spPr>
          <a:xfrm>
            <a:off x="609480" y="1604520"/>
            <a:ext cx="109724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8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hyperlink" Target="https://www.windy.com/?43.985,29.103,7" TargetMode="External"/><Relationship Id="rId3" Type="http://schemas.openxmlformats.org/officeDocument/2006/relationships/image" Target="../media/image19.png"/><Relationship Id="rId7"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hyperlink" Target="http://www.windfinder.com/weather-maps/forecast/romania#7/44.157/28.652" TargetMode="External"/><Relationship Id="rId5" Type="http://schemas.openxmlformats.org/officeDocument/2006/relationships/image" Target="../media/image21.jpeg"/><Relationship Id="rId10" Type="http://schemas.openxmlformats.org/officeDocument/2006/relationships/image" Target="../media/image31.png"/><Relationship Id="rId4" Type="http://schemas.openxmlformats.org/officeDocument/2006/relationships/image" Target="../media/image20.png"/><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21.jpe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hyperlink" Target="https://www.youtube.com/watch?v=UDyhcxyR_90" TargetMode="External"/><Relationship Id="rId3" Type="http://schemas.openxmlformats.org/officeDocument/2006/relationships/image" Target="../media/image19.png"/><Relationship Id="rId7" Type="http://schemas.openxmlformats.org/officeDocument/2006/relationships/hyperlink" Target="https://www.youtube.com/watch?v=5_HefhiwioE" TargetMode="External"/><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34.jpe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35.gif"/></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36.png"/><Relationship Id="rId5" Type="http://schemas.openxmlformats.org/officeDocument/2006/relationships/image" Target="../media/image21.jpe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hyperlink" Target="https://play.kahoot.it/#/?quizId=cd2bbdf7-6f2c-4125-b1ef-31a7608d68c0" TargetMode="External"/><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37.jpeg"/><Relationship Id="rId5" Type="http://schemas.openxmlformats.org/officeDocument/2006/relationships/image" Target="../media/image21.jpe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38.jpeg"/><Relationship Id="rId5" Type="http://schemas.openxmlformats.org/officeDocument/2006/relationships/image" Target="../media/image21.jpe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0.jp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21.jpe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9.png"/><Relationship Id="rId7"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41.emf"/><Relationship Id="rId5" Type="http://schemas.openxmlformats.org/officeDocument/2006/relationships/image" Target="../media/image21.jpe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44.jpeg"/><Relationship Id="rId5" Type="http://schemas.openxmlformats.org/officeDocument/2006/relationships/image" Target="../media/image21.jpe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42.png"/><Relationship Id="rId5" Type="http://schemas.openxmlformats.org/officeDocument/2006/relationships/image" Target="../media/image21.jpe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9.png"/><Relationship Id="rId7"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hyperlink" Target="http://www.windfinder.com/windstatistics/constanta_port" TargetMode="External"/><Relationship Id="rId5" Type="http://schemas.openxmlformats.org/officeDocument/2006/relationships/image" Target="../media/image21.jpe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46.gif"/><Relationship Id="rId5" Type="http://schemas.openxmlformats.org/officeDocument/2006/relationships/image" Target="../media/image21.jpe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9.png"/><Relationship Id="rId7" Type="http://schemas.openxmlformats.org/officeDocument/2006/relationships/hyperlink" Target="https://zoom.earth/#44.177372,28.664918,16z,sat" TargetMode="External"/><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47.jpg"/><Relationship Id="rId5" Type="http://schemas.openxmlformats.org/officeDocument/2006/relationships/image" Target="../media/image21.jpe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9.png"/><Relationship Id="rId7" Type="http://schemas.openxmlformats.org/officeDocument/2006/relationships/hyperlink" Target="http://explorer.worldwind.earth/" TargetMode="External"/><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49.jpg"/><Relationship Id="rId5" Type="http://schemas.openxmlformats.org/officeDocument/2006/relationships/image" Target="../media/image21.jpe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43.png"/><Relationship Id="rId5" Type="http://schemas.openxmlformats.org/officeDocument/2006/relationships/image" Target="../media/image21.jpe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Layout" Target="../slideLayouts/slideLayout25.xml"/><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8" Type="http://schemas.openxmlformats.org/officeDocument/2006/relationships/hyperlink" Target="http://ww2010.atmos.uiuc.edu/(Gl)/guides/maps/sfcobs/cntr/wind.rxml" TargetMode="External"/><Relationship Id="rId3" Type="http://schemas.openxmlformats.org/officeDocument/2006/relationships/image" Target="../media/image20.png"/><Relationship Id="rId7" Type="http://schemas.openxmlformats.org/officeDocument/2006/relationships/hyperlink" Target="https://www.windy.com/?43.985,29.103,7" TargetMode="External"/><Relationship Id="rId12" Type="http://schemas.openxmlformats.org/officeDocument/2006/relationships/hyperlink" Target="http://explorer.worldwind.earth/" TargetMode="External"/><Relationship Id="rId2" Type="http://schemas.openxmlformats.org/officeDocument/2006/relationships/image" Target="../media/image19.png"/><Relationship Id="rId1" Type="http://schemas.openxmlformats.org/officeDocument/2006/relationships/slideLayout" Target="../slideLayouts/slideLayout14.xml"/><Relationship Id="rId6" Type="http://schemas.openxmlformats.org/officeDocument/2006/relationships/hyperlink" Target="http://www.windfinder.com/weatherforecast/constanta_port" TargetMode="External"/><Relationship Id="rId11" Type="http://schemas.openxmlformats.org/officeDocument/2006/relationships/hyperlink" Target="https://zoom.earth/#44.177372,28.664918,16z,sat" TargetMode="External"/><Relationship Id="rId5" Type="http://schemas.openxmlformats.org/officeDocument/2006/relationships/hyperlink" Target="https://www.youtube.com/watch?v=HQisz5lp73Y" TargetMode="External"/><Relationship Id="rId10" Type="http://schemas.openxmlformats.org/officeDocument/2006/relationships/hyperlink" Target="https://www.youtube.com/watch?v=UDyhcxyR_90" TargetMode="External"/><Relationship Id="rId4" Type="http://schemas.openxmlformats.org/officeDocument/2006/relationships/image" Target="../media/image21.jpeg"/><Relationship Id="rId9" Type="http://schemas.openxmlformats.org/officeDocument/2006/relationships/hyperlink" Target="https://www.youtube.com/watch?v=5_HefhiwioE"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9.png"/><Relationship Id="rId7"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42.png"/><Relationship Id="rId4" Type="http://schemas.openxmlformats.org/officeDocument/2006/relationships/image" Target="../media/image20.png"/><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3.jpg"/><Relationship Id="rId5" Type="http://schemas.openxmlformats.org/officeDocument/2006/relationships/image" Target="../media/image21.jpe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hyperlink" Target="https://en.wikipedia.org/wiki/The_Feynman_Lectures_on_Physics" TargetMode="Externa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hyperlink" Target="https://en.wikipedia.org/wiki/Richard_Feynman" TargetMode="External"/><Relationship Id="rId5" Type="http://schemas.openxmlformats.org/officeDocument/2006/relationships/image" Target="../media/image21.jpe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hyperlink" Target="https://www.youtube.com/watch?v=HQisz5lp73Y" TargetMode="External"/><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hyperlink" Target="http://www.windfinder.com/weatherforecast/constanta_port" TargetMode="External"/><Relationship Id="rId5" Type="http://schemas.openxmlformats.org/officeDocument/2006/relationships/image" Target="../media/image21.jpe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hyperlink" Target="https://play.kahoot.it/#/?quizId=0a6e1c06-7737-4b50-9910-0f4147b1b716" TargetMode="External"/><Relationship Id="rId5" Type="http://schemas.openxmlformats.org/officeDocument/2006/relationships/image" Target="../media/image21.jpe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8068" y="1388764"/>
            <a:ext cx="9143640" cy="2387160"/>
          </a:xfrm>
        </p:spPr>
        <p:txBody>
          <a:bodyPr/>
          <a:lstStyle/>
          <a:p>
            <a:pPr lvl="0"/>
            <a:r>
              <a:rPr lang="pl-PL" b="1" dirty="0">
                <a:solidFill>
                  <a:srgbClr val="0070C0"/>
                </a:solidFill>
              </a:rPr>
              <a:t>	</a:t>
            </a:r>
            <a:r>
              <a:rPr lang="en-US" b="1" dirty="0" smtClean="0">
                <a:solidFill>
                  <a:srgbClr val="0070C0"/>
                </a:solidFill>
              </a:rPr>
              <a:t>Wind and Waves</a:t>
            </a:r>
            <a:endParaRPr lang="en-US" b="1" dirty="0">
              <a:solidFill>
                <a:srgbClr val="0070C0"/>
              </a:solidFill>
            </a:endParaRPr>
          </a:p>
        </p:txBody>
      </p:sp>
      <p:sp>
        <p:nvSpPr>
          <p:cNvPr id="3" name="Subtitle 2"/>
          <p:cNvSpPr>
            <a:spLocks noGrp="1"/>
          </p:cNvSpPr>
          <p:nvPr>
            <p:ph type="subTitle"/>
          </p:nvPr>
        </p:nvSpPr>
        <p:spPr>
          <a:xfrm>
            <a:off x="628997" y="2621768"/>
            <a:ext cx="8639694" cy="2308311"/>
          </a:xfrm>
        </p:spPr>
        <p:txBody>
          <a:bodyPr/>
          <a:lstStyle/>
          <a:p>
            <a:pPr lvl="0"/>
            <a:r>
              <a:rPr lang="en-US" sz="3200" b="1" dirty="0" smtClean="0"/>
              <a:t>			Lower-secondary schools</a:t>
            </a:r>
            <a:endParaRPr lang="en-US" dirty="0"/>
          </a:p>
        </p:txBody>
      </p:sp>
    </p:spTree>
    <p:extLst>
      <p:ext uri="{BB962C8B-B14F-4D97-AF65-F5344CB8AC3E}">
        <p14:creationId xmlns:p14="http://schemas.microsoft.com/office/powerpoint/2010/main" val="6007252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886691" y="861448"/>
            <a:ext cx="10529454" cy="76023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540" b="1" dirty="0">
              <a:solidFill>
                <a:schemeClr val="tx1"/>
              </a:solidFill>
            </a:endParaRPr>
          </a:p>
          <a:p>
            <a:pPr algn="ctr">
              <a:defRPr/>
            </a:pPr>
            <a:r>
              <a:rPr lang="en-US" altLang="en-US" sz="2540" b="1" dirty="0" smtClean="0">
                <a:solidFill>
                  <a:srgbClr val="0070C0"/>
                </a:solidFill>
              </a:rPr>
              <a:t>FROM WHERE </a:t>
            </a:r>
            <a:r>
              <a:rPr lang="en-US" altLang="en-US" sz="2540" b="1" dirty="0">
                <a:solidFill>
                  <a:srgbClr val="0070C0"/>
                </a:solidFill>
              </a:rPr>
              <a:t>DO WE GET METEOROLOGICAL </a:t>
            </a:r>
            <a:r>
              <a:rPr lang="en-US" altLang="en-US" sz="2540" b="1" dirty="0" smtClean="0">
                <a:solidFill>
                  <a:srgbClr val="0070C0"/>
                </a:solidFill>
              </a:rPr>
              <a:t>INFORMATION</a:t>
            </a:r>
            <a:r>
              <a:rPr lang="ro-RO" altLang="en-US" sz="2540" b="1" dirty="0" smtClean="0">
                <a:solidFill>
                  <a:srgbClr val="0070C0"/>
                </a:solidFill>
              </a:rPr>
              <a:t>?</a:t>
            </a:r>
            <a:endParaRPr lang="ro-RO" altLang="en-US" sz="2540" b="1" dirty="0">
              <a:solidFill>
                <a:srgbClr val="0070C0"/>
              </a:solidFill>
            </a:endParaRPr>
          </a:p>
          <a:p>
            <a:pPr>
              <a:defRPr/>
            </a:pPr>
            <a:endParaRPr lang="en-US" sz="2993" dirty="0">
              <a:solidFill>
                <a:schemeClr val="tx1"/>
              </a:solidFill>
            </a:endParaRPr>
          </a:p>
        </p:txBody>
      </p:sp>
      <p:sp>
        <p:nvSpPr>
          <p:cNvPr id="9" name="Text Box 3"/>
          <p:cNvSpPr txBox="1">
            <a:spLocks noChangeArrowheads="1"/>
          </p:cNvSpPr>
          <p:nvPr/>
        </p:nvSpPr>
        <p:spPr bwMode="auto">
          <a:xfrm>
            <a:off x="2279433" y="1636082"/>
            <a:ext cx="8075276" cy="346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9" tIns="58709" rIns="89989" bIns="44995"/>
          <a:lstStyle>
            <a:lvl1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1pPr>
            <a:lvl2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2pPr>
            <a:lvl3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3pPr>
            <a:lvl4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4pPr>
            <a:lvl5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9pPr>
          </a:lstStyle>
          <a:p>
            <a:pPr eaLnBrk="1"/>
            <a:r>
              <a:rPr lang="en-US" altLang="en-US" sz="1633" b="1" dirty="0">
                <a:solidFill>
                  <a:srgbClr val="000000"/>
                </a:solidFill>
                <a:hlinkClick r:id="rId6"/>
              </a:rPr>
              <a:t>http://www.windfinder.com/weather-maps/forecast/romania#7/44.157/28.652</a:t>
            </a:r>
            <a:endParaRPr lang="en-US" altLang="en-US" sz="1633" b="1" dirty="0">
              <a:solidFill>
                <a:srgbClr val="000000"/>
              </a:solidFill>
            </a:endParaRPr>
          </a:p>
        </p:txBody>
      </p:sp>
      <p:pic>
        <p:nvPicPr>
          <p:cNvPr id="10" name="Picture 2" descr="D:\roxana\ERIS\prezentari\wind-map-ACTUALIZATA.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43852" y="1989216"/>
            <a:ext cx="7215131" cy="434048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735358" y="6336792"/>
            <a:ext cx="4596066" cy="369332"/>
          </a:xfrm>
          <a:prstGeom prst="rect">
            <a:avLst/>
          </a:prstGeom>
        </p:spPr>
        <p:txBody>
          <a:bodyPr wrap="none">
            <a:spAutoFit/>
          </a:bodyPr>
          <a:lstStyle/>
          <a:p>
            <a:r>
              <a:rPr lang="en-US" b="1" dirty="0">
                <a:hlinkClick r:id="rId8"/>
              </a:rPr>
              <a:t>https://www.windy.com/?43.985,29.103,7</a:t>
            </a:r>
            <a:endParaRPr lang="en-US" b="1" dirty="0"/>
          </a:p>
        </p:txBody>
      </p:sp>
      <p:pic>
        <p:nvPicPr>
          <p:cNvPr id="11" name="Picture 10" descr="Imagini pentru video ico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35635" y="1694734"/>
            <a:ext cx="1043798" cy="7828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Imagini pentru video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23835" y="6329697"/>
            <a:ext cx="611523" cy="458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183254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2848645" y="877980"/>
            <a:ext cx="7403273" cy="47399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400" b="1" dirty="0" smtClean="0">
                <a:solidFill>
                  <a:srgbClr val="0070C0"/>
                </a:solidFill>
              </a:rPr>
              <a:t>WHAT ARE WAVES?</a:t>
            </a:r>
            <a:endParaRPr lang="ro-RO" altLang="en-US" sz="2400" b="1" dirty="0">
              <a:solidFill>
                <a:srgbClr val="0070C0"/>
              </a:solidFill>
            </a:endParaRPr>
          </a:p>
          <a:p>
            <a:pPr>
              <a:defRPr/>
            </a:pPr>
            <a:endParaRPr lang="en-US" sz="2993" dirty="0">
              <a:solidFill>
                <a:schemeClr val="tx1"/>
              </a:solidFill>
            </a:endParaRPr>
          </a:p>
        </p:txBody>
      </p:sp>
      <p:sp>
        <p:nvSpPr>
          <p:cNvPr id="9" name="Text Box 4"/>
          <p:cNvSpPr txBox="1">
            <a:spLocks noChangeArrowheads="1"/>
          </p:cNvSpPr>
          <p:nvPr/>
        </p:nvSpPr>
        <p:spPr bwMode="auto">
          <a:xfrm>
            <a:off x="2076615" y="2080310"/>
            <a:ext cx="8087040" cy="5322240"/>
          </a:xfrm>
          <a:prstGeom prst="rect">
            <a:avLst/>
          </a:prstGeom>
          <a:noFill/>
          <a:ln w="9525">
            <a:noFill/>
            <a:round/>
            <a:headEnd/>
            <a:tailEnd/>
          </a:ln>
          <a:effectLst/>
        </p:spPr>
        <p:txBody>
          <a:bodyPr lIns="81638" tIns="53260" rIns="81638" bIns="40819"/>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dirty="0">
              <a:solidFill>
                <a:srgbClr val="000000"/>
              </a:solidFill>
            </a:endParaRPr>
          </a:p>
        </p:txBody>
      </p:sp>
      <p:sp>
        <p:nvSpPr>
          <p:cNvPr id="10" name="Rectangle 9"/>
          <p:cNvSpPr/>
          <p:nvPr/>
        </p:nvSpPr>
        <p:spPr>
          <a:xfrm>
            <a:off x="795157" y="1767920"/>
            <a:ext cx="5755124" cy="2308324"/>
          </a:xfrm>
          <a:prstGeom prst="rect">
            <a:avLst/>
          </a:prstGeom>
        </p:spPr>
        <p:txBody>
          <a:bodyPr wrap="square">
            <a:spAutoFit/>
          </a:bodyPr>
          <a:lstStyle/>
          <a:p>
            <a:pPr algn="just"/>
            <a:r>
              <a:rPr lang="en-US" dirty="0" smtClean="0"/>
              <a:t>Ocean waves</a:t>
            </a:r>
            <a:r>
              <a:rPr lang="ro-RO" dirty="0" smtClean="0"/>
              <a:t>, </a:t>
            </a:r>
            <a:r>
              <a:rPr lang="en-US" dirty="0" smtClean="0"/>
              <a:t>are </a:t>
            </a:r>
            <a:r>
              <a:rPr lang="en-US" dirty="0" err="1" smtClean="0"/>
              <a:t>cvasi</a:t>
            </a:r>
            <a:r>
              <a:rPr lang="en-US" dirty="0" smtClean="0"/>
              <a:t>-regular oscillatory movements</a:t>
            </a:r>
            <a:r>
              <a:rPr lang="ro-RO" dirty="0" smtClean="0"/>
              <a:t>, </a:t>
            </a:r>
            <a:r>
              <a:rPr lang="en-US" dirty="0" smtClean="0"/>
              <a:t>on the surface of the seas</a:t>
            </a:r>
            <a:r>
              <a:rPr lang="ro-RO" dirty="0" smtClean="0"/>
              <a:t>. </a:t>
            </a:r>
            <a:r>
              <a:rPr lang="en-US" dirty="0" smtClean="0"/>
              <a:t>In order for them to appear, we need an energy form</a:t>
            </a:r>
            <a:r>
              <a:rPr lang="ro-RO" dirty="0" smtClean="0"/>
              <a:t>.</a:t>
            </a:r>
            <a:endParaRPr lang="en-US" dirty="0"/>
          </a:p>
          <a:p>
            <a:pPr algn="just"/>
            <a:endParaRPr lang="en-US" dirty="0"/>
          </a:p>
          <a:p>
            <a:pPr algn="just"/>
            <a:r>
              <a:rPr lang="en-US" dirty="0" smtClean="0"/>
              <a:t>In the ocean there are different types of mechanical waves: wind waves, tidal waves (appears due to the Sun and Moon gravity), tsunamis (earthquakes, volcanism or underwater landslides)</a:t>
            </a:r>
            <a:r>
              <a:rPr lang="ro-RO" dirty="0" smtClean="0"/>
              <a:t>.</a:t>
            </a:r>
            <a:endParaRPr lang="en-US" dirty="0"/>
          </a:p>
        </p:txBody>
      </p:sp>
      <p:pic>
        <p:nvPicPr>
          <p:cNvPr id="11" name="Picture 10" descr="388px-Sine_wave_amplitude.svg.png"/>
          <p:cNvPicPr>
            <a:picLocks noChangeAspect="1"/>
          </p:cNvPicPr>
          <p:nvPr/>
        </p:nvPicPr>
        <p:blipFill>
          <a:blip r:embed="rId6"/>
          <a:stretch>
            <a:fillRect/>
          </a:stretch>
        </p:blipFill>
        <p:spPr>
          <a:xfrm>
            <a:off x="7040691" y="1844363"/>
            <a:ext cx="4426325" cy="1916553"/>
          </a:xfrm>
          <a:prstGeom prst="rect">
            <a:avLst/>
          </a:prstGeom>
        </p:spPr>
      </p:pic>
      <p:pic>
        <p:nvPicPr>
          <p:cNvPr id="12" name="Picture 11" descr="8990222.png"/>
          <p:cNvPicPr>
            <a:picLocks noChangeAspect="1"/>
          </p:cNvPicPr>
          <p:nvPr/>
        </p:nvPicPr>
        <p:blipFill>
          <a:blip r:embed="rId7"/>
          <a:stretch>
            <a:fillRect/>
          </a:stretch>
        </p:blipFill>
        <p:spPr>
          <a:xfrm>
            <a:off x="795157" y="4260381"/>
            <a:ext cx="5755124" cy="2478362"/>
          </a:xfrm>
          <a:prstGeom prst="rect">
            <a:avLst/>
          </a:prstGeom>
        </p:spPr>
      </p:pic>
      <p:sp>
        <p:nvSpPr>
          <p:cNvPr id="13" name="Rectangle 12"/>
          <p:cNvSpPr/>
          <p:nvPr/>
        </p:nvSpPr>
        <p:spPr>
          <a:xfrm>
            <a:off x="7017420" y="3818942"/>
            <a:ext cx="4815059" cy="2848985"/>
          </a:xfrm>
          <a:prstGeom prst="rect">
            <a:avLst/>
          </a:prstGeom>
        </p:spPr>
        <p:txBody>
          <a:bodyPr wrap="square">
            <a:spAutoFit/>
          </a:bodyPr>
          <a:lstStyle/>
          <a:p>
            <a:pPr algn="just">
              <a:spcAft>
                <a:spcPts val="300"/>
              </a:spcAft>
            </a:pPr>
            <a:r>
              <a:rPr lang="en-US" sz="1633" b="1" dirty="0" smtClean="0">
                <a:solidFill>
                  <a:srgbClr val="002060"/>
                </a:solidFill>
              </a:rPr>
              <a:t>Wave elements</a:t>
            </a:r>
            <a:endParaRPr lang="en-US" sz="1633" dirty="0">
              <a:solidFill>
                <a:srgbClr val="002060"/>
              </a:solidFill>
            </a:endParaRPr>
          </a:p>
          <a:p>
            <a:pPr algn="just">
              <a:spcAft>
                <a:spcPts val="300"/>
              </a:spcAft>
            </a:pPr>
            <a:r>
              <a:rPr lang="en-US" sz="1633" b="1" i="1" dirty="0" smtClean="0">
                <a:solidFill>
                  <a:srgbClr val="002060"/>
                </a:solidFill>
              </a:rPr>
              <a:t>Crest</a:t>
            </a:r>
            <a:r>
              <a:rPr lang="ro-RO" sz="1633" i="1" dirty="0" smtClean="0"/>
              <a:t> – </a:t>
            </a:r>
            <a:r>
              <a:rPr lang="en-US" sz="1633" dirty="0" smtClean="0"/>
              <a:t>the highest line of the wave in comparison with the water line</a:t>
            </a:r>
            <a:r>
              <a:rPr lang="ro-RO" sz="1633" dirty="0" smtClean="0"/>
              <a:t>. </a:t>
            </a:r>
            <a:endParaRPr lang="en-US" sz="1633" dirty="0"/>
          </a:p>
          <a:p>
            <a:pPr algn="just">
              <a:spcAft>
                <a:spcPts val="300"/>
              </a:spcAft>
            </a:pPr>
            <a:r>
              <a:rPr lang="en-US" sz="1633" b="1" i="1" dirty="0" smtClean="0">
                <a:solidFill>
                  <a:srgbClr val="002060"/>
                </a:solidFill>
              </a:rPr>
              <a:t>Trough</a:t>
            </a:r>
            <a:r>
              <a:rPr lang="ro-RO" sz="1633" i="1" dirty="0" smtClean="0"/>
              <a:t> </a:t>
            </a:r>
            <a:r>
              <a:rPr lang="en-US" sz="1633" dirty="0" smtClean="0"/>
              <a:t>– the wave base</a:t>
            </a:r>
            <a:endParaRPr lang="en-US" sz="1633" dirty="0"/>
          </a:p>
          <a:p>
            <a:pPr algn="just">
              <a:spcAft>
                <a:spcPts val="300"/>
              </a:spcAft>
            </a:pPr>
            <a:r>
              <a:rPr lang="en-US" sz="1633" b="1" i="1" dirty="0" smtClean="0">
                <a:solidFill>
                  <a:srgbClr val="002060"/>
                </a:solidFill>
              </a:rPr>
              <a:t>Amplitude</a:t>
            </a:r>
            <a:r>
              <a:rPr lang="ro-RO" sz="1633" i="1" dirty="0" smtClean="0"/>
              <a:t> </a:t>
            </a:r>
            <a:r>
              <a:rPr lang="ro-RO" sz="1633" dirty="0" smtClean="0"/>
              <a:t>– </a:t>
            </a:r>
            <a:r>
              <a:rPr lang="en-US" sz="1633" dirty="0" smtClean="0"/>
              <a:t>the vertical distance between the base and crest</a:t>
            </a:r>
            <a:r>
              <a:rPr lang="ro-RO" sz="1633" dirty="0" smtClean="0"/>
              <a:t>.</a:t>
            </a:r>
            <a:endParaRPr lang="en-US" sz="1633" dirty="0"/>
          </a:p>
          <a:p>
            <a:pPr algn="just">
              <a:spcAft>
                <a:spcPts val="300"/>
              </a:spcAft>
            </a:pPr>
            <a:r>
              <a:rPr lang="en-US" sz="1633" b="1" i="1" dirty="0" smtClean="0">
                <a:solidFill>
                  <a:srgbClr val="002060"/>
                </a:solidFill>
              </a:rPr>
              <a:t>Wavelength</a:t>
            </a:r>
            <a:r>
              <a:rPr lang="ro-RO" sz="1633" i="1" dirty="0" smtClean="0"/>
              <a:t> </a:t>
            </a:r>
            <a:r>
              <a:rPr lang="ro-RO" sz="1633" dirty="0" smtClean="0"/>
              <a:t>– </a:t>
            </a:r>
            <a:r>
              <a:rPr lang="en-US" sz="1633" dirty="0" smtClean="0"/>
              <a:t>the horizontal distance between two consecutive crests</a:t>
            </a:r>
            <a:r>
              <a:rPr lang="ro-RO" sz="1633" dirty="0" smtClean="0"/>
              <a:t>.</a:t>
            </a:r>
            <a:endParaRPr lang="en-US" sz="1633" dirty="0"/>
          </a:p>
          <a:p>
            <a:pPr algn="just">
              <a:spcAft>
                <a:spcPts val="300"/>
              </a:spcAft>
            </a:pPr>
            <a:r>
              <a:rPr lang="en-US" sz="1633" b="1" i="1" dirty="0" smtClean="0">
                <a:solidFill>
                  <a:srgbClr val="002060"/>
                </a:solidFill>
              </a:rPr>
              <a:t>Period</a:t>
            </a:r>
            <a:r>
              <a:rPr lang="ro-RO" sz="1633" i="1" dirty="0" smtClean="0"/>
              <a:t> </a:t>
            </a:r>
            <a:r>
              <a:rPr lang="ro-RO" sz="1633" dirty="0"/>
              <a:t>- </a:t>
            </a:r>
            <a:r>
              <a:rPr lang="en-US" sz="1600" dirty="0"/>
              <a:t>time interval between arrival of consecutive crests at a stationary point</a:t>
            </a:r>
            <a:r>
              <a:rPr lang="ro-RO" sz="1633" dirty="0" smtClean="0"/>
              <a:t>.</a:t>
            </a:r>
            <a:endParaRPr lang="en-US" sz="1633" dirty="0"/>
          </a:p>
        </p:txBody>
      </p:sp>
    </p:spTree>
    <p:extLst>
      <p:ext uri="{BB962C8B-B14F-4D97-AF65-F5344CB8AC3E}">
        <p14:creationId xmlns:p14="http://schemas.microsoft.com/office/powerpoint/2010/main" val="1938005182"/>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7" name="Rounded Rectangle 6"/>
          <p:cNvSpPr/>
          <p:nvPr/>
        </p:nvSpPr>
        <p:spPr>
          <a:xfrm>
            <a:off x="2848645" y="939393"/>
            <a:ext cx="7389826" cy="49376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540" b="1" dirty="0" smtClean="0">
                <a:solidFill>
                  <a:srgbClr val="00B0F0"/>
                </a:solidFill>
              </a:rPr>
              <a:t>WAVE FORMATION MECHANISM</a:t>
            </a:r>
            <a:endParaRPr lang="ro-RO" altLang="en-US" sz="2540" b="1" dirty="0">
              <a:solidFill>
                <a:srgbClr val="00B0F0"/>
              </a:solidFill>
            </a:endParaRPr>
          </a:p>
          <a:p>
            <a:pPr>
              <a:defRPr/>
            </a:pPr>
            <a:endParaRPr lang="en-US" sz="2993" dirty="0">
              <a:solidFill>
                <a:schemeClr val="tx1"/>
              </a:solidFill>
            </a:endParaRPr>
          </a:p>
        </p:txBody>
      </p:sp>
      <p:pic>
        <p:nvPicPr>
          <p:cNvPr id="9" name="Picture 8" descr="1008.jpg"/>
          <p:cNvPicPr>
            <a:picLocks noChangeAspect="1"/>
          </p:cNvPicPr>
          <p:nvPr/>
        </p:nvPicPr>
        <p:blipFill>
          <a:blip r:embed="rId6" cstate="print"/>
          <a:stretch>
            <a:fillRect/>
          </a:stretch>
        </p:blipFill>
        <p:spPr>
          <a:xfrm>
            <a:off x="7270078" y="1968792"/>
            <a:ext cx="4714130" cy="1744226"/>
          </a:xfrm>
          <a:prstGeom prst="rect">
            <a:avLst/>
          </a:prstGeom>
        </p:spPr>
      </p:pic>
      <p:sp>
        <p:nvSpPr>
          <p:cNvPr id="10" name="Rectangle 9"/>
          <p:cNvSpPr/>
          <p:nvPr/>
        </p:nvSpPr>
        <p:spPr>
          <a:xfrm>
            <a:off x="470160" y="2382510"/>
            <a:ext cx="6442656" cy="4016484"/>
          </a:xfrm>
          <a:prstGeom prst="rect">
            <a:avLst/>
          </a:prstGeom>
        </p:spPr>
        <p:txBody>
          <a:bodyPr wrap="square">
            <a:spAutoFit/>
          </a:bodyPr>
          <a:lstStyle/>
          <a:p>
            <a:pPr algn="just">
              <a:spcAft>
                <a:spcPts val="600"/>
              </a:spcAft>
            </a:pPr>
            <a:r>
              <a:rPr lang="en-US" sz="2000" b="1" i="1" dirty="0" smtClean="0">
                <a:solidFill>
                  <a:srgbClr val="002060"/>
                </a:solidFill>
              </a:rPr>
              <a:t>Wind waves </a:t>
            </a:r>
            <a:r>
              <a:rPr lang="en-US" sz="2000" dirty="0" smtClean="0"/>
              <a:t>appear due to the action of surface winds and the friction between air masses and water surface. Initially small wavelets appear (capillary waves), and if the wind intensifies, during long periods of time, the wave dimensions increases transforming into </a:t>
            </a:r>
            <a:r>
              <a:rPr lang="en-US" sz="2000" b="1" i="1" dirty="0" smtClean="0">
                <a:solidFill>
                  <a:srgbClr val="002060"/>
                </a:solidFill>
              </a:rPr>
              <a:t>gravitational waves</a:t>
            </a:r>
            <a:r>
              <a:rPr lang="vi-VN" sz="2000" dirty="0" smtClean="0"/>
              <a:t>:</a:t>
            </a:r>
            <a:endParaRPr lang="en-US" sz="2000" dirty="0" smtClean="0"/>
          </a:p>
          <a:p>
            <a:pPr algn="just">
              <a:spcAft>
                <a:spcPts val="600"/>
              </a:spcAft>
            </a:pPr>
            <a:endParaRPr lang="vi-VN" sz="2000" dirty="0"/>
          </a:p>
          <a:p>
            <a:pPr marL="342900" indent="-342900" algn="just">
              <a:spcAft>
                <a:spcPts val="600"/>
              </a:spcAft>
              <a:buAutoNum type="alphaLcParenR"/>
            </a:pPr>
            <a:r>
              <a:rPr lang="en-US" sz="2000" b="1" dirty="0" smtClean="0">
                <a:solidFill>
                  <a:srgbClr val="002060"/>
                </a:solidFill>
              </a:rPr>
              <a:t>Forced </a:t>
            </a:r>
            <a:r>
              <a:rPr lang="en-US" sz="2000" b="1" dirty="0">
                <a:solidFill>
                  <a:srgbClr val="002060"/>
                </a:solidFill>
              </a:rPr>
              <a:t>waves</a:t>
            </a:r>
            <a:r>
              <a:rPr lang="vi-VN" sz="2000" b="1" dirty="0">
                <a:solidFill>
                  <a:srgbClr val="002060"/>
                </a:solidFill>
              </a:rPr>
              <a:t> </a:t>
            </a:r>
            <a:r>
              <a:rPr lang="en-US" sz="2000" dirty="0"/>
              <a:t>– waves in development due the wind action, slowly transforming into </a:t>
            </a:r>
            <a:r>
              <a:rPr lang="en-US" sz="2000" b="1" dirty="0"/>
              <a:t>storm waves </a:t>
            </a:r>
            <a:endParaRPr lang="en-US" sz="2000" b="1" dirty="0" smtClean="0"/>
          </a:p>
          <a:p>
            <a:pPr marL="342900" indent="-342900" algn="just">
              <a:spcAft>
                <a:spcPts val="600"/>
              </a:spcAft>
              <a:buFontTx/>
              <a:buAutoNum type="alphaLcParenR"/>
            </a:pPr>
            <a:r>
              <a:rPr lang="en-US" sz="2000" b="1" dirty="0">
                <a:solidFill>
                  <a:srgbClr val="002060"/>
                </a:solidFill>
              </a:rPr>
              <a:t>Free waves - swell</a:t>
            </a:r>
            <a:r>
              <a:rPr lang="vi-VN" sz="2000" dirty="0">
                <a:solidFill>
                  <a:srgbClr val="002060"/>
                </a:solidFill>
              </a:rPr>
              <a:t> </a:t>
            </a:r>
            <a:r>
              <a:rPr lang="en-US" sz="2000" dirty="0">
                <a:solidFill>
                  <a:srgbClr val="002060"/>
                </a:solidFill>
              </a:rPr>
              <a:t> - </a:t>
            </a:r>
            <a:r>
              <a:rPr lang="en-US" sz="2000" dirty="0"/>
              <a:t>generated by distant weather systems, where wind blows for a duration of time over a fetch of </a:t>
            </a:r>
            <a:r>
              <a:rPr lang="en-US" sz="2000" dirty="0" smtClean="0"/>
              <a:t>water</a:t>
            </a:r>
            <a:r>
              <a:rPr lang="vi-VN" sz="2000" dirty="0" smtClean="0"/>
              <a:t>.</a:t>
            </a:r>
            <a:endParaRPr lang="vi-VN" sz="2000" dirty="0"/>
          </a:p>
        </p:txBody>
      </p:sp>
      <p:sp>
        <p:nvSpPr>
          <p:cNvPr id="13" name="Text Box 3"/>
          <p:cNvSpPr txBox="1">
            <a:spLocks noChangeArrowheads="1"/>
          </p:cNvSpPr>
          <p:nvPr/>
        </p:nvSpPr>
        <p:spPr bwMode="auto">
          <a:xfrm>
            <a:off x="1944071" y="1513025"/>
            <a:ext cx="8075276" cy="346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9" tIns="58709" rIns="89989" bIns="44995"/>
          <a:lstStyle>
            <a:lvl1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1pPr>
            <a:lvl2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2pPr>
            <a:lvl3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3pPr>
            <a:lvl4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4pPr>
            <a:lvl5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9pPr>
          </a:lstStyle>
          <a:p>
            <a:pPr eaLnBrk="1"/>
            <a:r>
              <a:rPr lang="en-US" altLang="en-US" sz="1633" b="1" dirty="0">
                <a:solidFill>
                  <a:srgbClr val="000000"/>
                </a:solidFill>
                <a:hlinkClick r:id="rId7"/>
              </a:rPr>
              <a:t>https://</a:t>
            </a:r>
            <a:r>
              <a:rPr lang="en-US" altLang="en-US" sz="1633" b="1" dirty="0" smtClean="0">
                <a:solidFill>
                  <a:srgbClr val="000000"/>
                </a:solidFill>
                <a:hlinkClick r:id="rId7"/>
              </a:rPr>
              <a:t>www.youtube.com/watch?v=5_HefhiwioE</a:t>
            </a:r>
            <a:endParaRPr lang="en-US" altLang="en-US" sz="1633" b="1" dirty="0" smtClean="0">
              <a:solidFill>
                <a:srgbClr val="000000"/>
              </a:solidFill>
            </a:endParaRPr>
          </a:p>
          <a:p>
            <a:pPr eaLnBrk="1"/>
            <a:r>
              <a:rPr lang="en-US" altLang="en-US" sz="1600" b="1" dirty="0">
                <a:latin typeface="Arial" panose="020B0604020202020204" pitchFamily="34" charset="0"/>
                <a:hlinkClick r:id="rId8"/>
              </a:rPr>
              <a:t>https://www.youtube.com/watch?v=UDyhcxyR_90</a:t>
            </a:r>
            <a:r>
              <a:rPr lang="en-US" altLang="en-US" sz="1600" b="1" dirty="0">
                <a:latin typeface="Arial" panose="020B0604020202020204" pitchFamily="34" charset="0"/>
              </a:rPr>
              <a:t> </a:t>
            </a:r>
          </a:p>
        </p:txBody>
      </p:sp>
      <p:pic>
        <p:nvPicPr>
          <p:cNvPr id="14" name="Picture 13" descr="http://www4.ncsu.edu/%7Eceknowle/Envisions/chapter10copy/graphics10/fig1011.gif"/>
          <p:cNvPicPr/>
          <p:nvPr/>
        </p:nvPicPr>
        <p:blipFill>
          <a:blip r:embed="rId9">
            <a:extLst>
              <a:ext uri="{28A0092B-C50C-407E-A947-70E740481C1C}">
                <a14:useLocalDpi xmlns:a14="http://schemas.microsoft.com/office/drawing/2010/main" val="0"/>
              </a:ext>
            </a:extLst>
          </a:blip>
          <a:srcRect/>
          <a:stretch>
            <a:fillRect/>
          </a:stretch>
        </p:blipFill>
        <p:spPr bwMode="auto">
          <a:xfrm>
            <a:off x="7270078" y="3813194"/>
            <a:ext cx="4538642" cy="2893448"/>
          </a:xfrm>
          <a:prstGeom prst="rect">
            <a:avLst/>
          </a:prstGeom>
          <a:noFill/>
          <a:ln>
            <a:noFill/>
          </a:ln>
        </p:spPr>
      </p:pic>
      <p:pic>
        <p:nvPicPr>
          <p:cNvPr id="11" name="Picture 10" descr="Imagini pentru video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0273" y="1467639"/>
            <a:ext cx="1043798" cy="7828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ine similară"/>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8125" y="1477392"/>
            <a:ext cx="905117" cy="905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519408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13" name="Rounded Rectangle 12"/>
          <p:cNvSpPr/>
          <p:nvPr/>
        </p:nvSpPr>
        <p:spPr>
          <a:xfrm>
            <a:off x="2849077" y="916975"/>
            <a:ext cx="7389826" cy="52389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540" b="1" dirty="0">
                <a:solidFill>
                  <a:srgbClr val="00B0F0"/>
                </a:solidFill>
              </a:rPr>
              <a:t>WAVE FORMATION </a:t>
            </a:r>
            <a:r>
              <a:rPr lang="en-US" altLang="en-US" sz="2540" b="1" dirty="0" smtClean="0">
                <a:solidFill>
                  <a:srgbClr val="00B0F0"/>
                </a:solidFill>
              </a:rPr>
              <a:t>MECHANISM</a:t>
            </a:r>
          </a:p>
          <a:p>
            <a:pPr>
              <a:defRPr/>
            </a:pPr>
            <a:endParaRPr lang="en-US" sz="2993" dirty="0">
              <a:solidFill>
                <a:schemeClr val="tx1"/>
              </a:solidFill>
            </a:endParaRPr>
          </a:p>
        </p:txBody>
      </p:sp>
      <p:pic>
        <p:nvPicPr>
          <p:cNvPr id="14" name="Picture 13" descr="untitled91355366450211.png"/>
          <p:cNvPicPr>
            <a:picLocks noChangeAspect="1"/>
          </p:cNvPicPr>
          <p:nvPr/>
        </p:nvPicPr>
        <p:blipFill>
          <a:blip r:embed="rId6" cstate="print"/>
          <a:stretch>
            <a:fillRect/>
          </a:stretch>
        </p:blipFill>
        <p:spPr>
          <a:xfrm>
            <a:off x="1949250" y="1814706"/>
            <a:ext cx="9189481" cy="4502967"/>
          </a:xfrm>
          <a:prstGeom prst="rect">
            <a:avLst/>
          </a:prstGeom>
        </p:spPr>
      </p:pic>
    </p:spTree>
    <p:extLst>
      <p:ext uri="{BB962C8B-B14F-4D97-AF65-F5344CB8AC3E}">
        <p14:creationId xmlns:p14="http://schemas.microsoft.com/office/powerpoint/2010/main" val="99216958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7" name="Rounded Rectangle 6"/>
          <p:cNvSpPr/>
          <p:nvPr/>
        </p:nvSpPr>
        <p:spPr>
          <a:xfrm>
            <a:off x="2361061" y="859991"/>
            <a:ext cx="7422778" cy="456192"/>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540" b="1" dirty="0" smtClean="0">
                <a:solidFill>
                  <a:srgbClr val="00B0F0"/>
                </a:solidFill>
              </a:rPr>
              <a:t>OCEANOGRAPHIC CHARACTERISTICS</a:t>
            </a:r>
            <a:endParaRPr lang="ro-RO" altLang="en-US" sz="2540" b="1" dirty="0">
              <a:solidFill>
                <a:srgbClr val="00B0F0"/>
              </a:solidFill>
            </a:endParaRPr>
          </a:p>
          <a:p>
            <a:pPr>
              <a:defRPr/>
            </a:pPr>
            <a:endParaRPr lang="en-US" sz="2993" b="1" dirty="0">
              <a:solidFill>
                <a:schemeClr val="tx1"/>
              </a:solidFill>
            </a:endParaRPr>
          </a:p>
        </p:txBody>
      </p:sp>
      <p:sp>
        <p:nvSpPr>
          <p:cNvPr id="8" name="Text Box 4"/>
          <p:cNvSpPr txBox="1">
            <a:spLocks noChangeArrowheads="1"/>
          </p:cNvSpPr>
          <p:nvPr/>
        </p:nvSpPr>
        <p:spPr bwMode="auto">
          <a:xfrm>
            <a:off x="1410205" y="2027182"/>
            <a:ext cx="8087040" cy="5322240"/>
          </a:xfrm>
          <a:prstGeom prst="rect">
            <a:avLst/>
          </a:prstGeom>
          <a:noFill/>
          <a:ln w="9525">
            <a:noFill/>
            <a:round/>
            <a:headEnd/>
            <a:tailEnd/>
          </a:ln>
          <a:effectLst/>
        </p:spPr>
        <p:txBody>
          <a:bodyPr lIns="81638" tIns="53260" rIns="81638" bIns="40819"/>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dirty="0">
              <a:solidFill>
                <a:srgbClr val="000000"/>
              </a:solidFill>
            </a:endParaRPr>
          </a:p>
        </p:txBody>
      </p:sp>
      <p:sp>
        <p:nvSpPr>
          <p:cNvPr id="9" name="Rectangle 8"/>
          <p:cNvSpPr/>
          <p:nvPr/>
        </p:nvSpPr>
        <p:spPr>
          <a:xfrm>
            <a:off x="256462" y="1946432"/>
            <a:ext cx="6516217" cy="3693319"/>
          </a:xfrm>
          <a:prstGeom prst="rect">
            <a:avLst/>
          </a:prstGeom>
        </p:spPr>
        <p:txBody>
          <a:bodyPr wrap="square">
            <a:spAutoFit/>
          </a:bodyPr>
          <a:lstStyle/>
          <a:p>
            <a:pPr algn="just"/>
            <a:r>
              <a:rPr lang="en-US" b="1" dirty="0"/>
              <a:t>O</a:t>
            </a:r>
            <a:r>
              <a:rPr lang="en-US" b="1" dirty="0" smtClean="0"/>
              <a:t>CEANOGRAPHY</a:t>
            </a:r>
            <a:r>
              <a:rPr lang="en-US" dirty="0" smtClean="0"/>
              <a:t> (or </a:t>
            </a:r>
            <a:r>
              <a:rPr lang="en-US" b="1" dirty="0" smtClean="0"/>
              <a:t>marine hydrology</a:t>
            </a:r>
            <a:r>
              <a:rPr lang="en-US" dirty="0" smtClean="0"/>
              <a:t>) studies the physical-chemical properties and dynamics of the earth ocean.</a:t>
            </a:r>
            <a:endParaRPr lang="en-US" dirty="0"/>
          </a:p>
          <a:p>
            <a:pPr algn="just"/>
            <a:endParaRPr lang="en-US" dirty="0"/>
          </a:p>
          <a:p>
            <a:pPr algn="just"/>
            <a:r>
              <a:rPr lang="en-US" dirty="0" smtClean="0"/>
              <a:t>Earth </a:t>
            </a:r>
            <a:r>
              <a:rPr lang="en-US" dirty="0"/>
              <a:t>is 71% covered </a:t>
            </a:r>
            <a:r>
              <a:rPr lang="en-US" dirty="0" smtClean="0"/>
              <a:t>in water.</a:t>
            </a:r>
            <a:endParaRPr lang="en-US" dirty="0"/>
          </a:p>
          <a:p>
            <a:pPr algn="just"/>
            <a:endParaRPr lang="en-US" dirty="0"/>
          </a:p>
          <a:p>
            <a:pPr algn="just"/>
            <a:r>
              <a:rPr lang="en-US" b="1" dirty="0" smtClean="0">
                <a:solidFill>
                  <a:srgbClr val="002060"/>
                </a:solidFill>
              </a:rPr>
              <a:t>Marine Currents </a:t>
            </a:r>
            <a:r>
              <a:rPr lang="en-US" dirty="0" smtClean="0"/>
              <a:t>are translation movements of water masses.</a:t>
            </a:r>
            <a:endParaRPr lang="en-US" dirty="0"/>
          </a:p>
          <a:p>
            <a:pPr algn="just"/>
            <a:endParaRPr lang="en-US" dirty="0"/>
          </a:p>
          <a:p>
            <a:pPr algn="just"/>
            <a:r>
              <a:rPr lang="en-US" u="sng" dirty="0" smtClean="0"/>
              <a:t>Generator Factors</a:t>
            </a:r>
            <a:r>
              <a:rPr lang="en-US" dirty="0" smtClean="0"/>
              <a:t> are regular and periodic winds, density differences, tides etc.</a:t>
            </a:r>
            <a:endParaRPr lang="ro-RO" dirty="0"/>
          </a:p>
          <a:p>
            <a:pPr algn="just"/>
            <a:endParaRPr lang="en-US" dirty="0"/>
          </a:p>
          <a:p>
            <a:pPr algn="just"/>
            <a:r>
              <a:rPr lang="en-US" u="sng" dirty="0" smtClean="0"/>
              <a:t>Modifying Factors</a:t>
            </a:r>
            <a:r>
              <a:rPr lang="en-US" dirty="0" smtClean="0"/>
              <a:t> are Coriolis force (direction change) and friction forces (speed influence).</a:t>
            </a:r>
            <a:endParaRPr lang="en-US" dirty="0"/>
          </a:p>
          <a:p>
            <a:endParaRPr lang="en-US" dirty="0"/>
          </a:p>
        </p:txBody>
      </p:sp>
      <p:pic>
        <p:nvPicPr>
          <p:cNvPr id="10" name="Picture 9" descr="image010.jpg"/>
          <p:cNvPicPr>
            <a:picLocks noChangeAspect="1"/>
          </p:cNvPicPr>
          <p:nvPr/>
        </p:nvPicPr>
        <p:blipFill>
          <a:blip r:embed="rId6"/>
          <a:stretch>
            <a:fillRect/>
          </a:stretch>
        </p:blipFill>
        <p:spPr>
          <a:xfrm>
            <a:off x="7529615" y="2395602"/>
            <a:ext cx="4279105" cy="2841416"/>
          </a:xfrm>
          <a:prstGeom prst="rect">
            <a:avLst/>
          </a:prstGeom>
        </p:spPr>
      </p:pic>
      <p:sp>
        <p:nvSpPr>
          <p:cNvPr id="2" name="Rectangle 1"/>
          <p:cNvSpPr/>
          <p:nvPr/>
        </p:nvSpPr>
        <p:spPr>
          <a:xfrm>
            <a:off x="0" y="5946834"/>
            <a:ext cx="12192000" cy="400110"/>
          </a:xfrm>
          <a:prstGeom prst="rect">
            <a:avLst/>
          </a:prstGeom>
        </p:spPr>
        <p:txBody>
          <a:bodyPr wrap="square">
            <a:spAutoFit/>
          </a:bodyPr>
          <a:lstStyle/>
          <a:p>
            <a:pPr algn="ctr"/>
            <a:r>
              <a:rPr lang="en-US" sz="2000" b="1" dirty="0">
                <a:hlinkClick r:id="rId7"/>
              </a:rPr>
              <a:t>https://play.kahoot.it/#/?quizId=cd2bbdf7-6f2c-4125-b1ef-31a7608d68c0</a:t>
            </a:r>
            <a:endParaRPr lang="en-US" sz="2000" b="1" dirty="0"/>
          </a:p>
        </p:txBody>
      </p:sp>
      <p:pic>
        <p:nvPicPr>
          <p:cNvPr id="11" name="Picture 10"/>
          <p:cNvPicPr>
            <a:picLocks noChangeAspect="1"/>
          </p:cNvPicPr>
          <p:nvPr/>
        </p:nvPicPr>
        <p:blipFill rotWithShape="1">
          <a:blip r:embed="rId8"/>
          <a:srcRect l="21899" t="22100" r="22058" b="25466"/>
          <a:stretch/>
        </p:blipFill>
        <p:spPr>
          <a:xfrm>
            <a:off x="366190" y="5843653"/>
            <a:ext cx="1336648" cy="716199"/>
          </a:xfrm>
          <a:prstGeom prst="rect">
            <a:avLst/>
          </a:prstGeom>
        </p:spPr>
      </p:pic>
    </p:spTree>
    <p:extLst>
      <p:ext uri="{BB962C8B-B14F-4D97-AF65-F5344CB8AC3E}">
        <p14:creationId xmlns:p14="http://schemas.microsoft.com/office/powerpoint/2010/main" val="158360437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pic>
        <p:nvPicPr>
          <p:cNvPr id="6" name="Obraz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6131" y="194087"/>
            <a:ext cx="1266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3"/>
          <p:cNvSpPr>
            <a:spLocks noChangeArrowheads="1"/>
          </p:cNvSpPr>
          <p:nvPr/>
        </p:nvSpPr>
        <p:spPr bwMode="auto">
          <a:xfrm>
            <a:off x="2301332" y="342859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4"/>
          <p:cNvSpPr>
            <a:spLocks noChangeArrowheads="1"/>
          </p:cNvSpPr>
          <p:nvPr/>
        </p:nvSpPr>
        <p:spPr bwMode="auto">
          <a:xfrm>
            <a:off x="2301332" y="38857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ounded Rectangle 9"/>
          <p:cNvSpPr/>
          <p:nvPr/>
        </p:nvSpPr>
        <p:spPr>
          <a:xfrm>
            <a:off x="1838118" y="932844"/>
            <a:ext cx="9148542" cy="84830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400" b="1" dirty="0" smtClean="0">
                <a:solidFill>
                  <a:schemeClr val="accent1">
                    <a:lumMod val="75000"/>
                  </a:schemeClr>
                </a:solidFill>
              </a:rPr>
              <a:t>WHY THE FRONT WAVE APPEARS PARALLEL WITH THE SHORELINE</a:t>
            </a:r>
            <a:r>
              <a:rPr lang="ro-RO" altLang="en-US" sz="2400" b="1" dirty="0" smtClean="0">
                <a:solidFill>
                  <a:schemeClr val="accent1">
                    <a:lumMod val="75000"/>
                  </a:schemeClr>
                </a:solidFill>
              </a:rPr>
              <a:t>?</a:t>
            </a:r>
            <a:endParaRPr lang="ro-RO" altLang="en-US" sz="2400" b="1" dirty="0">
              <a:solidFill>
                <a:schemeClr val="accent1">
                  <a:lumMod val="75000"/>
                </a:schemeClr>
              </a:solidFill>
            </a:endParaRPr>
          </a:p>
          <a:p>
            <a:pPr>
              <a:defRPr/>
            </a:pPr>
            <a:endParaRPr lang="en-US" sz="2993" b="1" dirty="0">
              <a:solidFill>
                <a:schemeClr val="tx1"/>
              </a:solidFill>
            </a:endParaRPr>
          </a:p>
        </p:txBody>
      </p:sp>
      <p:pic>
        <p:nvPicPr>
          <p:cNvPr id="17" name="Picture 16" descr="http://homepages.cae.wisc.edu/%7Echinwu/CEE514_Coastal_Engineering/2003_Students_Web/Chris/STWAVE2_files/image006.jpg"/>
          <p:cNvPicPr/>
          <p:nvPr/>
        </p:nvPicPr>
        <p:blipFill>
          <a:blip r:embed="rId6">
            <a:extLst>
              <a:ext uri="{28A0092B-C50C-407E-A947-70E740481C1C}">
                <a14:useLocalDpi xmlns:a14="http://schemas.microsoft.com/office/drawing/2010/main" val="0"/>
              </a:ext>
            </a:extLst>
          </a:blip>
          <a:srcRect/>
          <a:stretch>
            <a:fillRect/>
          </a:stretch>
        </p:blipFill>
        <p:spPr bwMode="auto">
          <a:xfrm>
            <a:off x="2004797" y="1781149"/>
            <a:ext cx="8269285" cy="4813615"/>
          </a:xfrm>
          <a:prstGeom prst="rect">
            <a:avLst/>
          </a:prstGeom>
          <a:noFill/>
          <a:ln>
            <a:noFill/>
          </a:ln>
        </p:spPr>
      </p:pic>
    </p:spTree>
    <p:extLst>
      <p:ext uri="{BB962C8B-B14F-4D97-AF65-F5344CB8AC3E}">
        <p14:creationId xmlns:p14="http://schemas.microsoft.com/office/powerpoint/2010/main" val="196405538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pic>
        <p:nvPicPr>
          <p:cNvPr id="6" name="Obraz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6131" y="194087"/>
            <a:ext cx="1266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3"/>
          <p:cNvSpPr>
            <a:spLocks noChangeArrowheads="1"/>
          </p:cNvSpPr>
          <p:nvPr/>
        </p:nvSpPr>
        <p:spPr bwMode="auto">
          <a:xfrm>
            <a:off x="2301332" y="342859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4"/>
          <p:cNvSpPr>
            <a:spLocks noChangeArrowheads="1"/>
          </p:cNvSpPr>
          <p:nvPr/>
        </p:nvSpPr>
        <p:spPr bwMode="auto">
          <a:xfrm>
            <a:off x="2301332" y="38857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3"/>
          <p:cNvSpPr>
            <a:spLocks noChangeArrowheads="1"/>
          </p:cNvSpPr>
          <p:nvPr/>
        </p:nvSpPr>
        <p:spPr bwMode="auto">
          <a:xfrm>
            <a:off x="2301332" y="342859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 name="Picture 11"/>
          <p:cNvPicPr>
            <a:picLocks noChangeAspect="1"/>
          </p:cNvPicPr>
          <p:nvPr/>
        </p:nvPicPr>
        <p:blipFill>
          <a:blip r:embed="rId6"/>
          <a:stretch>
            <a:fillRect/>
          </a:stretch>
        </p:blipFill>
        <p:spPr>
          <a:xfrm>
            <a:off x="6802586" y="1878131"/>
            <a:ext cx="4849091" cy="4678948"/>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9408" y="1878130"/>
            <a:ext cx="6224203" cy="4675069"/>
          </a:xfrm>
          <a:prstGeom prst="rect">
            <a:avLst/>
          </a:prstGeom>
        </p:spPr>
      </p:pic>
      <p:sp>
        <p:nvSpPr>
          <p:cNvPr id="14" name="Rounded Rectangle 13"/>
          <p:cNvSpPr/>
          <p:nvPr/>
        </p:nvSpPr>
        <p:spPr>
          <a:xfrm>
            <a:off x="1838118" y="932844"/>
            <a:ext cx="9148542" cy="84830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400" b="1" dirty="0" smtClean="0">
                <a:solidFill>
                  <a:schemeClr val="accent1">
                    <a:lumMod val="75000"/>
                  </a:schemeClr>
                </a:solidFill>
              </a:rPr>
              <a:t>WHY THE FRONT WAVE APPEARS PARALLEL WITH THE SHORELINE</a:t>
            </a:r>
            <a:r>
              <a:rPr lang="ro-RO" altLang="en-US" sz="2400" b="1" dirty="0" smtClean="0">
                <a:solidFill>
                  <a:schemeClr val="accent1">
                    <a:lumMod val="75000"/>
                  </a:schemeClr>
                </a:solidFill>
              </a:rPr>
              <a:t>?</a:t>
            </a:r>
            <a:endParaRPr lang="ro-RO" altLang="en-US" sz="2400" b="1" dirty="0">
              <a:solidFill>
                <a:schemeClr val="accent1">
                  <a:lumMod val="75000"/>
                </a:schemeClr>
              </a:solidFill>
            </a:endParaRPr>
          </a:p>
          <a:p>
            <a:pPr>
              <a:defRPr/>
            </a:pPr>
            <a:endParaRPr lang="en-US" sz="2993" b="1" dirty="0">
              <a:solidFill>
                <a:schemeClr val="tx1"/>
              </a:solidFill>
            </a:endParaRPr>
          </a:p>
        </p:txBody>
      </p:sp>
    </p:spTree>
    <p:extLst>
      <p:ext uri="{BB962C8B-B14F-4D97-AF65-F5344CB8AC3E}">
        <p14:creationId xmlns:p14="http://schemas.microsoft.com/office/powerpoint/2010/main" val="140201479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6" name="Rectangle 14"/>
          <p:cNvSpPr>
            <a:spLocks noChangeArrowheads="1"/>
          </p:cNvSpPr>
          <p:nvPr/>
        </p:nvSpPr>
        <p:spPr bwMode="auto">
          <a:xfrm>
            <a:off x="1644102" y="3700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ounded Rectangle 6"/>
          <p:cNvSpPr/>
          <p:nvPr/>
        </p:nvSpPr>
        <p:spPr>
          <a:xfrm>
            <a:off x="2726434" y="954995"/>
            <a:ext cx="7334182"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altLang="en-US" sz="2903" b="1" dirty="0" smtClean="0">
                <a:solidFill>
                  <a:srgbClr val="C00000"/>
                </a:solidFill>
              </a:rPr>
              <a:t>EXERCISES</a:t>
            </a:r>
            <a:endParaRPr lang="ro-RO" altLang="en-US" sz="2903" b="1" dirty="0">
              <a:solidFill>
                <a:srgbClr val="C00000"/>
              </a:solidFill>
            </a:endParaRPr>
          </a:p>
          <a:p>
            <a:pPr>
              <a:defRPr/>
            </a:pPr>
            <a:endParaRPr lang="en-US" sz="2993" dirty="0">
              <a:solidFill>
                <a:srgbClr val="C00000"/>
              </a:solidFill>
            </a:endParaRPr>
          </a:p>
        </p:txBody>
      </p:sp>
      <p:sp>
        <p:nvSpPr>
          <p:cNvPr id="10" name="Rectangle 9"/>
          <p:cNvSpPr/>
          <p:nvPr/>
        </p:nvSpPr>
        <p:spPr>
          <a:xfrm>
            <a:off x="5800552" y="3895675"/>
            <a:ext cx="242374" cy="343620"/>
          </a:xfrm>
          <a:prstGeom prst="rect">
            <a:avLst/>
          </a:prstGeom>
        </p:spPr>
        <p:txBody>
          <a:bodyPr wrap="none">
            <a:spAutoFit/>
          </a:bodyPr>
          <a:lstStyle/>
          <a:p>
            <a:r>
              <a:rPr lang="vi-VN" sz="1633" dirty="0"/>
              <a:t> </a:t>
            </a:r>
            <a:endParaRPr lang="en-US" sz="1633" dirty="0"/>
          </a:p>
        </p:txBody>
      </p:sp>
      <p:sp>
        <p:nvSpPr>
          <p:cNvPr id="11" name="Rectangle 10"/>
          <p:cNvSpPr/>
          <p:nvPr/>
        </p:nvSpPr>
        <p:spPr>
          <a:xfrm>
            <a:off x="512640" y="1602037"/>
            <a:ext cx="11296080" cy="2031325"/>
          </a:xfrm>
          <a:prstGeom prst="rect">
            <a:avLst/>
          </a:prstGeom>
        </p:spPr>
        <p:txBody>
          <a:bodyPr wrap="square">
            <a:spAutoFit/>
          </a:bodyPr>
          <a:lstStyle/>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Observation chart</a:t>
            </a:r>
            <a:r>
              <a:rPr lang="ro-RO" altLang="en-US" b="1" dirty="0" smtClean="0"/>
              <a:t>: </a:t>
            </a:r>
            <a:r>
              <a:rPr lang="en-US" altLang="en-US" b="1" dirty="0"/>
              <a:t>How do we monitor the meteorological information</a:t>
            </a:r>
            <a:r>
              <a:rPr lang="ro-RO" altLang="en-US" b="1" dirty="0" smtClean="0"/>
              <a:t>?</a:t>
            </a: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ro-RO" altLang="en-US" b="1" dirty="0"/>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GB" kern="50" dirty="0">
                <a:solidFill>
                  <a:srgbClr val="000000"/>
                </a:solidFill>
                <a:ea typeface="Calibri" panose="020F0502020204030204" pitchFamily="34" charset="0"/>
              </a:rPr>
              <a:t>Record information on the </a:t>
            </a:r>
            <a:r>
              <a:rPr lang="en-GB" b="1" kern="50" dirty="0">
                <a:solidFill>
                  <a:srgbClr val="7030A0"/>
                </a:solidFill>
                <a:ea typeface="Calibri" panose="020F0502020204030204" pitchFamily="34" charset="0"/>
              </a:rPr>
              <a:t>speed and direction of wind </a:t>
            </a:r>
            <a:r>
              <a:rPr lang="en-GB" kern="50" dirty="0">
                <a:solidFill>
                  <a:srgbClr val="000000"/>
                </a:solidFill>
                <a:ea typeface="Calibri" panose="020F0502020204030204" pitchFamily="34" charset="0"/>
              </a:rPr>
              <a:t>in the table </a:t>
            </a:r>
            <a:r>
              <a:rPr lang="en-GB" kern="50" dirty="0" smtClean="0">
                <a:solidFill>
                  <a:srgbClr val="000000"/>
                </a:solidFill>
                <a:ea typeface="Calibri" panose="020F0502020204030204" pitchFamily="34" charset="0"/>
              </a:rPr>
              <a:t>below</a:t>
            </a:r>
            <a:r>
              <a:rPr lang="en-US" dirty="0" smtClean="0"/>
              <a:t>. Using these values and the </a:t>
            </a:r>
            <a:r>
              <a:rPr lang="en-US" b="1" dirty="0" smtClean="0"/>
              <a:t>Support Chart</a:t>
            </a:r>
            <a:r>
              <a:rPr lang="en-US" dirty="0" smtClean="0"/>
              <a:t>, try to estimate the </a:t>
            </a:r>
            <a:r>
              <a:rPr lang="en-US" b="1" dirty="0" smtClean="0">
                <a:solidFill>
                  <a:srgbClr val="C00000"/>
                </a:solidFill>
              </a:rPr>
              <a:t>height</a:t>
            </a:r>
            <a:r>
              <a:rPr lang="en-US" dirty="0" smtClean="0"/>
              <a:t> and </a:t>
            </a:r>
            <a:r>
              <a:rPr lang="en-US" b="1" dirty="0" smtClean="0">
                <a:solidFill>
                  <a:srgbClr val="C00000"/>
                </a:solidFill>
              </a:rPr>
              <a:t>probable direction </a:t>
            </a:r>
            <a:r>
              <a:rPr lang="en-US" dirty="0" smtClean="0"/>
              <a:t>of the </a:t>
            </a:r>
            <a:r>
              <a:rPr lang="en-US" b="1" dirty="0" smtClean="0">
                <a:solidFill>
                  <a:srgbClr val="C00000"/>
                </a:solidFill>
              </a:rPr>
              <a:t>wave front</a:t>
            </a:r>
            <a:r>
              <a:rPr lang="en-US" dirty="0" smtClean="0"/>
              <a:t>. In the last columns record the </a:t>
            </a:r>
            <a:r>
              <a:rPr lang="en-GB" kern="50" dirty="0">
                <a:solidFill>
                  <a:srgbClr val="0070C0"/>
                </a:solidFill>
                <a:ea typeface="Calibri" panose="020F0502020204030204" pitchFamily="34" charset="0"/>
              </a:rPr>
              <a:t>actual data on the wave </a:t>
            </a:r>
            <a:r>
              <a:rPr lang="en-GB" kern="50" dirty="0" smtClean="0">
                <a:solidFill>
                  <a:srgbClr val="0070C0"/>
                </a:solidFill>
                <a:ea typeface="Calibri" panose="020F0502020204030204" pitchFamily="34" charset="0"/>
              </a:rPr>
              <a:t>characteristics</a:t>
            </a:r>
            <a:r>
              <a:rPr lang="en-US" dirty="0" smtClean="0"/>
              <a:t>. Compare the results and improve your forecast methods </a:t>
            </a:r>
            <a:r>
              <a:rPr lang="pl-PL" dirty="0" smtClean="0"/>
              <a:t>(</a:t>
            </a:r>
            <a:r>
              <a:rPr lang="en-US" dirty="0" smtClean="0"/>
              <a:t>always mention the data source</a:t>
            </a:r>
            <a:r>
              <a:rPr lang="ro-RO" dirty="0" smtClean="0"/>
              <a:t>)</a:t>
            </a:r>
            <a:r>
              <a:rPr lang="pl-PL" dirty="0"/>
              <a:t>.</a:t>
            </a:r>
            <a:endParaRPr lang="en-US" dirty="0"/>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ro-RO" altLang="en-US" b="1" dirty="0"/>
          </a:p>
        </p:txBody>
      </p:sp>
      <p:pic>
        <p:nvPicPr>
          <p:cNvPr id="3" name="Picture 2"/>
          <p:cNvPicPr>
            <a:picLocks noChangeAspect="1"/>
          </p:cNvPicPr>
          <p:nvPr/>
        </p:nvPicPr>
        <p:blipFill>
          <a:blip r:embed="rId6"/>
          <a:stretch>
            <a:fillRect/>
          </a:stretch>
        </p:blipFill>
        <p:spPr>
          <a:xfrm>
            <a:off x="512641" y="3634468"/>
            <a:ext cx="11335778" cy="2350695"/>
          </a:xfrm>
          <a:prstGeom prst="rect">
            <a:avLst/>
          </a:prstGeom>
        </p:spPr>
      </p:pic>
      <p:pic>
        <p:nvPicPr>
          <p:cNvPr id="12" name="Picture 2" descr="Imagine similară"/>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983880" y="5414325"/>
            <a:ext cx="1572142" cy="102531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Imagine similară"/>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55797" y="5414326"/>
            <a:ext cx="1065104" cy="1065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3264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470161" y="1102405"/>
            <a:ext cx="2801678" cy="235517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accent6">
                  <a:lumMod val="75000"/>
                </a:schemeClr>
              </a:solidFill>
            </a:endParaRPr>
          </a:p>
          <a:p>
            <a:pPr algn="ctr">
              <a:defRPr/>
            </a:pPr>
            <a:r>
              <a:rPr lang="ro-RO" altLang="en-US" sz="2540" b="1" dirty="0" smtClean="0">
                <a:solidFill>
                  <a:schemeClr val="accent6">
                    <a:lumMod val="75000"/>
                  </a:schemeClr>
                </a:solidFill>
              </a:rPr>
              <a:t>BEAUFORT</a:t>
            </a:r>
            <a:r>
              <a:rPr lang="en-US" altLang="en-US" sz="2540" b="1" dirty="0" smtClean="0">
                <a:solidFill>
                  <a:schemeClr val="accent6">
                    <a:lumMod val="75000"/>
                  </a:schemeClr>
                </a:solidFill>
              </a:rPr>
              <a:t> SCALE</a:t>
            </a:r>
            <a:r>
              <a:rPr lang="ro-RO" altLang="en-US" sz="2540" b="1" dirty="0" smtClean="0">
                <a:solidFill>
                  <a:schemeClr val="accent6">
                    <a:lumMod val="75000"/>
                  </a:schemeClr>
                </a:solidFill>
              </a:rPr>
              <a:t> </a:t>
            </a:r>
            <a:r>
              <a:rPr lang="ro-RO" altLang="en-US" sz="2540" b="1" dirty="0">
                <a:solidFill>
                  <a:schemeClr val="accent6">
                    <a:lumMod val="75000"/>
                  </a:schemeClr>
                </a:solidFill>
              </a:rPr>
              <a:t>: </a:t>
            </a:r>
            <a:r>
              <a:rPr lang="en-US" altLang="en-US" sz="2540" b="1" dirty="0" smtClean="0">
                <a:solidFill>
                  <a:schemeClr val="accent6">
                    <a:lumMod val="75000"/>
                  </a:schemeClr>
                </a:solidFill>
              </a:rPr>
              <a:t>RELATIONSHIP BETWEEN WIND AND WAVES</a:t>
            </a:r>
            <a:endParaRPr lang="ro-RO" altLang="en-US" sz="2540" b="1" dirty="0">
              <a:solidFill>
                <a:schemeClr val="accent6">
                  <a:lumMod val="75000"/>
                </a:schemeClr>
              </a:solidFill>
            </a:endParaRPr>
          </a:p>
          <a:p>
            <a:pPr>
              <a:defRPr/>
            </a:pPr>
            <a:endParaRPr lang="en-US" sz="2993" dirty="0">
              <a:solidFill>
                <a:schemeClr val="accent6">
                  <a:lumMod val="75000"/>
                </a:schemeClr>
              </a:solidFill>
            </a:endParaRPr>
          </a:p>
        </p:txBody>
      </p:sp>
      <p:pic>
        <p:nvPicPr>
          <p:cNvPr id="7" name="Picture 6" descr="wind-at-sea.jpg"/>
          <p:cNvPicPr>
            <a:picLocks noChangeAspect="1"/>
          </p:cNvPicPr>
          <p:nvPr/>
        </p:nvPicPr>
        <p:blipFill>
          <a:blip r:embed="rId6"/>
          <a:stretch>
            <a:fillRect/>
          </a:stretch>
        </p:blipFill>
        <p:spPr>
          <a:xfrm>
            <a:off x="3861377" y="906840"/>
            <a:ext cx="7640061" cy="5902322"/>
          </a:xfrm>
          <a:prstGeom prst="rect">
            <a:avLst/>
          </a:prstGeom>
        </p:spPr>
      </p:pic>
    </p:spTree>
    <p:extLst>
      <p:ext uri="{BB962C8B-B14F-4D97-AF65-F5344CB8AC3E}">
        <p14:creationId xmlns:p14="http://schemas.microsoft.com/office/powerpoint/2010/main" val="58985954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6" name="Rectangle 14"/>
          <p:cNvSpPr>
            <a:spLocks noChangeArrowheads="1"/>
          </p:cNvSpPr>
          <p:nvPr/>
        </p:nvSpPr>
        <p:spPr bwMode="auto">
          <a:xfrm>
            <a:off x="1644102" y="3700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ounded Rectangle 6"/>
          <p:cNvSpPr/>
          <p:nvPr/>
        </p:nvSpPr>
        <p:spPr>
          <a:xfrm>
            <a:off x="2726434" y="954995"/>
            <a:ext cx="7334182"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a:t>
            </a:r>
            <a:r>
              <a:rPr lang="en-US" altLang="en-US" sz="2903" b="1" dirty="0" smtClean="0">
                <a:solidFill>
                  <a:srgbClr val="C00000"/>
                </a:solidFill>
              </a:rPr>
              <a:t>SES</a:t>
            </a:r>
            <a:endParaRPr lang="ro-RO" altLang="en-US" sz="2903" b="1" dirty="0">
              <a:solidFill>
                <a:srgbClr val="C00000"/>
              </a:solidFill>
            </a:endParaRPr>
          </a:p>
          <a:p>
            <a:pPr>
              <a:defRPr/>
            </a:pPr>
            <a:endParaRPr lang="en-US" sz="2993" dirty="0">
              <a:solidFill>
                <a:srgbClr val="C00000"/>
              </a:solidFill>
            </a:endParaRPr>
          </a:p>
        </p:txBody>
      </p:sp>
      <p:sp>
        <p:nvSpPr>
          <p:cNvPr id="10" name="Rectangle 9"/>
          <p:cNvSpPr/>
          <p:nvPr/>
        </p:nvSpPr>
        <p:spPr>
          <a:xfrm>
            <a:off x="5800552" y="3895675"/>
            <a:ext cx="242374" cy="343620"/>
          </a:xfrm>
          <a:prstGeom prst="rect">
            <a:avLst/>
          </a:prstGeom>
        </p:spPr>
        <p:txBody>
          <a:bodyPr wrap="none">
            <a:spAutoFit/>
          </a:bodyPr>
          <a:lstStyle/>
          <a:p>
            <a:r>
              <a:rPr lang="vi-VN" sz="1633" dirty="0"/>
              <a:t> </a:t>
            </a:r>
            <a:endParaRPr lang="en-US" sz="1633" dirty="0"/>
          </a:p>
        </p:txBody>
      </p:sp>
      <p:sp>
        <p:nvSpPr>
          <p:cNvPr id="2" name="Rectangle 1"/>
          <p:cNvSpPr/>
          <p:nvPr/>
        </p:nvSpPr>
        <p:spPr>
          <a:xfrm>
            <a:off x="-69269" y="1562011"/>
            <a:ext cx="12030392" cy="369332"/>
          </a:xfrm>
          <a:prstGeom prst="rect">
            <a:avLst/>
          </a:prstGeom>
        </p:spPr>
        <p:txBody>
          <a:bodyPr wrap="square">
            <a:spAutoFit/>
          </a:bodyPr>
          <a:lstStyle/>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Support Chart 1</a:t>
            </a:r>
            <a:r>
              <a:rPr lang="ro-RO" altLang="en-US" b="1" dirty="0" smtClean="0"/>
              <a:t>: </a:t>
            </a:r>
            <a:r>
              <a:rPr lang="en-US" altLang="en-US" b="1" dirty="0" smtClean="0"/>
              <a:t>How do we forecast the wave characteristics function of the wind speed and direction</a:t>
            </a:r>
            <a:r>
              <a:rPr lang="ro-RO" altLang="en-US" b="1" dirty="0" smtClean="0"/>
              <a:t>?</a:t>
            </a:r>
            <a:endParaRPr lang="ro-RO" altLang="en-US" b="1" dirty="0"/>
          </a:p>
        </p:txBody>
      </p:sp>
      <p:graphicFrame>
        <p:nvGraphicFramePr>
          <p:cNvPr id="3" name="Table 2"/>
          <p:cNvGraphicFramePr>
            <a:graphicFrameLocks noGrp="1"/>
          </p:cNvGraphicFramePr>
          <p:nvPr>
            <p:extLst/>
          </p:nvPr>
        </p:nvGraphicFramePr>
        <p:xfrm>
          <a:off x="512639" y="1986858"/>
          <a:ext cx="10792669" cy="4882112"/>
        </p:xfrm>
        <a:graphic>
          <a:graphicData uri="http://schemas.openxmlformats.org/drawingml/2006/table">
            <a:tbl>
              <a:tblPr firstRow="1" firstCol="1" bandRow="1">
                <a:tableStyleId>{5C22544A-7EE6-4342-B048-85BDC9FD1C3A}</a:tableStyleId>
              </a:tblPr>
              <a:tblGrid>
                <a:gridCol w="830264">
                  <a:extLst>
                    <a:ext uri="{9D8B030D-6E8A-4147-A177-3AD203B41FA5}">
                      <a16:colId xmlns:a16="http://schemas.microsoft.com/office/drawing/2014/main" val="1824378387"/>
                    </a:ext>
                  </a:extLst>
                </a:gridCol>
                <a:gridCol w="1429729">
                  <a:extLst>
                    <a:ext uri="{9D8B030D-6E8A-4147-A177-3AD203B41FA5}">
                      <a16:colId xmlns:a16="http://schemas.microsoft.com/office/drawing/2014/main" val="2942556474"/>
                    </a:ext>
                  </a:extLst>
                </a:gridCol>
                <a:gridCol w="772178">
                  <a:extLst>
                    <a:ext uri="{9D8B030D-6E8A-4147-A177-3AD203B41FA5}">
                      <a16:colId xmlns:a16="http://schemas.microsoft.com/office/drawing/2014/main" val="3629558186"/>
                    </a:ext>
                  </a:extLst>
                </a:gridCol>
                <a:gridCol w="883704">
                  <a:extLst>
                    <a:ext uri="{9D8B030D-6E8A-4147-A177-3AD203B41FA5}">
                      <a16:colId xmlns:a16="http://schemas.microsoft.com/office/drawing/2014/main" val="2374892749"/>
                    </a:ext>
                  </a:extLst>
                </a:gridCol>
                <a:gridCol w="889128">
                  <a:extLst>
                    <a:ext uri="{9D8B030D-6E8A-4147-A177-3AD203B41FA5}">
                      <a16:colId xmlns:a16="http://schemas.microsoft.com/office/drawing/2014/main" val="3491557616"/>
                    </a:ext>
                  </a:extLst>
                </a:gridCol>
                <a:gridCol w="5987666">
                  <a:extLst>
                    <a:ext uri="{9D8B030D-6E8A-4147-A177-3AD203B41FA5}">
                      <a16:colId xmlns:a16="http://schemas.microsoft.com/office/drawing/2014/main" val="1702175942"/>
                    </a:ext>
                  </a:extLst>
                </a:gridCol>
              </a:tblGrid>
              <a:tr h="670317">
                <a:tc>
                  <a:txBody>
                    <a:bodyPr/>
                    <a:lstStyle/>
                    <a:p>
                      <a:pPr marL="59690" marR="38735" algn="ctr">
                        <a:lnSpc>
                          <a:spcPct val="150000"/>
                        </a:lnSpc>
                        <a:spcAft>
                          <a:spcPts val="0"/>
                        </a:spcAft>
                      </a:pPr>
                      <a:r>
                        <a:rPr lang="en-GB" sz="1100" b="1" kern="50" spc="-40" dirty="0">
                          <a:solidFill>
                            <a:schemeClr val="bg1"/>
                          </a:solidFill>
                          <a:effectLst/>
                          <a:latin typeface="Arial" panose="020B0604020202020204" pitchFamily="34" charset="0"/>
                          <a:ea typeface="Calibri" panose="020F0502020204030204" pitchFamily="34" charset="0"/>
                        </a:rPr>
                        <a:t>Beaufort</a:t>
                      </a:r>
                      <a:endParaRPr lang="en-US" sz="1100" kern="50" dirty="0">
                        <a:solidFill>
                          <a:schemeClr val="bg1"/>
                        </a:solidFill>
                        <a:effectLst/>
                        <a:latin typeface="Calibri" panose="020F0502020204030204" pitchFamily="34" charset="0"/>
                        <a:ea typeface="Calibri" panose="020F0502020204030204" pitchFamily="34" charset="0"/>
                      </a:endParaRPr>
                    </a:p>
                    <a:p>
                      <a:pPr marL="59690" marR="38735" algn="ctr">
                        <a:lnSpc>
                          <a:spcPct val="150000"/>
                        </a:lnSpc>
                        <a:spcAft>
                          <a:spcPts val="0"/>
                        </a:spcAft>
                      </a:pPr>
                      <a:r>
                        <a:rPr lang="en-GB" sz="1100" b="1" kern="50" dirty="0">
                          <a:solidFill>
                            <a:schemeClr val="bg1"/>
                          </a:solidFill>
                          <a:effectLst/>
                          <a:latin typeface="Arial" panose="020B0604020202020204" pitchFamily="34" charset="0"/>
                          <a:ea typeface="Calibri" panose="020F0502020204030204" pitchFamily="34" charset="0"/>
                        </a:rPr>
                        <a:t>force</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marL="125730" marR="114300" algn="ctr">
                        <a:lnSpc>
                          <a:spcPct val="150000"/>
                        </a:lnSpc>
                        <a:spcAft>
                          <a:spcPts val="0"/>
                        </a:spcAft>
                      </a:pPr>
                      <a:r>
                        <a:rPr lang="en-GB" sz="1100" b="1" kern="50" spc="-15" dirty="0">
                          <a:solidFill>
                            <a:schemeClr val="bg1"/>
                          </a:solidFill>
                          <a:effectLst/>
                          <a:latin typeface="Arial" panose="020B0604020202020204" pitchFamily="34" charset="0"/>
                          <a:ea typeface="Calibri" panose="020F0502020204030204" pitchFamily="34" charset="0"/>
                        </a:rPr>
                        <a:t>Corresponding terminology</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a:lnSpc>
                          <a:spcPct val="107000"/>
                        </a:lnSpc>
                        <a:spcAft>
                          <a:spcPts val="0"/>
                        </a:spcAft>
                      </a:pPr>
                      <a:r>
                        <a:rPr lang="en-GB" sz="1100" b="1" kern="50" spc="-15" dirty="0">
                          <a:solidFill>
                            <a:schemeClr val="bg1"/>
                          </a:solidFill>
                          <a:effectLst/>
                          <a:latin typeface="Arial" panose="020B0604020202020204" pitchFamily="34" charset="0"/>
                          <a:ea typeface="Calibri" panose="020F0502020204030204" pitchFamily="34" charset="0"/>
                        </a:rPr>
                        <a:t>Wind speed [km/h]</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a:lnSpc>
                          <a:spcPct val="107000"/>
                        </a:lnSpc>
                        <a:spcAft>
                          <a:spcPts val="0"/>
                        </a:spcAft>
                      </a:pPr>
                      <a:r>
                        <a:rPr lang="en-GB" sz="1100" b="1" kern="50" dirty="0">
                          <a:solidFill>
                            <a:schemeClr val="bg1"/>
                          </a:solidFill>
                          <a:effectLst/>
                          <a:latin typeface="Arial" panose="020B0604020202020204" pitchFamily="34" charset="0"/>
                          <a:ea typeface="Calibri" panose="020F0502020204030204" pitchFamily="34" charset="0"/>
                        </a:rPr>
                        <a:t>Probable wave height [m]</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a:lnSpc>
                          <a:spcPct val="107000"/>
                        </a:lnSpc>
                        <a:spcAft>
                          <a:spcPts val="0"/>
                        </a:spcAft>
                      </a:pPr>
                      <a:r>
                        <a:rPr lang="en-GB" sz="1100" b="1" kern="50" dirty="0">
                          <a:solidFill>
                            <a:schemeClr val="bg1"/>
                          </a:solidFill>
                          <a:effectLst/>
                          <a:latin typeface="Arial" panose="020B0604020202020204" pitchFamily="34" charset="0"/>
                          <a:ea typeface="Calibri" panose="020F0502020204030204" pitchFamily="34" charset="0"/>
                        </a:rPr>
                        <a:t>Maximum wave height [m]</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marL="368300">
                        <a:lnSpc>
                          <a:spcPct val="150000"/>
                        </a:lnSpc>
                        <a:spcAft>
                          <a:spcPts val="0"/>
                        </a:spcAft>
                      </a:pPr>
                      <a:r>
                        <a:rPr lang="en-GB" sz="1100" b="1" kern="50" spc="-20" dirty="0">
                          <a:solidFill>
                            <a:schemeClr val="bg1"/>
                          </a:solidFill>
                          <a:effectLst/>
                          <a:latin typeface="Arial" panose="020B0604020202020204" pitchFamily="34" charset="0"/>
                          <a:ea typeface="Calibri" panose="020F0502020204030204" pitchFamily="34" charset="0"/>
                        </a:rPr>
                        <a:t>Appearance on the water</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52283728"/>
                  </a:ext>
                </a:extLst>
              </a:tr>
              <a:tr h="230041">
                <a:tc>
                  <a:txBody>
                    <a:bodyPr/>
                    <a:lstStyle/>
                    <a:p>
                      <a:pPr algn="ctr">
                        <a:lnSpc>
                          <a:spcPct val="150000"/>
                        </a:lnSpc>
                        <a:spcAft>
                          <a:spcPts val="800"/>
                        </a:spcAft>
                      </a:pPr>
                      <a:r>
                        <a:rPr lang="ro-RO" sz="900" kern="50" dirty="0">
                          <a:effectLst/>
                        </a:rPr>
                        <a:t>0</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30" dirty="0">
                          <a:effectLst/>
                        </a:rPr>
                        <a:t>Calm</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dirty="0">
                          <a:effectLst/>
                        </a:rPr>
                        <a:t>1</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dirty="0">
                          <a:effectLst/>
                        </a:rPr>
                        <a:t>0</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dirty="0">
                          <a:effectLst/>
                        </a:rPr>
                        <a:t>0</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Sea like a mirror</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302278433"/>
                  </a:ext>
                </a:extLst>
              </a:tr>
              <a:tr h="230041">
                <a:tc>
                  <a:txBody>
                    <a:bodyPr/>
                    <a:lstStyle/>
                    <a:p>
                      <a:pPr algn="ctr">
                        <a:lnSpc>
                          <a:spcPct val="150000"/>
                        </a:lnSpc>
                        <a:spcAft>
                          <a:spcPts val="800"/>
                        </a:spcAft>
                      </a:pPr>
                      <a:r>
                        <a:rPr lang="ro-RO" sz="900" kern="50">
                          <a:effectLst/>
                        </a:rPr>
                        <a:t>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Light air</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dirty="0">
                          <a:effectLst/>
                        </a:rPr>
                        <a:t>1-5</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dirty="0">
                          <a:effectLst/>
                        </a:rPr>
                        <a:t>0.1</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15">
                          <a:effectLst/>
                        </a:rPr>
                        <a:t>0.1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Ripples with appearance of scales are formed, without foam crests</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3102150361"/>
                  </a:ext>
                </a:extLst>
              </a:tr>
              <a:tr h="230041">
                <a:tc>
                  <a:txBody>
                    <a:bodyPr/>
                    <a:lstStyle/>
                    <a:p>
                      <a:pPr algn="ctr">
                        <a:lnSpc>
                          <a:spcPct val="150000"/>
                        </a:lnSpc>
                        <a:spcAft>
                          <a:spcPts val="800"/>
                        </a:spcAft>
                      </a:pPr>
                      <a:r>
                        <a:rPr lang="ro-RO" sz="900" kern="50">
                          <a:effectLst/>
                        </a:rPr>
                        <a:t>2</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Light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75">
                          <a:effectLst/>
                        </a:rPr>
                        <a:t>6-11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dirty="0">
                          <a:effectLst/>
                        </a:rPr>
                        <a:t>0.2</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15" dirty="0">
                          <a:effectLst/>
                        </a:rPr>
                        <a:t>0.3</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Small wavelets still short but more pronounced; crests have a glassy appearance but do not break</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1171588190"/>
                  </a:ext>
                </a:extLst>
              </a:tr>
              <a:tr h="309013">
                <a:tc>
                  <a:txBody>
                    <a:bodyPr/>
                    <a:lstStyle/>
                    <a:p>
                      <a:pPr algn="ctr">
                        <a:lnSpc>
                          <a:spcPct val="150000"/>
                        </a:lnSpc>
                        <a:spcAft>
                          <a:spcPts val="800"/>
                        </a:spcAft>
                      </a:pPr>
                      <a:r>
                        <a:rPr lang="ro-RO" sz="900" kern="50">
                          <a:effectLst/>
                        </a:rPr>
                        <a:t>3</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Gentle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65">
                          <a:effectLst/>
                        </a:rPr>
                        <a:t>12-19</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0.6</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dirty="0">
                          <a:effectLst/>
                        </a:rPr>
                        <a:t>1</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Large wavelets; crests begin to break; foam of glassy appearance; perhaps scattered “white horses”</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1892425652"/>
                  </a:ext>
                </a:extLst>
              </a:tr>
              <a:tr h="230041">
                <a:tc>
                  <a:txBody>
                    <a:bodyPr/>
                    <a:lstStyle/>
                    <a:p>
                      <a:pPr algn="ctr">
                        <a:lnSpc>
                          <a:spcPct val="150000"/>
                        </a:lnSpc>
                        <a:spcAft>
                          <a:spcPts val="800"/>
                        </a:spcAft>
                      </a:pPr>
                      <a:r>
                        <a:rPr lang="ro-RO" sz="900" kern="50">
                          <a:effectLst/>
                        </a:rPr>
                        <a:t>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Moderate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65">
                          <a:effectLst/>
                        </a:rPr>
                        <a:t>20-28</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a:effectLst/>
                        </a:rPr>
                        <a:t>1.5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Small waves becoming longer; fairly frequent white horses</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1252580950"/>
                  </a:ext>
                </a:extLst>
              </a:tr>
              <a:tr h="230041">
                <a:tc>
                  <a:txBody>
                    <a:bodyPr/>
                    <a:lstStyle/>
                    <a:p>
                      <a:pPr algn="ctr">
                        <a:lnSpc>
                          <a:spcPct val="150000"/>
                        </a:lnSpc>
                        <a:spcAft>
                          <a:spcPts val="800"/>
                        </a:spcAft>
                      </a:pPr>
                      <a:r>
                        <a:rPr lang="ro-RO" sz="900" kern="50">
                          <a:effectLst/>
                        </a:rPr>
                        <a:t>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Fresh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29-38</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dirty="0">
                          <a:effectLst/>
                        </a:rPr>
                        <a:t>2</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a:effectLst/>
                        </a:rPr>
                        <a:t>2.5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Moderate waves taking a more pronounced long form; many white horses are formed; chance of some spray</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3042670105"/>
                  </a:ext>
                </a:extLst>
              </a:tr>
              <a:tr h="230041">
                <a:tc>
                  <a:txBody>
                    <a:bodyPr/>
                    <a:lstStyle/>
                    <a:p>
                      <a:pPr algn="ctr">
                        <a:lnSpc>
                          <a:spcPct val="150000"/>
                        </a:lnSpc>
                        <a:spcAft>
                          <a:spcPts val="800"/>
                        </a:spcAft>
                      </a:pPr>
                      <a:r>
                        <a:rPr lang="ro-RO" sz="900" kern="50">
                          <a:effectLst/>
                        </a:rPr>
                        <a:t>6</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Strong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39 – 49</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3</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50">
                          <a:effectLst/>
                        </a:rPr>
                        <a:t>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Large waves begin to form; the white foam crests are more extensive everywhere; probably some spray</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3104984342"/>
                  </a:ext>
                </a:extLst>
              </a:tr>
              <a:tr h="309013">
                <a:tc>
                  <a:txBody>
                    <a:bodyPr/>
                    <a:lstStyle/>
                    <a:p>
                      <a:pPr algn="ctr">
                        <a:lnSpc>
                          <a:spcPct val="150000"/>
                        </a:lnSpc>
                        <a:spcAft>
                          <a:spcPts val="800"/>
                        </a:spcAft>
                      </a:pPr>
                      <a:r>
                        <a:rPr lang="ro-RO" sz="900" kern="50">
                          <a:effectLst/>
                        </a:rPr>
                        <a:t>7</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High wind,</a:t>
                      </a:r>
                      <a:br>
                        <a:rPr lang="en-US" sz="900" dirty="0" smtClean="0"/>
                      </a:br>
                      <a:r>
                        <a:rPr lang="en-US" sz="900" dirty="0" smtClean="0"/>
                        <a:t>near gale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50 – 51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50">
                          <a:effectLst/>
                        </a:rPr>
                        <a:t>5.5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Sea heaps up and white foam from breaking waves begins to be blown in streaks along the direction of the wind; spindrift begins to be seen</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450914225"/>
                  </a:ext>
                </a:extLst>
              </a:tr>
              <a:tr h="309013">
                <a:tc>
                  <a:txBody>
                    <a:bodyPr/>
                    <a:lstStyle/>
                    <a:p>
                      <a:pPr algn="ctr">
                        <a:lnSpc>
                          <a:spcPct val="150000"/>
                        </a:lnSpc>
                        <a:spcAft>
                          <a:spcPts val="800"/>
                        </a:spcAft>
                      </a:pPr>
                      <a:r>
                        <a:rPr lang="ro-RO" sz="900" kern="50">
                          <a:effectLst/>
                        </a:rPr>
                        <a:t>8</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Gale,</a:t>
                      </a:r>
                      <a:br>
                        <a:rPr lang="en-US" sz="900" dirty="0" smtClean="0"/>
                      </a:br>
                      <a:r>
                        <a:rPr lang="en-US" sz="900" dirty="0" smtClean="0"/>
                        <a:t>fresh gale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52  - 74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5.5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45">
                          <a:effectLst/>
                        </a:rPr>
                        <a:t>7.5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Moderately high waves of greater length; edges of crests break into spindrift; foam is blown in well-marked streaks along the direction of the wind</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2963626291"/>
                  </a:ext>
                </a:extLst>
              </a:tr>
              <a:tr h="463521">
                <a:tc>
                  <a:txBody>
                    <a:bodyPr/>
                    <a:lstStyle/>
                    <a:p>
                      <a:pPr algn="ctr">
                        <a:lnSpc>
                          <a:spcPct val="150000"/>
                        </a:lnSpc>
                        <a:spcAft>
                          <a:spcPts val="800"/>
                        </a:spcAft>
                      </a:pPr>
                      <a:r>
                        <a:rPr lang="ro-RO" sz="900" kern="50">
                          <a:effectLst/>
                        </a:rPr>
                        <a:t>9</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Strong/severe gale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75 – 88</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7</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70">
                          <a:effectLst/>
                        </a:rPr>
                        <a:t>10</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High waves; dense streaks of foam along the direction of the wind; sea begins to roll; spray affects visibility</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4097923235"/>
                  </a:ext>
                </a:extLst>
              </a:tr>
              <a:tr h="463521">
                <a:tc>
                  <a:txBody>
                    <a:bodyPr/>
                    <a:lstStyle/>
                    <a:p>
                      <a:pPr algn="ctr">
                        <a:lnSpc>
                          <a:spcPct val="150000"/>
                        </a:lnSpc>
                        <a:spcAft>
                          <a:spcPts val="800"/>
                        </a:spcAft>
                      </a:pPr>
                      <a:r>
                        <a:rPr lang="ro-RO" sz="900" kern="50">
                          <a:effectLst/>
                        </a:rPr>
                        <a:t>10</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Storm,</a:t>
                      </a:r>
                      <a:br>
                        <a:rPr lang="en-US" sz="900" dirty="0" smtClean="0"/>
                      </a:br>
                      <a:r>
                        <a:rPr lang="en-US" sz="900" dirty="0" smtClean="0"/>
                        <a:t>whole gale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88 – 102 </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9</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40">
                          <a:effectLst/>
                        </a:rPr>
                        <a:t>12.5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Very high waves with long overhanging crests; resulting foam in great patches is blown in dense white streaks along the direction of the wind; on the whole the surface of the sea takes on a white appearance; rolling of the sea becomes heavy; visibility affected</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957568609"/>
                  </a:ext>
                </a:extLst>
              </a:tr>
              <a:tr h="463521">
                <a:tc>
                  <a:txBody>
                    <a:bodyPr/>
                    <a:lstStyle/>
                    <a:p>
                      <a:pPr algn="ctr">
                        <a:lnSpc>
                          <a:spcPct val="150000"/>
                        </a:lnSpc>
                        <a:spcAft>
                          <a:spcPts val="800"/>
                        </a:spcAft>
                      </a:pPr>
                      <a:r>
                        <a:rPr lang="ro-RO" sz="900" kern="50">
                          <a:effectLst/>
                        </a:rPr>
                        <a:t>11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Violent storm</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103 – 117</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11.5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50">
                          <a:effectLst/>
                        </a:rPr>
                        <a:t>16</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Exceptionally high waves; small- and medium-sized ships might be for a long time lost to view behind the waves; sea is covered with long white patches of foam; everywhere the edges of the wave crests are blown into foam; visibility affected</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2827665017"/>
                  </a:ext>
                </a:extLst>
              </a:tr>
              <a:tr h="309013">
                <a:tc>
                  <a:txBody>
                    <a:bodyPr/>
                    <a:lstStyle/>
                    <a:p>
                      <a:pPr algn="ctr">
                        <a:lnSpc>
                          <a:spcPct val="150000"/>
                        </a:lnSpc>
                        <a:spcAft>
                          <a:spcPts val="800"/>
                        </a:spcAft>
                      </a:pPr>
                      <a:r>
                        <a:rPr lang="ro-RO" sz="900" kern="50">
                          <a:effectLst/>
                        </a:rPr>
                        <a:t>12</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Hurricane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118 - 133</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14+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70" dirty="0">
                          <a:effectLst/>
                        </a:rPr>
                        <a:t>14+</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The air is filled with foam and spray; sea is completely white with driving spray; visibility very seriously affected</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1007769169"/>
                  </a:ext>
                </a:extLst>
              </a:tr>
            </a:tbl>
          </a:graphicData>
        </a:graphic>
      </p:graphicFrame>
      <p:pic>
        <p:nvPicPr>
          <p:cNvPr id="11" name="Picture 2" descr="Imagine similară"/>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519237" y="2625420"/>
            <a:ext cx="1572142" cy="1025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7030725"/>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13047" y="2026675"/>
            <a:ext cx="7720640" cy="3499420"/>
          </a:xfrm>
          <a:prstGeom prst="rect">
            <a:avLst/>
          </a:prstGeom>
        </p:spPr>
        <p:txBody>
          <a:bodyPr wrap="square">
            <a:spAutoFit/>
          </a:bodyPr>
          <a:lstStyle/>
          <a:p>
            <a:pPr indent="449580" algn="just">
              <a:lnSpc>
                <a:spcPct val="115000"/>
              </a:lnSpc>
              <a:spcAft>
                <a:spcPts val="0"/>
              </a:spcAft>
            </a:pPr>
            <a:r>
              <a:rPr lang="ro-RO"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ER</a:t>
            </a:r>
            <a:r>
              <a:rPr lang="ro-RO" b="1" dirty="0">
                <a:solidFill>
                  <a:schemeClr val="bg2">
                    <a:lumMod val="25000"/>
                  </a:schemeClr>
                </a:solidFill>
                <a:latin typeface="Times New Roman" panose="02020603050405020304" pitchFamily="18" charset="0"/>
                <a:ea typeface="Times New Roman" panose="02020603050405020304" pitchFamily="18" charset="0"/>
                <a:cs typeface="Times New Roman" panose="02020603050405020304" pitchFamily="18" charset="0"/>
              </a:rPr>
              <a:t>I</a:t>
            </a:r>
            <a:r>
              <a:rPr lang="ro-RO"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a:t>
            </a:r>
            <a:r>
              <a:rPr lang="ro-RO" b="1" dirty="0">
                <a:latin typeface="Times New Roman" panose="02020603050405020304" pitchFamily="18" charset="0"/>
                <a:ea typeface="Times New Roman" panose="02020603050405020304" pitchFamily="18" charset="0"/>
                <a:cs typeface="Times New Roman" panose="02020603050405020304" pitchFamily="18" charset="0"/>
              </a:rPr>
              <a:t>  - </a:t>
            </a:r>
            <a:r>
              <a:rPr lang="ro-RO" b="1" dirty="0" err="1">
                <a:latin typeface="Times New Roman" panose="02020603050405020304" pitchFamily="18" charset="0"/>
                <a:ea typeface="Times New Roman" panose="02020603050405020304" pitchFamily="18" charset="0"/>
                <a:cs typeface="Times New Roman" panose="02020603050405020304" pitchFamily="18" charset="0"/>
              </a:rPr>
              <a:t>Educational</a:t>
            </a:r>
            <a:r>
              <a:rPr lang="ro-RO" b="1" dirty="0">
                <a:latin typeface="Times New Roman" panose="02020603050405020304" pitchFamily="18" charset="0"/>
                <a:ea typeface="Times New Roman" panose="02020603050405020304" pitchFamily="18" charset="0"/>
                <a:cs typeface="Times New Roman" panose="02020603050405020304" pitchFamily="18" charset="0"/>
              </a:rPr>
              <a:t> </a:t>
            </a:r>
            <a:r>
              <a:rPr lang="ro-RO" b="1" dirty="0" err="1">
                <a:latin typeface="Times New Roman" panose="02020603050405020304" pitchFamily="18" charset="0"/>
                <a:ea typeface="Times New Roman" panose="02020603050405020304" pitchFamily="18" charset="0"/>
                <a:cs typeface="Times New Roman" panose="02020603050405020304" pitchFamily="18" charset="0"/>
              </a:rPr>
              <a:t>Packages</a:t>
            </a:r>
            <a:r>
              <a:rPr lang="ro-RO" b="1" dirty="0">
                <a:latin typeface="Times New Roman" panose="02020603050405020304" pitchFamily="18" charset="0"/>
                <a:ea typeface="Times New Roman" panose="02020603050405020304" pitchFamily="18" charset="0"/>
                <a:cs typeface="Times New Roman" panose="02020603050405020304" pitchFamily="18" charset="0"/>
              </a:rPr>
              <a:t> – </a:t>
            </a:r>
            <a:r>
              <a:rPr lang="ro-RO"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University of </a:t>
            </a:r>
            <a:r>
              <a:rPr lang="ro-RO"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Bucharest</a:t>
            </a:r>
            <a:endParaRPr lang="en-US" sz="1600" dirty="0">
              <a:solidFill>
                <a:srgbClr val="002060"/>
              </a:solidFill>
              <a:latin typeface="Calibri" panose="020F0502020204030204" pitchFamily="34" charset="0"/>
              <a:ea typeface="Times New Roman" panose="02020603050405020304" pitchFamily="18" charset="0"/>
              <a:cs typeface="Times New Roman" panose="02020603050405020304" pitchFamily="18" charset="0"/>
            </a:endParaRPr>
          </a:p>
          <a:p>
            <a:pPr indent="449580" algn="just">
              <a:lnSpc>
                <a:spcPct val="115000"/>
              </a:lnSpc>
              <a:spcAft>
                <a:spcPts val="0"/>
              </a:spcAft>
            </a:pPr>
            <a:r>
              <a:rPr lang="ro-RO" b="1" dirty="0">
                <a:latin typeface="Times New Roman" panose="02020603050405020304" pitchFamily="18" charset="0"/>
                <a:ea typeface="Times New Roman" panose="02020603050405020304" pitchFamily="18" charset="0"/>
                <a:cs typeface="Times New Roman" panose="02020603050405020304" pitchFamily="18" charset="0"/>
              </a:rPr>
              <a:t> </a:t>
            </a:r>
            <a:r>
              <a:rPr lang="ro-RO"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smtClean="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200000"/>
              </a:lnSpc>
              <a:spcAft>
                <a:spcPts val="0"/>
              </a:spcAft>
              <a:buFont typeface="Symbol" panose="05050102010706020507" pitchFamily="18" charset="2"/>
              <a:buChar char=""/>
            </a:pPr>
            <a:r>
              <a:rPr lang="en-US" b="1" dirty="0" smtClean="0">
                <a:solidFill>
                  <a:srgbClr val="00000A"/>
                </a:solidFill>
                <a:ea typeface="Times New Roman" panose="02020603050405020304" pitchFamily="18" charset="0"/>
                <a:cs typeface="Times New Roman" panose="02020603050405020304" pitchFamily="18" charset="0"/>
              </a:rPr>
              <a:t>Elementary particles and fundamental forces</a:t>
            </a:r>
            <a:endParaRPr lang="en-US" b="1" dirty="0" smtClean="0">
              <a:ea typeface="Times New Roman" panose="02020603050405020304" pitchFamily="18" charset="0"/>
              <a:cs typeface="Times New Roman" panose="02020603050405020304" pitchFamily="18" charset="0"/>
            </a:endParaRPr>
          </a:p>
          <a:p>
            <a:pPr marL="342900" lvl="0" indent="-342900" algn="just">
              <a:lnSpc>
                <a:spcPct val="200000"/>
              </a:lnSpc>
              <a:spcAft>
                <a:spcPts val="0"/>
              </a:spcAft>
              <a:buFont typeface="Symbol" panose="05050102010706020507" pitchFamily="18" charset="2"/>
              <a:buChar char=""/>
            </a:pPr>
            <a:r>
              <a:rPr lang="ro-RO" b="1" dirty="0" err="1" smtClean="0">
                <a:solidFill>
                  <a:srgbClr val="0070C0"/>
                </a:solidFill>
                <a:ea typeface="Times New Roman" panose="02020603050405020304" pitchFamily="18" charset="0"/>
                <a:cs typeface="Times New Roman" panose="02020603050405020304" pitchFamily="18" charset="0"/>
              </a:rPr>
              <a:t>Wind</a:t>
            </a:r>
            <a:r>
              <a:rPr lang="ro-RO" b="1" dirty="0" smtClean="0">
                <a:solidFill>
                  <a:srgbClr val="0070C0"/>
                </a:solidFill>
                <a:ea typeface="Times New Roman" panose="02020603050405020304" pitchFamily="18" charset="0"/>
                <a:cs typeface="Times New Roman" panose="02020603050405020304" pitchFamily="18" charset="0"/>
              </a:rPr>
              <a:t> </a:t>
            </a:r>
            <a:r>
              <a:rPr lang="ro-RO" b="1" dirty="0" err="1" smtClean="0">
                <a:solidFill>
                  <a:srgbClr val="0070C0"/>
                </a:solidFill>
                <a:ea typeface="Times New Roman" panose="02020603050405020304" pitchFamily="18" charset="0"/>
                <a:cs typeface="Times New Roman" panose="02020603050405020304" pitchFamily="18" charset="0"/>
              </a:rPr>
              <a:t>and</a:t>
            </a:r>
            <a:r>
              <a:rPr lang="ro-RO" b="1" dirty="0" smtClean="0">
                <a:solidFill>
                  <a:srgbClr val="0070C0"/>
                </a:solidFill>
                <a:ea typeface="Times New Roman" panose="02020603050405020304" pitchFamily="18" charset="0"/>
                <a:cs typeface="Times New Roman" panose="02020603050405020304" pitchFamily="18" charset="0"/>
              </a:rPr>
              <a:t> </a:t>
            </a:r>
            <a:r>
              <a:rPr lang="ro-RO" b="1" dirty="0" err="1" smtClean="0">
                <a:solidFill>
                  <a:srgbClr val="0070C0"/>
                </a:solidFill>
                <a:ea typeface="Times New Roman" panose="02020603050405020304" pitchFamily="18" charset="0"/>
                <a:cs typeface="Times New Roman" panose="02020603050405020304" pitchFamily="18" charset="0"/>
              </a:rPr>
              <a:t>Waves</a:t>
            </a:r>
            <a:endParaRPr lang="en-US" b="1" dirty="0" smtClean="0">
              <a:solidFill>
                <a:srgbClr val="0070C0"/>
              </a:solidFill>
              <a:ea typeface="Times New Roman" panose="02020603050405020304" pitchFamily="18" charset="0"/>
              <a:cs typeface="Times New Roman" panose="02020603050405020304" pitchFamily="18" charset="0"/>
            </a:endParaRPr>
          </a:p>
          <a:p>
            <a:pPr marL="342900" lvl="0" indent="-342900" algn="just">
              <a:lnSpc>
                <a:spcPct val="200000"/>
              </a:lnSpc>
              <a:spcAft>
                <a:spcPts val="0"/>
              </a:spcAft>
              <a:buFont typeface="Symbol" panose="05050102010706020507" pitchFamily="18" charset="2"/>
              <a:buChar char=""/>
            </a:pPr>
            <a:r>
              <a:rPr lang="en-US" b="1" dirty="0" smtClean="0">
                <a:solidFill>
                  <a:srgbClr val="000000"/>
                </a:solidFill>
                <a:ea typeface="Times New Roman" panose="02020603050405020304" pitchFamily="18" charset="0"/>
                <a:cs typeface="Times New Roman" panose="02020603050405020304" pitchFamily="18" charset="0"/>
              </a:rPr>
              <a:t>Sharing </a:t>
            </a:r>
            <a:r>
              <a:rPr lang="en-US" b="1" dirty="0">
                <a:solidFill>
                  <a:srgbClr val="000000"/>
                </a:solidFill>
                <a:ea typeface="Times New Roman" panose="02020603050405020304" pitchFamily="18" charset="0"/>
                <a:cs typeface="Times New Roman" panose="02020603050405020304" pitchFamily="18" charset="0"/>
              </a:rPr>
              <a:t>data - chasing </a:t>
            </a:r>
            <a:r>
              <a:rPr lang="en-US" b="1" dirty="0" smtClean="0">
                <a:solidFill>
                  <a:srgbClr val="000000"/>
                </a:solidFill>
                <a:ea typeface="Times New Roman" panose="02020603050405020304" pitchFamily="18" charset="0"/>
                <a:cs typeface="Times New Roman" panose="02020603050405020304" pitchFamily="18" charset="0"/>
              </a:rPr>
              <a:t>earthquakes</a:t>
            </a:r>
          </a:p>
          <a:p>
            <a:pPr marL="342900" indent="-342900" algn="just">
              <a:lnSpc>
                <a:spcPct val="200000"/>
              </a:lnSpc>
              <a:buFont typeface="Symbol" panose="05050102010706020507" pitchFamily="18" charset="2"/>
              <a:buChar char=""/>
            </a:pPr>
            <a:r>
              <a:rPr lang="en-US" b="1" dirty="0" smtClean="0">
                <a:solidFill>
                  <a:srgbClr val="000000"/>
                </a:solidFill>
                <a:ea typeface="Times New Roman" panose="02020603050405020304" pitchFamily="18" charset="0"/>
              </a:rPr>
              <a:t>Weather </a:t>
            </a:r>
            <a:r>
              <a:rPr lang="en-US" b="1" dirty="0">
                <a:solidFill>
                  <a:srgbClr val="000000"/>
                </a:solidFill>
                <a:ea typeface="Times New Roman" panose="02020603050405020304" pitchFamily="18" charset="0"/>
              </a:rPr>
              <a:t>– a game between pressure and </a:t>
            </a:r>
            <a:r>
              <a:rPr lang="en-US" b="1" dirty="0" smtClean="0">
                <a:solidFill>
                  <a:srgbClr val="000000"/>
                </a:solidFill>
                <a:ea typeface="Times New Roman" panose="02020603050405020304" pitchFamily="18" charset="0"/>
              </a:rPr>
              <a:t>temperature</a:t>
            </a:r>
            <a:endParaRPr lang="en-US" b="1" dirty="0">
              <a:ea typeface="Times New Roman" panose="02020603050405020304" pitchFamily="18" charset="0"/>
              <a:cs typeface="Times New Roman" panose="02020603050405020304" pitchFamily="18" charset="0"/>
            </a:endParaRPr>
          </a:p>
          <a:p>
            <a:pPr marL="342900" lvl="0" indent="-342900" algn="just">
              <a:lnSpc>
                <a:spcPct val="200000"/>
              </a:lnSpc>
              <a:spcAft>
                <a:spcPts val="0"/>
              </a:spcAft>
              <a:buFont typeface="Symbol" panose="05050102010706020507" pitchFamily="18" charset="2"/>
              <a:buChar char=""/>
            </a:pPr>
            <a:r>
              <a:rPr lang="en-US" b="1" dirty="0" smtClean="0">
                <a:solidFill>
                  <a:srgbClr val="000000"/>
                </a:solidFill>
                <a:ea typeface="Times New Roman" panose="02020603050405020304" pitchFamily="18" charset="0"/>
                <a:cs typeface="Times New Roman" panose="02020603050405020304" pitchFamily="18" charset="0"/>
              </a:rPr>
              <a:t>Digital </a:t>
            </a:r>
            <a:r>
              <a:rPr lang="en-US" b="1" dirty="0">
                <a:solidFill>
                  <a:srgbClr val="000000"/>
                </a:solidFill>
                <a:ea typeface="Times New Roman" panose="02020603050405020304" pitchFamily="18" charset="0"/>
                <a:cs typeface="Times New Roman" panose="02020603050405020304" pitchFamily="18" charset="0"/>
              </a:rPr>
              <a:t>Maps and Geographical Coordinates</a:t>
            </a:r>
            <a:endParaRPr lang="en-US" b="1" dirty="0">
              <a:effectLst/>
              <a:ea typeface="Times New Roman" panose="02020603050405020304" pitchFamily="18" charset="0"/>
              <a:cs typeface="Times New Roman" panose="02020603050405020304" pitchFamily="18" charset="0"/>
            </a:endParaRPr>
          </a:p>
        </p:txBody>
      </p:sp>
      <p:pic>
        <p:nvPicPr>
          <p:cNvPr id="3" name="Picture 4"/>
          <p:cNvPicPr>
            <a:picLocks noChangeAspect="1" noChangeArrowheads="1"/>
          </p:cNvPicPr>
          <p:nvPr/>
        </p:nvPicPr>
        <p:blipFill>
          <a:blip r:embed="rId3"/>
          <a:srcRect/>
          <a:stretch>
            <a:fillRect/>
          </a:stretch>
        </p:blipFill>
        <p:spPr bwMode="auto">
          <a:xfrm>
            <a:off x="225889" y="1681444"/>
            <a:ext cx="927053" cy="1133461"/>
          </a:xfrm>
          <a:prstGeom prst="rect">
            <a:avLst/>
          </a:prstGeom>
          <a:noFill/>
          <a:ln w="9525">
            <a:noFill/>
            <a:round/>
            <a:headEnd/>
            <a:tailEnd/>
          </a:ln>
        </p:spPr>
      </p:pic>
      <p:pic>
        <p:nvPicPr>
          <p:cNvPr id="4" name="Picture 3" descr="C:\Z-roxana\ERIS\pachete\reerisgeneralissuesdeadlines\foto1.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3471" y="2593809"/>
            <a:ext cx="1268084" cy="793630"/>
          </a:xfrm>
          <a:prstGeom prst="rect">
            <a:avLst/>
          </a:prstGeom>
          <a:noFill/>
          <a:ln>
            <a:noFill/>
          </a:ln>
        </p:spPr>
      </p:pic>
      <p:pic>
        <p:nvPicPr>
          <p:cNvPr id="5" name="image01.jpg" descr="Imagini pentru wind wave"/>
          <p:cNvPicPr/>
          <p:nvPr/>
        </p:nvPicPr>
        <p:blipFill>
          <a:blip r:embed="rId5"/>
          <a:srcRect/>
          <a:stretch>
            <a:fillRect/>
          </a:stretch>
        </p:blipFill>
        <p:spPr>
          <a:xfrm>
            <a:off x="3999962" y="3211982"/>
            <a:ext cx="789484" cy="776378"/>
          </a:xfrm>
          <a:prstGeom prst="rect">
            <a:avLst/>
          </a:prstGeom>
          <a:ln/>
        </p:spPr>
      </p:pic>
      <p:pic>
        <p:nvPicPr>
          <p:cNvPr id="6" name="Picture 5" descr="Aplicatie_Roedu2"/>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44702" y="3575526"/>
            <a:ext cx="1338987" cy="897147"/>
          </a:xfrm>
          <a:prstGeom prst="rect">
            <a:avLst/>
          </a:prstGeom>
          <a:noFill/>
          <a:ln>
            <a:noFill/>
          </a:ln>
        </p:spPr>
      </p:pic>
      <p:pic>
        <p:nvPicPr>
          <p:cNvPr id="7" name="Picture 6" descr="C:\Z-roxana\ERIS\pachete\reerisgeneralissuesdeadlines\Harta.jpg"/>
          <p:cNvPicPr/>
          <p:nvPr/>
        </p:nvPicPr>
        <p:blipFill>
          <a:blip r:embed="rId7">
            <a:extLst>
              <a:ext uri="{28A0092B-C50C-407E-A947-70E740481C1C}">
                <a14:useLocalDpi xmlns:a14="http://schemas.microsoft.com/office/drawing/2010/main" val="0"/>
              </a:ext>
            </a:extLst>
          </a:blip>
          <a:srcRect/>
          <a:stretch>
            <a:fillRect/>
          </a:stretch>
        </p:blipFill>
        <p:spPr bwMode="auto">
          <a:xfrm>
            <a:off x="6714195" y="5075115"/>
            <a:ext cx="1454218" cy="814786"/>
          </a:xfrm>
          <a:prstGeom prst="rect">
            <a:avLst/>
          </a:prstGeom>
          <a:noFill/>
          <a:ln>
            <a:noFill/>
          </a:ln>
        </p:spPr>
      </p:pic>
    </p:spTree>
    <p:extLst>
      <p:ext uri="{BB962C8B-B14F-4D97-AF65-F5344CB8AC3E}">
        <p14:creationId xmlns:p14="http://schemas.microsoft.com/office/powerpoint/2010/main" val="39804533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2483762" y="883195"/>
            <a:ext cx="7403273" cy="571532"/>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400" b="1" dirty="0" smtClean="0">
                <a:solidFill>
                  <a:srgbClr val="C00000"/>
                </a:solidFill>
              </a:rPr>
              <a:t>EXERCISE</a:t>
            </a:r>
            <a:r>
              <a:rPr lang="ro-RO" altLang="en-US" sz="2400" b="1" dirty="0" smtClean="0">
                <a:solidFill>
                  <a:srgbClr val="C00000"/>
                </a:solidFill>
              </a:rPr>
              <a:t> –</a:t>
            </a:r>
            <a:r>
              <a:rPr lang="en-US" altLang="en-US" sz="2400" b="1" dirty="0" smtClean="0">
                <a:solidFill>
                  <a:srgbClr val="C00000"/>
                </a:solidFill>
              </a:rPr>
              <a:t> </a:t>
            </a:r>
            <a:r>
              <a:rPr lang="ro-RO" altLang="en-US" sz="2400" b="1" dirty="0" smtClean="0">
                <a:solidFill>
                  <a:srgbClr val="C00000"/>
                </a:solidFill>
              </a:rPr>
              <a:t>ONLINE</a:t>
            </a:r>
            <a:r>
              <a:rPr lang="en-US" altLang="en-US" sz="2400" b="1" dirty="0" smtClean="0">
                <a:solidFill>
                  <a:srgbClr val="C00000"/>
                </a:solidFill>
              </a:rPr>
              <a:t> REPORTS</a:t>
            </a:r>
            <a:endParaRPr lang="ro-RO" altLang="en-US" sz="2400" b="1" dirty="0">
              <a:solidFill>
                <a:srgbClr val="C00000"/>
              </a:solidFill>
            </a:endParaRPr>
          </a:p>
          <a:p>
            <a:pPr>
              <a:defRPr/>
            </a:pPr>
            <a:endParaRPr lang="en-US" sz="2993" dirty="0">
              <a:solidFill>
                <a:schemeClr val="tx1"/>
              </a:solidFill>
            </a:endParaRPr>
          </a:p>
        </p:txBody>
      </p:sp>
      <p:sp>
        <p:nvSpPr>
          <p:cNvPr id="7" name="Text Box 3"/>
          <p:cNvSpPr txBox="1">
            <a:spLocks noChangeArrowheads="1"/>
          </p:cNvSpPr>
          <p:nvPr/>
        </p:nvSpPr>
        <p:spPr bwMode="auto">
          <a:xfrm>
            <a:off x="1535280" y="1745754"/>
            <a:ext cx="8075276" cy="346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9" tIns="58709" rIns="89989" bIns="44995"/>
          <a:lstStyle>
            <a:lvl1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1pPr>
            <a:lvl2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2pPr>
            <a:lvl3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3pPr>
            <a:lvl4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4pPr>
            <a:lvl5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9pPr>
          </a:lstStyle>
          <a:p>
            <a:pPr algn="ctr" eaLnBrk="1"/>
            <a:r>
              <a:rPr lang="en-US" altLang="en-US" sz="1633" b="1" dirty="0">
                <a:solidFill>
                  <a:srgbClr val="000000"/>
                </a:solidFill>
                <a:hlinkClick r:id="rId6"/>
              </a:rPr>
              <a:t>http://www.windfinder.com/windstatistics/constanta_port</a:t>
            </a:r>
            <a:endParaRPr lang="en-US" altLang="en-US" sz="1633" b="1" dirty="0">
              <a:solidFill>
                <a:srgbClr val="000000"/>
              </a:solidFill>
            </a:endParaRPr>
          </a:p>
        </p:txBody>
      </p:sp>
      <p:pic>
        <p:nvPicPr>
          <p:cNvPr id="8" name="Picture 2" descr="D:\roxana\ERIS\prezentari\wind-statistic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6397" y="2249571"/>
            <a:ext cx="8360639" cy="46110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Imagini pentru video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35280" y="1466722"/>
            <a:ext cx="1043798" cy="782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49586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6834" y="869760"/>
            <a:ext cx="5665211" cy="5802870"/>
          </a:xfrm>
          <a:prstGeom prst="rect">
            <a:avLst/>
          </a:prstGeom>
        </p:spPr>
      </p:pic>
    </p:spTree>
    <p:extLst>
      <p:ext uri="{BB962C8B-B14F-4D97-AF65-F5344CB8AC3E}">
        <p14:creationId xmlns:p14="http://schemas.microsoft.com/office/powerpoint/2010/main" val="215533077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pic>
        <p:nvPicPr>
          <p:cNvPr id="6" name="Obraz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6131" y="194087"/>
            <a:ext cx="1266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4"/>
          <p:cNvSpPr>
            <a:spLocks noChangeArrowheads="1"/>
          </p:cNvSpPr>
          <p:nvPr/>
        </p:nvSpPr>
        <p:spPr bwMode="auto">
          <a:xfrm>
            <a:off x="2301332" y="38857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ounded Rectangle 9"/>
          <p:cNvSpPr/>
          <p:nvPr/>
        </p:nvSpPr>
        <p:spPr>
          <a:xfrm>
            <a:off x="1046966" y="889412"/>
            <a:ext cx="10361587" cy="84053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smtClean="0">
              <a:solidFill>
                <a:schemeClr val="tx1"/>
              </a:solidFill>
            </a:endParaRPr>
          </a:p>
          <a:p>
            <a:pPr algn="ctr">
              <a:defRPr/>
            </a:pPr>
            <a:r>
              <a:rPr lang="en-US" altLang="en-US" sz="2400" b="1" dirty="0" smtClean="0">
                <a:solidFill>
                  <a:srgbClr val="C00000"/>
                </a:solidFill>
              </a:rPr>
              <a:t>ONLINE INSTRUMENTS TO OBSERVE THE INTERACTION BETWEEN </a:t>
            </a:r>
          </a:p>
          <a:p>
            <a:pPr algn="ctr">
              <a:defRPr/>
            </a:pPr>
            <a:r>
              <a:rPr lang="en-US" altLang="en-US" sz="2400" b="1" dirty="0" smtClean="0">
                <a:solidFill>
                  <a:srgbClr val="C00000"/>
                </a:solidFill>
              </a:rPr>
              <a:t>WAVE FRONT AND THE SHORELINE</a:t>
            </a:r>
            <a:endParaRPr lang="ro-RO" altLang="en-US" sz="2400" b="1" dirty="0" smtClean="0">
              <a:solidFill>
                <a:schemeClr val="accent1">
                  <a:lumMod val="75000"/>
                </a:schemeClr>
              </a:solidFill>
            </a:endParaRPr>
          </a:p>
          <a:p>
            <a:pPr>
              <a:defRPr/>
            </a:pPr>
            <a:endParaRPr lang="en-US" sz="2993" b="1" dirty="0">
              <a:solidFill>
                <a:schemeClr val="tx1"/>
              </a:solidFill>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1985" y="1816814"/>
            <a:ext cx="8623506" cy="4267562"/>
          </a:xfrm>
          <a:prstGeom prst="rect">
            <a:avLst/>
          </a:prstGeom>
        </p:spPr>
      </p:pic>
      <p:sp>
        <p:nvSpPr>
          <p:cNvPr id="3" name="Rectangle 2"/>
          <p:cNvSpPr/>
          <p:nvPr/>
        </p:nvSpPr>
        <p:spPr>
          <a:xfrm>
            <a:off x="3385836" y="6236916"/>
            <a:ext cx="5455340" cy="369332"/>
          </a:xfrm>
          <a:prstGeom prst="rect">
            <a:avLst/>
          </a:prstGeom>
        </p:spPr>
        <p:txBody>
          <a:bodyPr wrap="none">
            <a:spAutoFit/>
          </a:bodyPr>
          <a:lstStyle/>
          <a:p>
            <a:r>
              <a:rPr lang="en-US" b="1" dirty="0">
                <a:hlinkClick r:id="rId7"/>
              </a:rPr>
              <a:t>https://zoom.earth/#44.177372,28.664918,16z,sat</a:t>
            </a:r>
            <a:endParaRPr lang="en-US" b="1" dirty="0"/>
          </a:p>
        </p:txBody>
      </p:sp>
      <p:pic>
        <p:nvPicPr>
          <p:cNvPr id="11" name="Picture 10" descr="Imagini pentru video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59920" y="6171240"/>
            <a:ext cx="825916" cy="619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493935"/>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pic>
        <p:nvPicPr>
          <p:cNvPr id="6" name="Obraz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6131" y="194087"/>
            <a:ext cx="1266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4"/>
          <p:cNvSpPr>
            <a:spLocks noChangeArrowheads="1"/>
          </p:cNvSpPr>
          <p:nvPr/>
        </p:nvSpPr>
        <p:spPr bwMode="auto">
          <a:xfrm>
            <a:off x="2301332" y="38857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5216" y="1784821"/>
            <a:ext cx="9081960" cy="4520857"/>
          </a:xfrm>
          <a:prstGeom prst="rect">
            <a:avLst/>
          </a:prstGeom>
        </p:spPr>
      </p:pic>
      <p:sp>
        <p:nvSpPr>
          <p:cNvPr id="2" name="Rectangle 1"/>
          <p:cNvSpPr/>
          <p:nvPr/>
        </p:nvSpPr>
        <p:spPr>
          <a:xfrm>
            <a:off x="4294147" y="6381103"/>
            <a:ext cx="3621569" cy="369332"/>
          </a:xfrm>
          <a:prstGeom prst="rect">
            <a:avLst/>
          </a:prstGeom>
        </p:spPr>
        <p:txBody>
          <a:bodyPr wrap="none">
            <a:spAutoFit/>
          </a:bodyPr>
          <a:lstStyle/>
          <a:p>
            <a:r>
              <a:rPr lang="en-US" b="1" dirty="0">
                <a:hlinkClick r:id="rId7"/>
              </a:rPr>
              <a:t>http://explorer.worldwind.earth/</a:t>
            </a:r>
            <a:endParaRPr lang="en-US" b="1" dirty="0"/>
          </a:p>
        </p:txBody>
      </p:sp>
      <p:sp>
        <p:nvSpPr>
          <p:cNvPr id="12" name="Rounded Rectangle 11"/>
          <p:cNvSpPr/>
          <p:nvPr/>
        </p:nvSpPr>
        <p:spPr>
          <a:xfrm>
            <a:off x="1046966" y="889412"/>
            <a:ext cx="10361587" cy="84053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smtClean="0">
              <a:solidFill>
                <a:schemeClr val="tx1"/>
              </a:solidFill>
            </a:endParaRPr>
          </a:p>
          <a:p>
            <a:pPr algn="ctr">
              <a:defRPr/>
            </a:pPr>
            <a:r>
              <a:rPr lang="en-US" altLang="en-US" sz="2400" b="1" dirty="0" smtClean="0">
                <a:solidFill>
                  <a:srgbClr val="C00000"/>
                </a:solidFill>
              </a:rPr>
              <a:t>ONLINE INSTRUMENTS TO OBSERVE THE INTERACTION BETWEEN </a:t>
            </a:r>
          </a:p>
          <a:p>
            <a:pPr algn="ctr">
              <a:defRPr/>
            </a:pPr>
            <a:r>
              <a:rPr lang="en-US" altLang="en-US" sz="2400" b="1" dirty="0" smtClean="0">
                <a:solidFill>
                  <a:srgbClr val="C00000"/>
                </a:solidFill>
              </a:rPr>
              <a:t>WAVE FRONT AND THE SHORELINE</a:t>
            </a:r>
            <a:endParaRPr lang="ro-RO" altLang="en-US" sz="2400" b="1" dirty="0" smtClean="0">
              <a:solidFill>
                <a:schemeClr val="accent1">
                  <a:lumMod val="75000"/>
                </a:schemeClr>
              </a:solidFill>
            </a:endParaRPr>
          </a:p>
          <a:p>
            <a:pPr>
              <a:defRPr/>
            </a:pPr>
            <a:endParaRPr lang="en-US" sz="2993" b="1" dirty="0">
              <a:solidFill>
                <a:schemeClr val="tx1"/>
              </a:solidFill>
            </a:endParaRPr>
          </a:p>
        </p:txBody>
      </p:sp>
      <p:pic>
        <p:nvPicPr>
          <p:cNvPr id="13" name="Picture 12" descr="Imagini pentru video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64592" y="6264058"/>
            <a:ext cx="825916" cy="619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51145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512640" y="869760"/>
            <a:ext cx="8853033" cy="583204"/>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altLang="en-US" sz="2540" b="1" dirty="0" smtClean="0">
                <a:solidFill>
                  <a:srgbClr val="C00000"/>
                </a:solidFill>
              </a:rPr>
              <a:t>HOMEWORK</a:t>
            </a:r>
            <a:r>
              <a:rPr lang="ro-RO" altLang="en-US" sz="2540" b="1" dirty="0" smtClean="0">
                <a:solidFill>
                  <a:srgbClr val="C00000"/>
                </a:solidFill>
              </a:rPr>
              <a:t> </a:t>
            </a:r>
            <a:r>
              <a:rPr lang="en-US" altLang="en-US" sz="2540" b="1" dirty="0">
                <a:solidFill>
                  <a:srgbClr val="C00000"/>
                </a:solidFill>
              </a:rPr>
              <a:t>/ </a:t>
            </a:r>
            <a:r>
              <a:rPr lang="en-US" altLang="en-US" sz="2540" b="1" dirty="0" smtClean="0">
                <a:solidFill>
                  <a:srgbClr val="C00000"/>
                </a:solidFill>
              </a:rPr>
              <a:t>EXPERIMENTS</a:t>
            </a:r>
            <a:endParaRPr lang="ro-RO" altLang="en-US" sz="2540" b="1" dirty="0">
              <a:solidFill>
                <a:srgbClr val="C00000"/>
              </a:solidFill>
            </a:endParaRPr>
          </a:p>
          <a:p>
            <a:pPr>
              <a:defRPr/>
            </a:pPr>
            <a:endParaRPr lang="en-US" sz="2993" dirty="0">
              <a:solidFill>
                <a:srgbClr val="C00000"/>
              </a:solidFill>
            </a:endParaRPr>
          </a:p>
        </p:txBody>
      </p:sp>
      <p:sp>
        <p:nvSpPr>
          <p:cNvPr id="7" name="Rectangle 6"/>
          <p:cNvSpPr/>
          <p:nvPr/>
        </p:nvSpPr>
        <p:spPr>
          <a:xfrm>
            <a:off x="512640" y="1534324"/>
            <a:ext cx="8294458" cy="1754326"/>
          </a:xfrm>
          <a:prstGeom prst="rect">
            <a:avLst/>
          </a:prstGeom>
        </p:spPr>
        <p:txBody>
          <a:bodyPr wrap="square">
            <a:spAutoFit/>
          </a:bodyPr>
          <a:lstStyle/>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Monitor the meteorological information for a period of several weeks</a:t>
            </a:r>
            <a:endParaRPr lang="ro-RO" altLang="en-US" b="1" dirty="0">
              <a:solidFill>
                <a:srgbClr val="C00000"/>
              </a:solidFill>
            </a:endParaRP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Forecast the wave characteristics and compare them with the real data</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Look up on-line examples of interaction between waves and shore </a:t>
            </a:r>
            <a:r>
              <a:rPr lang="ro-RO" altLang="en-US" b="1" dirty="0" smtClean="0">
                <a:solidFill>
                  <a:srgbClr val="C00000"/>
                </a:solidFill>
              </a:rPr>
              <a:t> </a:t>
            </a:r>
            <a:r>
              <a:rPr lang="ro-RO" altLang="en-US" b="1" dirty="0">
                <a:solidFill>
                  <a:srgbClr val="C00000"/>
                </a:solidFill>
              </a:rPr>
              <a:t>(Google </a:t>
            </a:r>
            <a:r>
              <a:rPr lang="ro-RO" altLang="en-US" b="1" dirty="0" err="1">
                <a:solidFill>
                  <a:srgbClr val="C00000"/>
                </a:solidFill>
              </a:rPr>
              <a:t>Earth</a:t>
            </a:r>
            <a:r>
              <a:rPr lang="ro-RO" altLang="en-US" b="1" dirty="0">
                <a:solidFill>
                  <a:srgbClr val="C00000"/>
                </a:solidFill>
              </a:rPr>
              <a:t>, </a:t>
            </a:r>
            <a:r>
              <a:rPr lang="ro-RO" altLang="en-US" b="1" dirty="0" err="1">
                <a:solidFill>
                  <a:srgbClr val="C00000"/>
                </a:solidFill>
              </a:rPr>
              <a:t>Zoom</a:t>
            </a:r>
            <a:r>
              <a:rPr lang="ro-RO" altLang="en-US" b="1" dirty="0">
                <a:solidFill>
                  <a:srgbClr val="C00000"/>
                </a:solidFill>
              </a:rPr>
              <a:t> </a:t>
            </a:r>
            <a:r>
              <a:rPr lang="ro-RO" altLang="en-US" b="1" dirty="0" err="1">
                <a:solidFill>
                  <a:srgbClr val="C00000"/>
                </a:solidFill>
              </a:rPr>
              <a:t>Earth</a:t>
            </a:r>
            <a:r>
              <a:rPr lang="ro-RO" altLang="en-US" b="1" dirty="0" smtClean="0">
                <a:solidFill>
                  <a:srgbClr val="C00000"/>
                </a:solidFill>
              </a:rPr>
              <a:t>). </a:t>
            </a:r>
            <a:r>
              <a:rPr lang="en-US" altLang="en-US" b="1" dirty="0" smtClean="0">
                <a:solidFill>
                  <a:srgbClr val="C00000"/>
                </a:solidFill>
              </a:rPr>
              <a:t>Observe erosion patterns</a:t>
            </a:r>
            <a:r>
              <a:rPr lang="ro-RO" altLang="en-US" b="1" dirty="0" smtClean="0">
                <a:solidFill>
                  <a:srgbClr val="C00000"/>
                </a:solidFill>
              </a:rPr>
              <a:t>.</a:t>
            </a:r>
            <a:endParaRPr lang="ro-RO" altLang="en-US" b="1" dirty="0">
              <a:solidFill>
                <a:srgbClr val="C00000"/>
              </a:solidFill>
            </a:endParaRPr>
          </a:p>
        </p:txBody>
      </p:sp>
      <p:sp>
        <p:nvSpPr>
          <p:cNvPr id="8" name="Rounded Rectangle 7"/>
          <p:cNvSpPr/>
          <p:nvPr/>
        </p:nvSpPr>
        <p:spPr>
          <a:xfrm>
            <a:off x="7846823" y="3747593"/>
            <a:ext cx="2978705" cy="572123"/>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600" b="1" dirty="0">
              <a:solidFill>
                <a:srgbClr val="C00000"/>
              </a:solidFill>
            </a:endParaRPr>
          </a:p>
          <a:p>
            <a:pPr>
              <a:defRPr/>
            </a:pPr>
            <a:r>
              <a:rPr lang="en-US" sz="3500" b="1" dirty="0" smtClean="0">
                <a:solidFill>
                  <a:srgbClr val="C00000"/>
                </a:solidFill>
              </a:rPr>
              <a:t>Review</a:t>
            </a:r>
            <a:endParaRPr lang="ro-RO" sz="3300" b="1" dirty="0">
              <a:solidFill>
                <a:srgbClr val="C00000"/>
              </a:solidFill>
            </a:endParaRPr>
          </a:p>
          <a:p>
            <a:pPr>
              <a:defRPr/>
            </a:pPr>
            <a:endParaRPr lang="en-US" sz="3300" dirty="0">
              <a:solidFill>
                <a:srgbClr val="C00000"/>
              </a:solidFill>
            </a:endParaRPr>
          </a:p>
        </p:txBody>
      </p:sp>
      <p:sp>
        <p:nvSpPr>
          <p:cNvPr id="9" name="Rectangle 8"/>
          <p:cNvSpPr/>
          <p:nvPr/>
        </p:nvSpPr>
        <p:spPr>
          <a:xfrm>
            <a:off x="5225698" y="4540432"/>
            <a:ext cx="7162800" cy="2031325"/>
          </a:xfrm>
          <a:prstGeom prst="rect">
            <a:avLst/>
          </a:prstGeom>
        </p:spPr>
        <p:txBody>
          <a:bodyPr wrap="square">
            <a:spAutoFit/>
          </a:bodyPr>
          <a:lstStyle/>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What is pressure?</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How </a:t>
            </a:r>
            <a:r>
              <a:rPr lang="en-US" altLang="en-US" b="1" dirty="0">
                <a:solidFill>
                  <a:srgbClr val="7030A0"/>
                </a:solidFill>
              </a:rPr>
              <a:t>WIND</a:t>
            </a:r>
            <a:r>
              <a:rPr lang="en-US" altLang="en-US" b="1" dirty="0">
                <a:solidFill>
                  <a:srgbClr val="000000"/>
                </a:solidFill>
              </a:rPr>
              <a:t> appears?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Where do we find </a:t>
            </a:r>
            <a:r>
              <a:rPr lang="en-US" altLang="en-US" b="1" dirty="0">
                <a:solidFill>
                  <a:srgbClr val="7030A0"/>
                </a:solidFill>
              </a:rPr>
              <a:t>meteorological</a:t>
            </a:r>
            <a:r>
              <a:rPr lang="en-US" altLang="en-US" b="1" dirty="0">
                <a:solidFill>
                  <a:srgbClr val="000000"/>
                </a:solidFill>
              </a:rPr>
              <a:t> information's?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What are </a:t>
            </a:r>
            <a:r>
              <a:rPr lang="en-US" altLang="en-US" b="1" dirty="0">
                <a:solidFill>
                  <a:srgbClr val="0070C0"/>
                </a:solidFill>
              </a:rPr>
              <a:t>WAVES</a:t>
            </a:r>
            <a:r>
              <a:rPr lang="en-US" altLang="en-US" b="1" dirty="0">
                <a:solidFill>
                  <a:srgbClr val="000000"/>
                </a:solidFill>
              </a:rPr>
              <a:t>?</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Which is the </a:t>
            </a:r>
            <a:r>
              <a:rPr lang="en-US" altLang="en-US" b="1" dirty="0">
                <a:solidFill>
                  <a:srgbClr val="0070C0"/>
                </a:solidFill>
              </a:rPr>
              <a:t>WAVE formation </a:t>
            </a:r>
            <a:r>
              <a:rPr lang="en-US" altLang="en-US" b="1" dirty="0">
                <a:solidFill>
                  <a:srgbClr val="000000"/>
                </a:solidFill>
              </a:rPr>
              <a:t>mechanism?</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Interactions between </a:t>
            </a:r>
            <a:r>
              <a:rPr lang="en-US" altLang="en-US" b="1" dirty="0">
                <a:solidFill>
                  <a:srgbClr val="0070C0"/>
                </a:solidFill>
              </a:rPr>
              <a:t>waves</a:t>
            </a:r>
            <a:r>
              <a:rPr lang="en-US" altLang="en-US" b="1" dirty="0">
                <a:solidFill>
                  <a:srgbClr val="000000"/>
                </a:solidFill>
              </a:rPr>
              <a:t> and </a:t>
            </a:r>
            <a:r>
              <a:rPr lang="en-US" altLang="en-US" b="1" dirty="0" smtClean="0">
                <a:solidFill>
                  <a:srgbClr val="00B050"/>
                </a:solidFill>
              </a:rPr>
              <a:t>shoreline</a:t>
            </a:r>
            <a:endParaRPr lang="ro-RO" altLang="en-US" b="1" dirty="0">
              <a:solidFill>
                <a:srgbClr val="00B050"/>
              </a:solidFill>
            </a:endParaRP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ro-RO" altLang="en-US" b="1" dirty="0">
                <a:solidFill>
                  <a:srgbClr val="000000"/>
                </a:solidFill>
              </a:rPr>
              <a:t>      </a:t>
            </a:r>
          </a:p>
        </p:txBody>
      </p:sp>
      <p:pic>
        <p:nvPicPr>
          <p:cNvPr id="10" name="Picture 4" descr="Imagine similară"/>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14070" y="1712733"/>
            <a:ext cx="1104899" cy="1104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92630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6015" y="1722439"/>
            <a:ext cx="5314608" cy="3985956"/>
          </a:xfrm>
          <a:prstGeom prst="rect">
            <a:avLst/>
          </a:prstGeom>
        </p:spPr>
      </p:pic>
      <p:sp>
        <p:nvSpPr>
          <p:cNvPr id="3075" name="Rectangle 4"/>
          <p:cNvSpPr>
            <a:spLocks noChangeArrowheads="1"/>
          </p:cNvSpPr>
          <p:nvPr/>
        </p:nvSpPr>
        <p:spPr bwMode="auto">
          <a:xfrm>
            <a:off x="1760539" y="1722439"/>
            <a:ext cx="18473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0000"/>
              </a:lnSpc>
              <a:spcBef>
                <a:spcPts val="1000"/>
              </a:spcBef>
              <a:buFont typeface="Arial" panose="020B0604020202020204" pitchFamily="34" charset="0"/>
              <a:buChar char="•"/>
              <a:defRPr sz="28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eaLnBrk="0" hangingPunct="0">
              <a:lnSpc>
                <a:spcPct val="90000"/>
              </a:lnSpc>
              <a:spcBef>
                <a:spcPts val="500"/>
              </a:spcBef>
              <a:buFont typeface="Arial" panose="020B0604020202020204" pitchFamily="34" charset="0"/>
              <a:buChar char="•"/>
              <a:defRPr sz="24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eaLnBrk="0" hangingPunct="0">
              <a:lnSpc>
                <a:spcPct val="90000"/>
              </a:lnSpc>
              <a:spcBef>
                <a:spcPts val="500"/>
              </a:spcBef>
              <a:buFont typeface="Arial" panose="020B0604020202020204" pitchFamily="34" charset="0"/>
              <a:buChar char="•"/>
              <a:defRPr sz="20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eaLnBrk="0" hangingPunct="0">
              <a:lnSpc>
                <a:spcPct val="90000"/>
              </a:lnSpc>
              <a:spcBef>
                <a:spcPts val="500"/>
              </a:spcBef>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eaLnBrk="0" hangingPunct="0">
              <a:lnSpc>
                <a:spcPct val="90000"/>
              </a:lnSpc>
              <a:spcBef>
                <a:spcPts val="500"/>
              </a:spcBef>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9pPr>
          </a:lstStyle>
          <a:p>
            <a:pPr eaLnBrk="1" hangingPunct="1">
              <a:lnSpc>
                <a:spcPct val="100000"/>
              </a:lnSpc>
              <a:spcBef>
                <a:spcPct val="0"/>
              </a:spcBef>
              <a:buFontTx/>
              <a:buNone/>
            </a:pPr>
            <a:r>
              <a:rPr lang="pl-PL" altLang="pl-PL" sz="2400">
                <a:solidFill>
                  <a:prstClr val="black"/>
                </a:solidFill>
              </a:rPr>
              <a:t/>
            </a:r>
            <a:br>
              <a:rPr lang="pl-PL" altLang="pl-PL" sz="2400">
                <a:solidFill>
                  <a:prstClr val="black"/>
                </a:solidFill>
              </a:rPr>
            </a:br>
            <a:endParaRPr lang="pl-PL" altLang="pl-PL" sz="2400">
              <a:solidFill>
                <a:prstClr val="black"/>
              </a:solidFill>
            </a:endParaRPr>
          </a:p>
        </p:txBody>
      </p:sp>
      <p:sp>
        <p:nvSpPr>
          <p:cNvPr id="6" name="Rectangle 12"/>
          <p:cNvSpPr>
            <a:spLocks noChangeArrowheads="1"/>
          </p:cNvSpPr>
          <p:nvPr/>
        </p:nvSpPr>
        <p:spPr bwMode="auto">
          <a:xfrm>
            <a:off x="1760539" y="2730087"/>
            <a:ext cx="9372599" cy="1148219"/>
          </a:xfrm>
          <a:prstGeom prst="rect">
            <a:avLst/>
          </a:prstGeom>
          <a:noFill/>
          <a:ln w="9525">
            <a:noFill/>
            <a:miter lim="800000"/>
            <a:headEnd/>
            <a:tailEnd/>
          </a:ln>
        </p:spPr>
        <p:txBody>
          <a:bodyPr wrap="square" lIns="100794" tIns="50397" rIns="100794" bIns="50397">
            <a:spAutoFit/>
          </a:bodyPr>
          <a:lstStyle/>
          <a:p>
            <a:endParaRPr lang="en-US" altLang="en-US" dirty="0">
              <a:solidFill>
                <a:prstClr val="black"/>
              </a:solidFill>
            </a:endParaRPr>
          </a:p>
          <a:p>
            <a:pPr algn="ctr"/>
            <a:r>
              <a:rPr lang="en-US" altLang="en-US" sz="2400" dirty="0">
                <a:solidFill>
                  <a:prstClr val="black"/>
                </a:solidFill>
              </a:rPr>
              <a:t> </a:t>
            </a:r>
            <a:r>
              <a:rPr lang="en-US" altLang="en-US" sz="2600" b="1" dirty="0" smtClean="0">
                <a:solidFill>
                  <a:prstClr val="black"/>
                </a:solidFill>
              </a:rPr>
              <a:t>Thank you!</a:t>
            </a:r>
            <a:endParaRPr lang="en-US" altLang="en-US" sz="2400" b="1" dirty="0">
              <a:solidFill>
                <a:prstClr val="black"/>
              </a:solidFill>
            </a:endParaRPr>
          </a:p>
          <a:p>
            <a:pPr algn="ctr"/>
            <a:endParaRPr lang="en-US" altLang="en-US" sz="2400" b="1" dirty="0">
              <a:solidFill>
                <a:prstClr val="black"/>
              </a:solidFill>
            </a:endParaRPr>
          </a:p>
        </p:txBody>
      </p:sp>
      <p:pic>
        <p:nvPicPr>
          <p:cNvPr id="7" name="Picture 3"/>
          <p:cNvPicPr>
            <a:picLocks noChangeAspect="1" noChangeArrowheads="1"/>
          </p:cNvPicPr>
          <p:nvPr/>
        </p:nvPicPr>
        <p:blipFill>
          <a:blip r:embed="rId3"/>
          <a:srcRect/>
          <a:stretch>
            <a:fillRect/>
          </a:stretch>
        </p:blipFill>
        <p:spPr bwMode="auto">
          <a:xfrm>
            <a:off x="1852904" y="3852112"/>
            <a:ext cx="1530350" cy="1500188"/>
          </a:xfrm>
          <a:prstGeom prst="rect">
            <a:avLst/>
          </a:prstGeom>
          <a:noFill/>
          <a:ln w="9525">
            <a:noFill/>
            <a:round/>
            <a:headEnd/>
            <a:tailEnd/>
          </a:ln>
          <a:effectLst>
            <a:outerShdw blurRad="50800" dist="50800" dir="5400000" algn="ctr" rotWithShape="0">
              <a:srgbClr val="000000">
                <a:alpha val="0"/>
              </a:srgbClr>
            </a:outerShdw>
          </a:effectLst>
        </p:spPr>
      </p:pic>
      <p:sp>
        <p:nvSpPr>
          <p:cNvPr id="8" name="Rounded Rectangle 7"/>
          <p:cNvSpPr/>
          <p:nvPr/>
        </p:nvSpPr>
        <p:spPr>
          <a:xfrm>
            <a:off x="4752747" y="4133100"/>
            <a:ext cx="3194050" cy="99060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ro-RO" sz="2000" b="1" dirty="0" err="1">
                <a:solidFill>
                  <a:schemeClr val="bg1"/>
                </a:solidFill>
              </a:rPr>
              <a:t>Noel</a:t>
            </a:r>
            <a:r>
              <a:rPr lang="ro-RO" sz="2000" b="1" dirty="0">
                <a:solidFill>
                  <a:schemeClr val="bg1"/>
                </a:solidFill>
              </a:rPr>
              <a:t>-Mircea ZUS</a:t>
            </a:r>
            <a:endParaRPr lang="en-US" sz="2000" b="1" dirty="0">
              <a:solidFill>
                <a:schemeClr val="bg1"/>
              </a:solidFill>
            </a:endParaRPr>
          </a:p>
          <a:p>
            <a:pPr>
              <a:defRPr/>
            </a:pPr>
            <a:r>
              <a:rPr lang="en-US" sz="2000" b="1" dirty="0" smtClean="0">
                <a:solidFill>
                  <a:schemeClr val="bg1"/>
                </a:solidFill>
              </a:rPr>
              <a:t>Roxana </a:t>
            </a:r>
            <a:r>
              <a:rPr lang="ro-RO" sz="2000" b="1" dirty="0" smtClean="0">
                <a:solidFill>
                  <a:schemeClr val="bg1"/>
                </a:solidFill>
              </a:rPr>
              <a:t>ZUS</a:t>
            </a:r>
            <a:endParaRPr lang="ro-RO" sz="2000" b="1" dirty="0">
              <a:solidFill>
                <a:schemeClr val="bg1"/>
              </a:solidFill>
            </a:endParaRPr>
          </a:p>
        </p:txBody>
      </p:sp>
      <p:pic>
        <p:nvPicPr>
          <p:cNvPr id="9" name="Picture 8" descr="siglaUMC.JPG"/>
          <p:cNvPicPr>
            <a:picLocks noChangeAspect="1"/>
          </p:cNvPicPr>
          <p:nvPr/>
        </p:nvPicPr>
        <p:blipFill>
          <a:blip r:embed="rId4"/>
          <a:stretch>
            <a:fillRect/>
          </a:stretch>
        </p:blipFill>
        <p:spPr>
          <a:xfrm>
            <a:off x="9503385" y="4069450"/>
            <a:ext cx="1216495" cy="1447800"/>
          </a:xfrm>
          <a:prstGeom prst="rect">
            <a:avLst/>
          </a:prstGeom>
        </p:spPr>
      </p:pic>
    </p:spTree>
    <p:extLst>
      <p:ext uri="{BB962C8B-B14F-4D97-AF65-F5344CB8AC3E}">
        <p14:creationId xmlns:p14="http://schemas.microsoft.com/office/powerpoint/2010/main" val="3040886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Rounded Rectangle 5"/>
          <p:cNvSpPr/>
          <p:nvPr/>
        </p:nvSpPr>
        <p:spPr>
          <a:xfrm>
            <a:off x="512640" y="906841"/>
            <a:ext cx="3352778" cy="52017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600" b="1" dirty="0">
              <a:solidFill>
                <a:srgbClr val="C00000"/>
              </a:solidFill>
            </a:endParaRPr>
          </a:p>
          <a:p>
            <a:pPr>
              <a:defRPr/>
            </a:pPr>
            <a:r>
              <a:rPr lang="en-US" sz="3500" b="1" dirty="0" smtClean="0">
                <a:solidFill>
                  <a:srgbClr val="C00000"/>
                </a:solidFill>
              </a:rPr>
              <a:t>Bibliography</a:t>
            </a:r>
            <a:endParaRPr lang="ro-RO" sz="3300" b="1" dirty="0">
              <a:solidFill>
                <a:srgbClr val="C00000"/>
              </a:solidFill>
            </a:endParaRPr>
          </a:p>
          <a:p>
            <a:pPr>
              <a:defRPr/>
            </a:pPr>
            <a:endParaRPr lang="en-US" sz="3300" dirty="0">
              <a:solidFill>
                <a:srgbClr val="C00000"/>
              </a:solidFill>
            </a:endParaRPr>
          </a:p>
        </p:txBody>
      </p:sp>
      <p:sp>
        <p:nvSpPr>
          <p:cNvPr id="2" name="Rectangle 1"/>
          <p:cNvSpPr/>
          <p:nvPr/>
        </p:nvSpPr>
        <p:spPr>
          <a:xfrm>
            <a:off x="470160" y="1545460"/>
            <a:ext cx="11362320" cy="3662541"/>
          </a:xfrm>
          <a:prstGeom prst="rect">
            <a:avLst/>
          </a:prstGeom>
        </p:spPr>
        <p:txBody>
          <a:bodyPr wrap="square">
            <a:spAutoFit/>
          </a:bodyPr>
          <a:lstStyle/>
          <a:p>
            <a:pPr marL="342900" indent="-342900">
              <a:buAutoNum type="arabicPeriod"/>
            </a:pPr>
            <a:r>
              <a:rPr lang="en-US" dirty="0" smtClean="0"/>
              <a:t>Feynman </a:t>
            </a:r>
            <a:r>
              <a:rPr lang="en-US" dirty="0"/>
              <a:t>RP, </a:t>
            </a:r>
            <a:r>
              <a:rPr lang="en-US" i="1" dirty="0"/>
              <a:t>The Feynman Lectures on Physics</a:t>
            </a:r>
            <a:r>
              <a:rPr lang="ro-RO" i="1" dirty="0"/>
              <a:t> </a:t>
            </a:r>
            <a:r>
              <a:rPr lang="en-US" i="1" dirty="0"/>
              <a:t>Vol. 1 </a:t>
            </a:r>
            <a:r>
              <a:rPr lang="ro-RO" i="1" dirty="0" smtClean="0"/>
              <a:t>, </a:t>
            </a:r>
            <a:r>
              <a:rPr lang="en-US" dirty="0" smtClean="0"/>
              <a:t>Leighton </a:t>
            </a:r>
            <a:r>
              <a:rPr lang="en-US" dirty="0"/>
              <a:t>RB \&amp; Sands M </a:t>
            </a:r>
            <a:r>
              <a:rPr lang="en-US" dirty="0" smtClean="0"/>
              <a:t>1989;</a:t>
            </a:r>
          </a:p>
          <a:p>
            <a:pPr marL="342900" indent="-342900">
              <a:buAutoNum type="arabicPeriod"/>
            </a:pPr>
            <a:r>
              <a:rPr lang="en-US" u="sng" dirty="0" smtClean="0">
                <a:hlinkClick r:id="rId5"/>
              </a:rPr>
              <a:t>https</a:t>
            </a:r>
            <a:r>
              <a:rPr lang="en-US" u="sng" dirty="0">
                <a:hlinkClick r:id="rId5"/>
              </a:rPr>
              <a:t>://</a:t>
            </a:r>
            <a:r>
              <a:rPr lang="en-US" u="sng" dirty="0" smtClean="0">
                <a:hlinkClick r:id="rId5"/>
              </a:rPr>
              <a:t>www.youtube.com/watch?v=HQisz5lp73Y</a:t>
            </a:r>
            <a:endParaRPr lang="en-US" u="sng" dirty="0" smtClean="0"/>
          </a:p>
          <a:p>
            <a:pPr marL="342900" indent="-342900">
              <a:buFontTx/>
              <a:buAutoNum type="arabicPeriod"/>
            </a:pPr>
            <a:r>
              <a:rPr lang="en-US" altLang="en-US" dirty="0">
                <a:solidFill>
                  <a:srgbClr val="000000"/>
                </a:solidFill>
                <a:hlinkClick r:id="rId6"/>
              </a:rPr>
              <a:t>http://</a:t>
            </a:r>
            <a:r>
              <a:rPr lang="en-US" altLang="en-US" dirty="0" smtClean="0">
                <a:solidFill>
                  <a:srgbClr val="000000"/>
                </a:solidFill>
                <a:hlinkClick r:id="rId6"/>
              </a:rPr>
              <a:t>www.windfinder.com/weatherforecast/constanta_port</a:t>
            </a:r>
            <a:endParaRPr lang="en-US" u="sng" dirty="0" smtClean="0"/>
          </a:p>
          <a:p>
            <a:pPr marL="342900" indent="-342900">
              <a:buFontTx/>
              <a:buAutoNum type="arabicPeriod"/>
            </a:pPr>
            <a:r>
              <a:rPr lang="en-US" sz="1600" dirty="0">
                <a:hlinkClick r:id="rId7"/>
              </a:rPr>
              <a:t>https://www.windy.com/?</a:t>
            </a:r>
            <a:r>
              <a:rPr lang="en-US" sz="1600" dirty="0" smtClean="0">
                <a:hlinkClick r:id="rId7"/>
              </a:rPr>
              <a:t>43.985,29.103,7</a:t>
            </a:r>
            <a:endParaRPr lang="en-US" sz="1633" dirty="0"/>
          </a:p>
          <a:p>
            <a:pPr marL="342900" indent="-342900">
              <a:buFontTx/>
              <a:buAutoNum type="arabicPeriod"/>
            </a:pPr>
            <a:r>
              <a:rPr lang="en-US" dirty="0" smtClean="0">
                <a:hlinkClick r:id="rId8"/>
              </a:rPr>
              <a:t>http</a:t>
            </a:r>
            <a:r>
              <a:rPr lang="en-US" dirty="0">
                <a:hlinkClick r:id="rId8"/>
              </a:rPr>
              <a:t>://ww2010.atmos.uiuc.edu/(Gl)/</a:t>
            </a:r>
            <a:r>
              <a:rPr lang="en-US" dirty="0" smtClean="0">
                <a:hlinkClick r:id="rId8"/>
              </a:rPr>
              <a:t>guides/maps/sfcobs/cntr/wind.rxml</a:t>
            </a:r>
            <a:endParaRPr lang="en-US" dirty="0"/>
          </a:p>
          <a:p>
            <a:pPr marL="342900" indent="-342900">
              <a:buFontTx/>
              <a:buAutoNum type="arabicPeriod"/>
            </a:pPr>
            <a:r>
              <a:rPr lang="en-US" altLang="en-US" dirty="0" smtClean="0">
                <a:solidFill>
                  <a:srgbClr val="000000"/>
                </a:solidFill>
                <a:hlinkClick r:id="rId9"/>
              </a:rPr>
              <a:t>https</a:t>
            </a:r>
            <a:r>
              <a:rPr lang="en-US" altLang="en-US" dirty="0">
                <a:solidFill>
                  <a:srgbClr val="000000"/>
                </a:solidFill>
                <a:hlinkClick r:id="rId9"/>
              </a:rPr>
              <a:t>://</a:t>
            </a:r>
            <a:r>
              <a:rPr lang="en-US" altLang="en-US" dirty="0" smtClean="0">
                <a:solidFill>
                  <a:srgbClr val="000000"/>
                </a:solidFill>
                <a:hlinkClick r:id="rId9"/>
              </a:rPr>
              <a:t>www.youtube.com/watch?v=5_HefhiwioE</a:t>
            </a:r>
            <a:endParaRPr lang="en-US" altLang="en-US" dirty="0" smtClean="0">
              <a:solidFill>
                <a:srgbClr val="000000"/>
              </a:solidFill>
            </a:endParaRPr>
          </a:p>
          <a:p>
            <a:pPr marL="342900" indent="-342900">
              <a:buFontTx/>
              <a:buAutoNum type="arabicPeriod"/>
            </a:pPr>
            <a:r>
              <a:rPr lang="en-US" altLang="en-US" dirty="0" smtClean="0">
                <a:latin typeface="Arial" panose="020B0604020202020204" pitchFamily="34" charset="0"/>
                <a:hlinkClick r:id="rId10"/>
              </a:rPr>
              <a:t>https</a:t>
            </a:r>
            <a:r>
              <a:rPr lang="en-US" altLang="en-US" dirty="0">
                <a:latin typeface="Arial" panose="020B0604020202020204" pitchFamily="34" charset="0"/>
                <a:hlinkClick r:id="rId10"/>
              </a:rPr>
              <a:t>://www.youtube.com/watch?v=UDyhcxyR_90</a:t>
            </a:r>
            <a:r>
              <a:rPr lang="en-US" altLang="en-US" dirty="0">
                <a:latin typeface="Arial" panose="020B0604020202020204" pitchFamily="34" charset="0"/>
              </a:rPr>
              <a:t> </a:t>
            </a:r>
            <a:endParaRPr lang="en-US" altLang="en-US" dirty="0" smtClean="0">
              <a:latin typeface="Arial" panose="020B0604020202020204" pitchFamily="34" charset="0"/>
            </a:endParaRPr>
          </a:p>
          <a:p>
            <a:pPr marL="342900" indent="-342900">
              <a:buFontTx/>
              <a:buAutoNum type="arabicPeriod"/>
            </a:pPr>
            <a:r>
              <a:rPr lang="en-US" dirty="0">
                <a:hlinkClick r:id="rId11"/>
              </a:rPr>
              <a:t>https://zoom.earth/#</a:t>
            </a:r>
            <a:r>
              <a:rPr lang="en-US" dirty="0" smtClean="0">
                <a:hlinkClick r:id="rId11"/>
              </a:rPr>
              <a:t>44.177372,28.664918,16z,sat</a:t>
            </a:r>
            <a:endParaRPr lang="en-US" dirty="0" smtClean="0"/>
          </a:p>
          <a:p>
            <a:pPr marL="342900" indent="-342900">
              <a:buFontTx/>
              <a:buAutoNum type="arabicPeriod"/>
            </a:pPr>
            <a:r>
              <a:rPr lang="en-US" dirty="0">
                <a:hlinkClick r:id="rId12"/>
              </a:rPr>
              <a:t>http://explorer.worldwind.earth</a:t>
            </a:r>
            <a:r>
              <a:rPr lang="en-US" dirty="0" smtClean="0">
                <a:hlinkClick r:id="rId12"/>
              </a:rPr>
              <a:t>/</a:t>
            </a:r>
            <a:endParaRPr lang="en-US" altLang="en-US" dirty="0" smtClean="0">
              <a:latin typeface="Arial" panose="020B0604020202020204" pitchFamily="34" charset="0"/>
            </a:endParaRPr>
          </a:p>
          <a:p>
            <a:pPr marL="342900" indent="-342900">
              <a:buFontTx/>
              <a:buAutoNum type="arabicPeriod"/>
            </a:pPr>
            <a:r>
              <a:rPr lang="ro-RO" altLang="en-US" dirty="0" smtClean="0">
                <a:solidFill>
                  <a:srgbClr val="000000"/>
                </a:solidFill>
              </a:rPr>
              <a:t>N. </a:t>
            </a:r>
            <a:r>
              <a:rPr lang="ro-RO" altLang="en-US" dirty="0" err="1" smtClean="0">
                <a:solidFill>
                  <a:srgbClr val="000000"/>
                </a:solidFill>
              </a:rPr>
              <a:t>Bowditch</a:t>
            </a:r>
            <a:r>
              <a:rPr lang="ro-RO" altLang="en-US" dirty="0" smtClean="0">
                <a:solidFill>
                  <a:srgbClr val="000000"/>
                </a:solidFill>
              </a:rPr>
              <a:t>, </a:t>
            </a:r>
            <a:r>
              <a:rPr lang="en-US" i="1" dirty="0" smtClean="0"/>
              <a:t>The </a:t>
            </a:r>
            <a:r>
              <a:rPr lang="en-US" i="1" dirty="0"/>
              <a:t>American Practical </a:t>
            </a:r>
            <a:r>
              <a:rPr lang="en-US" i="1" dirty="0" smtClean="0"/>
              <a:t>Navigator</a:t>
            </a:r>
            <a:r>
              <a:rPr lang="ro-RO" dirty="0" smtClean="0"/>
              <a:t>, </a:t>
            </a:r>
            <a:r>
              <a:rPr lang="en-US" dirty="0"/>
              <a:t>Scholarly </a:t>
            </a:r>
            <a:r>
              <a:rPr lang="en-US" dirty="0" err="1" smtClean="0"/>
              <a:t>Pr</a:t>
            </a:r>
            <a:r>
              <a:rPr lang="ro-RO" dirty="0" smtClean="0"/>
              <a:t>., </a:t>
            </a:r>
            <a:r>
              <a:rPr lang="en-US" dirty="0" smtClean="0"/>
              <a:t>1995 Edition</a:t>
            </a:r>
            <a:endParaRPr lang="ro-RO" dirty="0" smtClean="0"/>
          </a:p>
          <a:p>
            <a:pPr marL="342900" indent="-342900">
              <a:buFontTx/>
              <a:buAutoNum type="arabicPeriod"/>
            </a:pPr>
            <a:r>
              <a:rPr lang="ro-RO" dirty="0" err="1" smtClean="0"/>
              <a:t>Logiurato</a:t>
            </a:r>
            <a:r>
              <a:rPr lang="ro-RO" dirty="0" smtClean="0"/>
              <a:t> </a:t>
            </a:r>
            <a:r>
              <a:rPr lang="ro-RO" dirty="0"/>
              <a:t>F 2012, </a:t>
            </a:r>
            <a:r>
              <a:rPr lang="en-US" i="1" dirty="0"/>
              <a:t>Teaching Waves with Google </a:t>
            </a:r>
            <a:r>
              <a:rPr lang="en-US" i="1" dirty="0" smtClean="0"/>
              <a:t>Earth</a:t>
            </a:r>
            <a:r>
              <a:rPr lang="ro-RO" dirty="0" smtClean="0"/>
              <a:t>, </a:t>
            </a:r>
            <a:r>
              <a:rPr lang="ro-RO" dirty="0" err="1"/>
              <a:t>Phys</a:t>
            </a:r>
            <a:r>
              <a:rPr lang="ro-RO" dirty="0"/>
              <a:t>. Educ</a:t>
            </a:r>
            <a:r>
              <a:rPr lang="ro-RO" dirty="0" smtClean="0"/>
              <a:t>.,  </a:t>
            </a:r>
            <a:r>
              <a:rPr lang="ro-RO" b="1" dirty="0" smtClean="0"/>
              <a:t>47</a:t>
            </a:r>
            <a:r>
              <a:rPr lang="ro-RO" dirty="0" smtClean="0"/>
              <a:t>  </a:t>
            </a:r>
            <a:r>
              <a:rPr lang="ro-RO" dirty="0"/>
              <a:t>pp 73-77.</a:t>
            </a:r>
            <a:endParaRPr lang="ro-RO" dirty="0" smtClean="0"/>
          </a:p>
          <a:p>
            <a:pPr marL="342900" indent="-342900">
              <a:buAutoNum type="arabicPeriod"/>
            </a:pPr>
            <a:endParaRPr lang="ro-RO" dirty="0" smtClean="0"/>
          </a:p>
          <a:p>
            <a:pPr marL="342900" indent="-342900">
              <a:buAutoNum type="arabicPeriod"/>
            </a:pPr>
            <a:endParaRPr lang="en-US" dirty="0"/>
          </a:p>
        </p:txBody>
      </p:sp>
    </p:spTree>
    <p:extLst>
      <p:ext uri="{BB962C8B-B14F-4D97-AF65-F5344CB8AC3E}">
        <p14:creationId xmlns:p14="http://schemas.microsoft.com/office/powerpoint/2010/main" val="162788465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pic>
        <p:nvPicPr>
          <p:cNvPr id="8" name="Picture 2" descr="Imagine similară"/>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930" y="1779633"/>
            <a:ext cx="1136153" cy="113615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ine similară"/>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3556" y="3170672"/>
            <a:ext cx="1104899" cy="110489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Imagini pentru video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14084" y="4725151"/>
            <a:ext cx="1269999" cy="9525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611880" y="2081784"/>
            <a:ext cx="2240280" cy="369332"/>
          </a:xfrm>
          <a:prstGeom prst="rect">
            <a:avLst/>
          </a:prstGeom>
          <a:noFill/>
        </p:spPr>
        <p:txBody>
          <a:bodyPr wrap="square" rtlCol="0">
            <a:spAutoFit/>
          </a:bodyPr>
          <a:lstStyle/>
          <a:p>
            <a:r>
              <a:rPr lang="en-US" dirty="0"/>
              <a:t>Video content</a:t>
            </a:r>
          </a:p>
        </p:txBody>
      </p:sp>
      <p:sp>
        <p:nvSpPr>
          <p:cNvPr id="12" name="TextBox 11"/>
          <p:cNvSpPr txBox="1"/>
          <p:nvPr/>
        </p:nvSpPr>
        <p:spPr>
          <a:xfrm>
            <a:off x="3494819" y="3605011"/>
            <a:ext cx="2240280" cy="369332"/>
          </a:xfrm>
          <a:prstGeom prst="rect">
            <a:avLst/>
          </a:prstGeom>
          <a:noFill/>
        </p:spPr>
        <p:txBody>
          <a:bodyPr wrap="square" rtlCol="0">
            <a:spAutoFit/>
          </a:bodyPr>
          <a:lstStyle/>
          <a:p>
            <a:r>
              <a:rPr lang="en-US" dirty="0"/>
              <a:t>Follow up activities</a:t>
            </a:r>
          </a:p>
        </p:txBody>
      </p:sp>
      <p:sp>
        <p:nvSpPr>
          <p:cNvPr id="13" name="TextBox 12"/>
          <p:cNvSpPr txBox="1"/>
          <p:nvPr/>
        </p:nvSpPr>
        <p:spPr>
          <a:xfrm>
            <a:off x="3560134" y="4966739"/>
            <a:ext cx="2240280" cy="646331"/>
          </a:xfrm>
          <a:prstGeom prst="rect">
            <a:avLst/>
          </a:prstGeom>
          <a:noFill/>
        </p:spPr>
        <p:txBody>
          <a:bodyPr wrap="square" rtlCol="0">
            <a:spAutoFit/>
          </a:bodyPr>
          <a:lstStyle/>
          <a:p>
            <a:r>
              <a:rPr lang="en-US" dirty="0"/>
              <a:t>Web/touch Applications</a:t>
            </a:r>
          </a:p>
        </p:txBody>
      </p:sp>
      <p:pic>
        <p:nvPicPr>
          <p:cNvPr id="14" name="Picture 13"/>
          <p:cNvPicPr>
            <a:picLocks noChangeAspect="1"/>
          </p:cNvPicPr>
          <p:nvPr/>
        </p:nvPicPr>
        <p:blipFill rotWithShape="1">
          <a:blip r:embed="rId9"/>
          <a:srcRect l="21899" t="22100" r="22058" b="25466"/>
          <a:stretch/>
        </p:blipFill>
        <p:spPr>
          <a:xfrm>
            <a:off x="8916461" y="1875114"/>
            <a:ext cx="1764019" cy="945191"/>
          </a:xfrm>
          <a:prstGeom prst="rect">
            <a:avLst/>
          </a:prstGeom>
        </p:spPr>
      </p:pic>
      <p:pic>
        <p:nvPicPr>
          <p:cNvPr id="15" name="Picture 2" descr="Imagine similară"/>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26329" y="3277022"/>
            <a:ext cx="1572142" cy="102531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991407" y="3605011"/>
            <a:ext cx="1508094" cy="369332"/>
          </a:xfrm>
          <a:prstGeom prst="rect">
            <a:avLst/>
          </a:prstGeom>
          <a:noFill/>
        </p:spPr>
        <p:txBody>
          <a:bodyPr wrap="square" rtlCol="0">
            <a:spAutoFit/>
          </a:bodyPr>
          <a:lstStyle/>
          <a:p>
            <a:r>
              <a:rPr lang="en-US" dirty="0" err="1" smtClean="0"/>
              <a:t>WorkSheets</a:t>
            </a:r>
            <a:endParaRPr lang="en-US" dirty="0"/>
          </a:p>
        </p:txBody>
      </p:sp>
      <p:sp>
        <p:nvSpPr>
          <p:cNvPr id="17" name="TextBox 16"/>
          <p:cNvSpPr txBox="1"/>
          <p:nvPr/>
        </p:nvSpPr>
        <p:spPr>
          <a:xfrm>
            <a:off x="6803136" y="2163043"/>
            <a:ext cx="1787805" cy="369332"/>
          </a:xfrm>
          <a:prstGeom prst="rect">
            <a:avLst/>
          </a:prstGeom>
          <a:noFill/>
        </p:spPr>
        <p:txBody>
          <a:bodyPr wrap="square" rtlCol="0">
            <a:spAutoFit/>
          </a:bodyPr>
          <a:lstStyle/>
          <a:p>
            <a:r>
              <a:rPr lang="en-US" dirty="0" smtClean="0"/>
              <a:t>www.kahoot.it</a:t>
            </a:r>
            <a:endParaRPr lang="en-US" dirty="0"/>
          </a:p>
        </p:txBody>
      </p:sp>
      <p:sp>
        <p:nvSpPr>
          <p:cNvPr id="18" name="Rounded Rectangle 17"/>
          <p:cNvSpPr/>
          <p:nvPr/>
        </p:nvSpPr>
        <p:spPr>
          <a:xfrm>
            <a:off x="4392676" y="1089388"/>
            <a:ext cx="3352778" cy="52017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600" b="1" dirty="0">
              <a:solidFill>
                <a:srgbClr val="C00000"/>
              </a:solidFill>
            </a:endParaRPr>
          </a:p>
          <a:p>
            <a:pPr>
              <a:defRPr/>
            </a:pPr>
            <a:r>
              <a:rPr lang="en-US" sz="3500" b="1" dirty="0" smtClean="0">
                <a:solidFill>
                  <a:srgbClr val="C00000"/>
                </a:solidFill>
              </a:rPr>
              <a:t>Icons Legend</a:t>
            </a:r>
            <a:endParaRPr lang="ro-RO" sz="3300" b="1" dirty="0">
              <a:solidFill>
                <a:srgbClr val="C00000"/>
              </a:solidFill>
            </a:endParaRPr>
          </a:p>
          <a:p>
            <a:pPr>
              <a:defRPr/>
            </a:pPr>
            <a:endParaRPr lang="en-US" sz="3300" dirty="0">
              <a:solidFill>
                <a:srgbClr val="C00000"/>
              </a:solidFill>
            </a:endParaRPr>
          </a:p>
        </p:txBody>
      </p:sp>
    </p:spTree>
    <p:extLst>
      <p:ext uri="{BB962C8B-B14F-4D97-AF65-F5344CB8AC3E}">
        <p14:creationId xmlns:p14="http://schemas.microsoft.com/office/powerpoint/2010/main" val="322525969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CustomShape 1"/>
          <p:cNvSpPr/>
          <p:nvPr/>
        </p:nvSpPr>
        <p:spPr>
          <a:xfrm>
            <a:off x="1761840" y="1722600"/>
            <a:ext cx="181080" cy="8218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400" b="0" strike="noStrike" spc="-1">
                <a:solidFill>
                  <a:srgbClr val="000000"/>
                </a:solidFill>
                <a:uFill>
                  <a:solidFill>
                    <a:srgbClr val="FFFFFF"/>
                  </a:solidFill>
                </a:uFill>
                <a:latin typeface="Verdana"/>
                <a:ea typeface="Verdana"/>
              </a:rPr>
              <a:t>
</a:t>
            </a:r>
            <a:endParaRPr lang="en-US" sz="1800" b="0" strike="noStrike" spc="-1">
              <a:solidFill>
                <a:srgbClr val="000000"/>
              </a:solidFill>
              <a:uFill>
                <a:solidFill>
                  <a:srgbClr val="FFFFFF"/>
                </a:solidFill>
              </a:uFill>
              <a:latin typeface="Arial"/>
            </a:endParaRPr>
          </a:p>
        </p:txBody>
      </p:sp>
      <p:sp>
        <p:nvSpPr>
          <p:cNvPr id="4" name="Rectangle 4"/>
          <p:cNvSpPr>
            <a:spLocks noChangeArrowheads="1"/>
          </p:cNvSpPr>
          <p:nvPr/>
        </p:nvSpPr>
        <p:spPr bwMode="auto">
          <a:xfrm>
            <a:off x="1760539" y="1722439"/>
            <a:ext cx="18473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0000"/>
              </a:lnSpc>
              <a:spcBef>
                <a:spcPts val="1000"/>
              </a:spcBef>
              <a:buFont typeface="Arial" panose="020B0604020202020204" pitchFamily="34" charset="0"/>
              <a:buChar char="•"/>
              <a:defRPr sz="28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eaLnBrk="0" hangingPunct="0">
              <a:lnSpc>
                <a:spcPct val="90000"/>
              </a:lnSpc>
              <a:spcBef>
                <a:spcPts val="500"/>
              </a:spcBef>
              <a:buFont typeface="Arial" panose="020B0604020202020204" pitchFamily="34" charset="0"/>
              <a:buChar char="•"/>
              <a:defRPr sz="24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eaLnBrk="0" hangingPunct="0">
              <a:lnSpc>
                <a:spcPct val="90000"/>
              </a:lnSpc>
              <a:spcBef>
                <a:spcPts val="500"/>
              </a:spcBef>
              <a:buFont typeface="Arial" panose="020B0604020202020204" pitchFamily="34" charset="0"/>
              <a:buChar char="•"/>
              <a:defRPr sz="20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eaLnBrk="0" hangingPunct="0">
              <a:lnSpc>
                <a:spcPct val="90000"/>
              </a:lnSpc>
              <a:spcBef>
                <a:spcPts val="500"/>
              </a:spcBef>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eaLnBrk="0" hangingPunct="0">
              <a:lnSpc>
                <a:spcPct val="90000"/>
              </a:lnSpc>
              <a:spcBef>
                <a:spcPts val="500"/>
              </a:spcBef>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9pPr>
          </a:lstStyle>
          <a:p>
            <a:pPr eaLnBrk="1" hangingPunct="1">
              <a:lnSpc>
                <a:spcPct val="100000"/>
              </a:lnSpc>
              <a:spcBef>
                <a:spcPct val="0"/>
              </a:spcBef>
              <a:buFontTx/>
              <a:buNone/>
            </a:pPr>
            <a:r>
              <a:rPr lang="pl-PL" altLang="pl-PL" sz="2400"/>
              <a:t/>
            </a:r>
            <a:br>
              <a:rPr lang="pl-PL" altLang="pl-PL" sz="2400"/>
            </a:br>
            <a:endParaRPr lang="pl-PL" altLang="pl-PL" sz="2400"/>
          </a:p>
        </p:txBody>
      </p:sp>
      <p:sp>
        <p:nvSpPr>
          <p:cNvPr id="5" name="Rectangle 12"/>
          <p:cNvSpPr>
            <a:spLocks noChangeArrowheads="1"/>
          </p:cNvSpPr>
          <p:nvPr/>
        </p:nvSpPr>
        <p:spPr bwMode="auto">
          <a:xfrm>
            <a:off x="2956352" y="1740727"/>
            <a:ext cx="9372599" cy="3117989"/>
          </a:xfrm>
          <a:prstGeom prst="rect">
            <a:avLst/>
          </a:prstGeom>
          <a:noFill/>
          <a:ln w="9525">
            <a:noFill/>
            <a:miter lim="800000"/>
            <a:headEnd/>
            <a:tailEnd/>
          </a:ln>
        </p:spPr>
        <p:txBody>
          <a:bodyPr wrap="square" lIns="100794" tIns="50397" rIns="100794" bIns="50397">
            <a:spAutoFit/>
          </a:bodyPr>
          <a:lstStyle/>
          <a:p>
            <a:pPr algn="ctr"/>
            <a:r>
              <a:rPr lang="en-US" sz="4800" b="1" dirty="0" smtClean="0">
                <a:solidFill>
                  <a:srgbClr val="0070C0"/>
                </a:solidFill>
                <a:latin typeface="Calibri" panose="020F0502020204030204" pitchFamily="34" charset="0"/>
                <a:ea typeface="Calibri" panose="020F0502020204030204" pitchFamily="34" charset="0"/>
              </a:rPr>
              <a:t>Wind and </a:t>
            </a:r>
            <a:r>
              <a:rPr lang="en-US" sz="4800" b="1" dirty="0">
                <a:solidFill>
                  <a:srgbClr val="0070C0"/>
                </a:solidFill>
                <a:latin typeface="Calibri" panose="020F0502020204030204" pitchFamily="34" charset="0"/>
                <a:ea typeface="Calibri" panose="020F0502020204030204" pitchFamily="34" charset="0"/>
              </a:rPr>
              <a:t>W</a:t>
            </a:r>
            <a:r>
              <a:rPr lang="en-US" sz="4800" b="1" dirty="0" smtClean="0">
                <a:solidFill>
                  <a:srgbClr val="0070C0"/>
                </a:solidFill>
                <a:latin typeface="Calibri" panose="020F0502020204030204" pitchFamily="34" charset="0"/>
                <a:ea typeface="Calibri" panose="020F0502020204030204" pitchFamily="34" charset="0"/>
              </a:rPr>
              <a:t>aves</a:t>
            </a:r>
            <a:endParaRPr lang="en-US" altLang="en-US" sz="4800" b="1" dirty="0"/>
          </a:p>
          <a:p>
            <a:pPr algn="ctr"/>
            <a:r>
              <a:rPr lang="en-US" altLang="en-US" sz="2400" dirty="0"/>
              <a:t> </a:t>
            </a:r>
            <a:endParaRPr lang="en-US" altLang="en-US" sz="2400" dirty="0" smtClean="0"/>
          </a:p>
          <a:p>
            <a:pPr algn="ctr"/>
            <a:r>
              <a:rPr lang="it-IT" altLang="en-US" sz="2600" b="1" dirty="0" smtClean="0"/>
              <a:t>THE RELATIONSHIP BETWEEN THE WIND DIRECTION AND INTESITY </a:t>
            </a:r>
            <a:r>
              <a:rPr lang="en-US" altLang="en-US" sz="2600" b="1" dirty="0" smtClean="0"/>
              <a:t>AND THE WAVE FORMATION</a:t>
            </a:r>
            <a:endParaRPr lang="en-US" altLang="en-US" sz="2400" b="1" dirty="0"/>
          </a:p>
          <a:p>
            <a:pPr algn="ctr"/>
            <a:endParaRPr lang="en-US" altLang="en-US" sz="2400" b="1" dirty="0"/>
          </a:p>
          <a:p>
            <a:pPr algn="ctr"/>
            <a:endParaRPr lang="en-US" altLang="en-US" sz="2400" b="1" dirty="0"/>
          </a:p>
          <a:p>
            <a:pPr algn="ctr"/>
            <a:endParaRPr lang="en-US" altLang="en-US" sz="2400" b="1" dirty="0"/>
          </a:p>
        </p:txBody>
      </p:sp>
      <p:pic>
        <p:nvPicPr>
          <p:cNvPr id="6" name="Picture 5"/>
          <p:cNvPicPr>
            <a:picLocks noChangeAspect="1" noChangeArrowheads="1"/>
          </p:cNvPicPr>
          <p:nvPr/>
        </p:nvPicPr>
        <p:blipFill>
          <a:blip r:embed="rId2"/>
          <a:srcRect/>
          <a:stretch>
            <a:fillRect/>
          </a:stretch>
        </p:blipFill>
        <p:spPr bwMode="auto">
          <a:xfrm>
            <a:off x="2758850" y="3878306"/>
            <a:ext cx="1530350" cy="1500188"/>
          </a:xfrm>
          <a:prstGeom prst="rect">
            <a:avLst/>
          </a:prstGeom>
          <a:noFill/>
          <a:ln w="9525">
            <a:noFill/>
            <a:round/>
            <a:headEnd/>
            <a:tailEnd/>
          </a:ln>
          <a:effectLst>
            <a:outerShdw blurRad="50800" dist="50800" dir="5400000" algn="ctr" rotWithShape="0">
              <a:srgbClr val="000000">
                <a:alpha val="0"/>
              </a:srgbClr>
            </a:outerShdw>
          </a:effectLst>
        </p:spPr>
      </p:pic>
      <p:sp>
        <p:nvSpPr>
          <p:cNvPr id="7" name="Rounded Rectangle 6"/>
          <p:cNvSpPr/>
          <p:nvPr/>
        </p:nvSpPr>
        <p:spPr>
          <a:xfrm>
            <a:off x="4752749" y="4133100"/>
            <a:ext cx="3194050" cy="99060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en-US" sz="2000" b="1" dirty="0" smtClean="0">
              <a:solidFill>
                <a:srgbClr val="002060"/>
              </a:solidFill>
            </a:endParaRPr>
          </a:p>
          <a:p>
            <a:pPr algn="r">
              <a:defRPr/>
            </a:pPr>
            <a:r>
              <a:rPr lang="ro-RO" sz="2000" b="1" dirty="0" err="1" smtClean="0">
                <a:solidFill>
                  <a:srgbClr val="002060"/>
                </a:solidFill>
              </a:rPr>
              <a:t>Noel</a:t>
            </a:r>
            <a:r>
              <a:rPr lang="ro-RO" sz="2000" b="1" dirty="0" smtClean="0">
                <a:solidFill>
                  <a:srgbClr val="002060"/>
                </a:solidFill>
              </a:rPr>
              <a:t>-Mircea ZUS</a:t>
            </a:r>
            <a:endParaRPr lang="en-US" sz="2000" b="1" dirty="0" smtClean="0">
              <a:solidFill>
                <a:srgbClr val="002060"/>
              </a:solidFill>
            </a:endParaRPr>
          </a:p>
          <a:p>
            <a:pPr>
              <a:defRPr/>
            </a:pPr>
            <a:r>
              <a:rPr lang="en-US" sz="2000" b="1" dirty="0">
                <a:solidFill>
                  <a:srgbClr val="002060"/>
                </a:solidFill>
              </a:rPr>
              <a:t>Roxana </a:t>
            </a:r>
            <a:r>
              <a:rPr lang="ro-RO" sz="2000" b="1" dirty="0">
                <a:solidFill>
                  <a:srgbClr val="002060"/>
                </a:solidFill>
              </a:rPr>
              <a:t>ZUS</a:t>
            </a:r>
          </a:p>
          <a:p>
            <a:pPr algn="r">
              <a:defRPr/>
            </a:pPr>
            <a:endParaRPr lang="en-US" sz="2000" b="1" dirty="0" smtClean="0">
              <a:solidFill>
                <a:srgbClr val="002060"/>
              </a:solidFill>
            </a:endParaRPr>
          </a:p>
        </p:txBody>
      </p:sp>
      <p:pic>
        <p:nvPicPr>
          <p:cNvPr id="8" name="Picture 7" descr="siglaUMC.JPG"/>
          <p:cNvPicPr>
            <a:picLocks noChangeAspect="1"/>
          </p:cNvPicPr>
          <p:nvPr/>
        </p:nvPicPr>
        <p:blipFill>
          <a:blip r:embed="rId3"/>
          <a:stretch>
            <a:fillRect/>
          </a:stretch>
        </p:blipFill>
        <p:spPr>
          <a:xfrm>
            <a:off x="8556399" y="3904500"/>
            <a:ext cx="1216495" cy="144780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2210" y="2553436"/>
            <a:ext cx="2446940" cy="183520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Obraz 9"/>
          <p:cNvPicPr/>
          <p:nvPr/>
        </p:nvPicPr>
        <p:blipFill>
          <a:blip r:embed="rId3"/>
          <a:stretch/>
        </p:blipFill>
        <p:spPr>
          <a:xfrm>
            <a:off x="5506200" y="56520"/>
            <a:ext cx="1266480" cy="694800"/>
          </a:xfrm>
          <a:prstGeom prst="rect">
            <a:avLst/>
          </a:prstGeom>
          <a:ln>
            <a:noFill/>
          </a:ln>
        </p:spPr>
      </p:pic>
      <p:pic>
        <p:nvPicPr>
          <p:cNvPr id="90" name="Obraz 8"/>
          <p:cNvPicPr/>
          <p:nvPr/>
        </p:nvPicPr>
        <p:blipFill>
          <a:blip r:embed="rId4"/>
          <a:stretch/>
        </p:blipFill>
        <p:spPr>
          <a:xfrm>
            <a:off x="10140840" y="120960"/>
            <a:ext cx="1691640" cy="548640"/>
          </a:xfrm>
          <a:prstGeom prst="rect">
            <a:avLst/>
          </a:prstGeom>
          <a:ln>
            <a:noFill/>
          </a:ln>
        </p:spPr>
      </p:pic>
      <p:sp>
        <p:nvSpPr>
          <p:cNvPr id="91"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2" name="Picture 91"/>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3468692" y="818640"/>
            <a:ext cx="3486290" cy="50202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600" b="1" dirty="0">
              <a:solidFill>
                <a:srgbClr val="C00000"/>
              </a:solidFill>
            </a:endParaRPr>
          </a:p>
          <a:p>
            <a:pPr>
              <a:defRPr/>
            </a:pPr>
            <a:r>
              <a:rPr lang="en-US" sz="2800" b="1" dirty="0" smtClean="0">
                <a:solidFill>
                  <a:srgbClr val="C00000"/>
                </a:solidFill>
              </a:rPr>
              <a:t>Outline</a:t>
            </a:r>
            <a:r>
              <a:rPr lang="ro-RO" sz="2800" b="1" dirty="0" smtClean="0">
                <a:solidFill>
                  <a:srgbClr val="C00000"/>
                </a:solidFill>
              </a:rPr>
              <a:t>:</a:t>
            </a:r>
            <a:endParaRPr lang="ro-RO" sz="2800" b="1" dirty="0">
              <a:solidFill>
                <a:srgbClr val="C00000"/>
              </a:solidFill>
            </a:endParaRPr>
          </a:p>
          <a:p>
            <a:pPr>
              <a:defRPr/>
            </a:pPr>
            <a:endParaRPr lang="en-US" sz="3300" dirty="0">
              <a:solidFill>
                <a:srgbClr val="C00000"/>
              </a:solidFill>
            </a:endParaRPr>
          </a:p>
        </p:txBody>
      </p:sp>
      <p:sp>
        <p:nvSpPr>
          <p:cNvPr id="7" name="Text Box 4"/>
          <p:cNvSpPr txBox="1">
            <a:spLocks noChangeArrowheads="1"/>
          </p:cNvSpPr>
          <p:nvPr/>
        </p:nvSpPr>
        <p:spPr bwMode="auto">
          <a:xfrm>
            <a:off x="470159" y="1357745"/>
            <a:ext cx="11153803" cy="5320146"/>
          </a:xfrm>
          <a:prstGeom prst="rect">
            <a:avLst/>
          </a:prstGeom>
          <a:noFill/>
          <a:ln w="9525">
            <a:noFill/>
            <a:round/>
            <a:headEnd/>
            <a:tailEnd/>
          </a:ln>
          <a:effectLst/>
        </p:spPr>
        <p:txBody>
          <a:bodyPr lIns="90000" tIns="58716" rIns="90000" bIns="45000"/>
          <a:lstStyle/>
          <a:p>
            <a:pPr marL="342900"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Introduction</a:t>
            </a:r>
          </a:p>
          <a:p>
            <a:pPr marL="342900"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70C0"/>
                </a:solidFill>
              </a:rPr>
              <a:t>The problem:</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What is pressure?</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How </a:t>
            </a:r>
            <a:r>
              <a:rPr lang="en-US" altLang="en-US" b="1" dirty="0" smtClean="0">
                <a:solidFill>
                  <a:srgbClr val="7030A0"/>
                </a:solidFill>
              </a:rPr>
              <a:t>WIND</a:t>
            </a:r>
            <a:r>
              <a:rPr lang="en-US" altLang="en-US" b="1" dirty="0" smtClean="0">
                <a:solidFill>
                  <a:srgbClr val="000000"/>
                </a:solidFill>
              </a:rPr>
              <a:t> appears?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Where do we find meteorological information?</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What are </a:t>
            </a:r>
            <a:r>
              <a:rPr lang="en-US" altLang="en-US" b="1" dirty="0" smtClean="0">
                <a:solidFill>
                  <a:srgbClr val="0070C0"/>
                </a:solidFill>
              </a:rPr>
              <a:t>WAVES</a:t>
            </a:r>
            <a:r>
              <a:rPr lang="en-US" altLang="en-US" b="1" dirty="0" smtClean="0">
                <a:solidFill>
                  <a:srgbClr val="000000"/>
                </a:solidFill>
              </a:rPr>
              <a:t>?</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Which is the </a:t>
            </a:r>
            <a:r>
              <a:rPr lang="en-US" altLang="en-US" b="1" dirty="0" smtClean="0">
                <a:solidFill>
                  <a:srgbClr val="0070C0"/>
                </a:solidFill>
              </a:rPr>
              <a:t>WAVE formation mechanism</a:t>
            </a:r>
            <a:r>
              <a:rPr lang="en-US" altLang="en-US" b="1" dirty="0" smtClean="0">
                <a:solidFill>
                  <a:srgbClr val="000000"/>
                </a:solidFill>
              </a:rPr>
              <a:t>?</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Interactions between </a:t>
            </a:r>
            <a:r>
              <a:rPr lang="en-US" altLang="en-US" b="1" dirty="0" smtClean="0">
                <a:solidFill>
                  <a:srgbClr val="0070C0"/>
                </a:solidFill>
              </a:rPr>
              <a:t>waves</a:t>
            </a:r>
            <a:r>
              <a:rPr lang="en-US" altLang="en-US" b="1" dirty="0" smtClean="0">
                <a:solidFill>
                  <a:srgbClr val="000000"/>
                </a:solidFill>
              </a:rPr>
              <a:t> and shoreline.</a:t>
            </a: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     Why waves appear to be parallel with the shore?</a:t>
            </a:r>
          </a:p>
          <a:p>
            <a:pPr marL="342900"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 </a:t>
            </a:r>
            <a:r>
              <a:rPr lang="en-US" altLang="en-US" b="1" dirty="0" smtClean="0">
                <a:solidFill>
                  <a:srgbClr val="0070C0"/>
                </a:solidFill>
              </a:rPr>
              <a:t>Exercises: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Observation chart: How do we monitor the </a:t>
            </a:r>
            <a:r>
              <a:rPr lang="en-US" altLang="en-US" b="1" dirty="0" smtClean="0">
                <a:solidFill>
                  <a:srgbClr val="7030A0"/>
                </a:solidFill>
              </a:rPr>
              <a:t>meteorological </a:t>
            </a:r>
            <a:r>
              <a:rPr lang="en-US" altLang="en-US" b="1" dirty="0" smtClean="0"/>
              <a:t>information?</a:t>
            </a:r>
          </a:p>
          <a:p>
            <a:pPr marL="800100" lvl="1" indent="-342900">
              <a:lnSpc>
                <a:spcPct val="150000"/>
              </a:lnSpc>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Support chart: How do we predict the height of the </a:t>
            </a:r>
            <a:r>
              <a:rPr lang="en-US" altLang="en-US" b="1" dirty="0" smtClean="0">
                <a:solidFill>
                  <a:srgbClr val="0070C0"/>
                </a:solidFill>
              </a:rPr>
              <a:t>waves </a:t>
            </a:r>
            <a:r>
              <a:rPr lang="en-US" altLang="en-US" b="1" dirty="0" smtClean="0"/>
              <a:t>function of </a:t>
            </a:r>
            <a:r>
              <a:rPr lang="en-US" altLang="en-US" b="1" dirty="0" smtClean="0">
                <a:solidFill>
                  <a:srgbClr val="7030A0"/>
                </a:solidFill>
              </a:rPr>
              <a:t>wind</a:t>
            </a:r>
            <a:r>
              <a:rPr lang="en-US" altLang="en-US" b="1" dirty="0" smtClean="0"/>
              <a:t>’s speed and direction?</a:t>
            </a:r>
          </a:p>
          <a:p>
            <a:pPr marL="342900"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 Homework/Experiments: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For some weeks monitor meteorological information for a chosen area</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Predict the wave characteristics and compare them with the actual data</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C00000"/>
                </a:solidFill>
              </a:rPr>
              <a:t>S</a:t>
            </a:r>
            <a:r>
              <a:rPr lang="en-US" altLang="en-US" b="1" dirty="0" smtClean="0">
                <a:solidFill>
                  <a:srgbClr val="C00000"/>
                </a:solidFill>
              </a:rPr>
              <a:t>earch on-line examples for interactions between waves and shoreline (Google Earth, Zoom Earth). Observe erosion patterns.</a:t>
            </a:r>
          </a:p>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sz="2400" b="1" dirty="0" smtClean="0">
              <a:solidFill>
                <a:srgbClr val="000000"/>
              </a:solidFill>
            </a:endParaRPr>
          </a:p>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sz="2400" b="1" dirty="0" smtClean="0">
              <a:solidFill>
                <a:srgbClr val="000000"/>
              </a:solidFill>
            </a:endParaRPr>
          </a:p>
          <a:p>
            <a:pPr>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a:solidFill>
                <a:srgbClr val="000000"/>
              </a:solidFill>
            </a:endParaRPr>
          </a:p>
        </p:txBody>
      </p:sp>
      <p:pic>
        <p:nvPicPr>
          <p:cNvPr id="8" name="image01.jpg" descr="Imagini pentru wind wave"/>
          <p:cNvPicPr/>
          <p:nvPr/>
        </p:nvPicPr>
        <p:blipFill>
          <a:blip r:embed="rId6"/>
          <a:srcRect/>
          <a:stretch>
            <a:fillRect/>
          </a:stretch>
        </p:blipFill>
        <p:spPr>
          <a:xfrm>
            <a:off x="8285018" y="1357745"/>
            <a:ext cx="3338944" cy="2567654"/>
          </a:xfrm>
          <a:prstGeom prst="rect">
            <a:avLst/>
          </a:prstGeom>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470160" y="906839"/>
            <a:ext cx="9296400" cy="35392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400" b="1" dirty="0">
              <a:solidFill>
                <a:srgbClr val="C00000"/>
              </a:solidFill>
            </a:endParaRPr>
          </a:p>
          <a:p>
            <a:pPr>
              <a:defRPr/>
            </a:pPr>
            <a:r>
              <a:rPr lang="en-US" sz="2400" b="1" dirty="0" smtClean="0">
                <a:solidFill>
                  <a:srgbClr val="C00000"/>
                </a:solidFill>
              </a:rPr>
              <a:t>INTRODUCTION</a:t>
            </a:r>
            <a:r>
              <a:rPr lang="ro-RO" sz="2400" b="1" dirty="0" smtClean="0">
                <a:solidFill>
                  <a:srgbClr val="C00000"/>
                </a:solidFill>
              </a:rPr>
              <a:t> – </a:t>
            </a:r>
            <a:r>
              <a:rPr lang="en-US" sz="2400" b="1" dirty="0" smtClean="0">
                <a:solidFill>
                  <a:srgbClr val="00B0F0"/>
                </a:solidFill>
              </a:rPr>
              <a:t>WIND AND WAVES</a:t>
            </a:r>
            <a:r>
              <a:rPr lang="ro-RO" sz="2400" b="1" dirty="0" smtClean="0">
                <a:solidFill>
                  <a:srgbClr val="00B0F0"/>
                </a:solidFill>
              </a:rPr>
              <a:t> </a:t>
            </a:r>
            <a:r>
              <a:rPr lang="en-US" sz="2400" dirty="0" smtClean="0">
                <a:solidFill>
                  <a:srgbClr val="C00000"/>
                </a:solidFill>
              </a:rPr>
              <a:t/>
            </a:r>
            <a:br>
              <a:rPr lang="en-US" sz="2400" dirty="0" smtClean="0">
                <a:solidFill>
                  <a:srgbClr val="C00000"/>
                </a:solidFill>
              </a:rPr>
            </a:br>
            <a:endParaRPr lang="en-US" sz="2400" dirty="0">
              <a:solidFill>
                <a:srgbClr val="C00000"/>
              </a:solidFill>
            </a:endParaRPr>
          </a:p>
        </p:txBody>
      </p:sp>
      <p:sp>
        <p:nvSpPr>
          <p:cNvPr id="7" name="Rectangle 6"/>
          <p:cNvSpPr/>
          <p:nvPr/>
        </p:nvSpPr>
        <p:spPr>
          <a:xfrm>
            <a:off x="470160" y="1379203"/>
            <a:ext cx="11338560" cy="4708981"/>
          </a:xfrm>
          <a:prstGeom prst="rect">
            <a:avLst/>
          </a:prstGeom>
        </p:spPr>
        <p:txBody>
          <a:bodyPr wrap="square">
            <a:spAutoFit/>
          </a:bodyPr>
          <a:lstStyle/>
          <a:p>
            <a:pPr algn="just"/>
            <a:r>
              <a:rPr lang="en-US" sz="2400" b="1" dirty="0" smtClean="0"/>
              <a:t> </a:t>
            </a:r>
          </a:p>
          <a:p>
            <a:pPr algn="just"/>
            <a:r>
              <a:rPr lang="en-US" sz="2400" b="1" dirty="0" smtClean="0"/>
              <a:t>Fluid mechanics is an important part of our daily life, the examples from our regular activity being countless (we breathe, we wash, it rains etc.), bringing contributions in most of the STEM domains.</a:t>
            </a:r>
          </a:p>
          <a:p>
            <a:pPr algn="just"/>
            <a:endParaRPr lang="en-US" sz="2400" b="1" dirty="0" smtClean="0"/>
          </a:p>
          <a:p>
            <a:pPr algn="just"/>
            <a:r>
              <a:rPr lang="en-US" sz="2400" b="1" dirty="0" smtClean="0"/>
              <a:t>Nonetheless, the chosen example for the understanding of the mechanical waves it’s not he most fortunate, R.P. Feynman telling us that the marine waves “</a:t>
            </a:r>
            <a:r>
              <a:rPr lang="en-US" sz="2400" b="1" i="1" dirty="0" smtClean="0"/>
              <a:t>[…] </a:t>
            </a:r>
            <a:r>
              <a:rPr lang="en-US" sz="2400" b="1" i="1" dirty="0"/>
              <a:t>that are easily seen by everyone and which are usually used as an example of waves in elementary courses [...] are the worst possible example [...]; they have all the complications that waves can have</a:t>
            </a:r>
            <a:r>
              <a:rPr lang="en-US" sz="2400" b="1" i="1" dirty="0" smtClean="0"/>
              <a:t>.</a:t>
            </a:r>
            <a:r>
              <a:rPr lang="en-US" sz="2400" b="1" dirty="0" smtClean="0"/>
              <a:t>” [1].</a:t>
            </a:r>
          </a:p>
          <a:p>
            <a:pPr algn="just"/>
            <a:endParaRPr lang="en-US" sz="2400" b="1" dirty="0"/>
          </a:p>
          <a:p>
            <a:pPr algn="just"/>
            <a:r>
              <a:rPr lang="en-US" b="1" dirty="0"/>
              <a:t>[1</a:t>
            </a:r>
            <a:r>
              <a:rPr lang="en-US" b="1" dirty="0" smtClean="0"/>
              <a:t>] </a:t>
            </a:r>
            <a:r>
              <a:rPr lang="en-US" dirty="0" smtClean="0">
                <a:hlinkClick r:id="rId6" tooltip="Richard Feynman"/>
              </a:rPr>
              <a:t>R.P</a:t>
            </a:r>
            <a:r>
              <a:rPr lang="en-US" dirty="0">
                <a:hlinkClick r:id="rId6" tooltip="Richard Feynman"/>
              </a:rPr>
              <a:t>. Feynman</a:t>
            </a:r>
            <a:r>
              <a:rPr lang="en-US" dirty="0"/>
              <a:t>, R.B. Leighton, and M. Sands (1963). </a:t>
            </a:r>
            <a:r>
              <a:rPr lang="en-US" i="1" dirty="0">
                <a:hlinkClick r:id="rId7" tooltip="The Feynman Lectures on Physics"/>
              </a:rPr>
              <a:t>The Feynman Lectures on Physics</a:t>
            </a:r>
            <a:r>
              <a:rPr lang="en-US" i="1" dirty="0"/>
              <a:t>.</a:t>
            </a:r>
            <a:r>
              <a:rPr lang="en-US" dirty="0"/>
              <a:t> Addison-Wesley. Volume I, Chapter 51-4</a:t>
            </a:r>
            <a:r>
              <a:rPr lang="en-US" dirty="0" smtClean="0"/>
              <a:t>.</a:t>
            </a:r>
            <a:endParaRPr lang="en-US" b="1" dirty="0" smtClean="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2046380" y="869759"/>
            <a:ext cx="8186120" cy="584342"/>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smtClean="0">
              <a:solidFill>
                <a:srgbClr val="C00000"/>
              </a:solidFill>
            </a:endParaRPr>
          </a:p>
          <a:p>
            <a:pPr algn="ctr">
              <a:lnSpc>
                <a:spcPct val="150000"/>
              </a:lnSpc>
              <a:defRPr/>
            </a:pPr>
            <a:r>
              <a:rPr lang="en-US" altLang="en-US" sz="2400" b="1" dirty="0" smtClean="0">
                <a:solidFill>
                  <a:srgbClr val="C00000"/>
                </a:solidFill>
              </a:rPr>
              <a:t>THE PROBLEM </a:t>
            </a:r>
            <a:r>
              <a:rPr lang="en-US" altLang="en-US" sz="2400" b="1" dirty="0" smtClean="0">
                <a:solidFill>
                  <a:srgbClr val="0070C0"/>
                </a:solidFill>
              </a:rPr>
              <a:t>– WHAT IS PRESSURE?</a:t>
            </a:r>
          </a:p>
          <a:p>
            <a:pPr>
              <a:defRPr/>
            </a:pPr>
            <a:endParaRPr lang="en-US" sz="2993" dirty="0">
              <a:solidFill>
                <a:srgbClr val="C00000"/>
              </a:solidFill>
            </a:endParaRPr>
          </a:p>
        </p:txBody>
      </p:sp>
      <p:sp>
        <p:nvSpPr>
          <p:cNvPr id="13" name="Rectangle 12"/>
          <p:cNvSpPr/>
          <p:nvPr/>
        </p:nvSpPr>
        <p:spPr>
          <a:xfrm>
            <a:off x="274320" y="1778865"/>
            <a:ext cx="6263640" cy="5087675"/>
          </a:xfrm>
          <a:prstGeom prst="rect">
            <a:avLst/>
          </a:prstGeom>
        </p:spPr>
        <p:txBody>
          <a:bodyPr wrap="square">
            <a:spAutoFit/>
          </a:bodyPr>
          <a:lstStyle/>
          <a:p>
            <a:pPr algn="just"/>
            <a:r>
              <a:rPr lang="en-US" sz="1633" b="1" dirty="0" smtClean="0"/>
              <a:t>E. Torricelli (1643) : </a:t>
            </a:r>
            <a:r>
              <a:rPr lang="en-US" sz="1633" u="sng" dirty="0" smtClean="0"/>
              <a:t>atmospheric pressure </a:t>
            </a:r>
            <a:r>
              <a:rPr lang="en-US" sz="1633" dirty="0" smtClean="0"/>
              <a:t>= </a:t>
            </a:r>
            <a:r>
              <a:rPr lang="en-US" sz="1600" dirty="0" smtClean="0"/>
              <a:t>is the hydrostatic pressure caused by the weight of air above the measurement point</a:t>
            </a:r>
            <a:r>
              <a:rPr lang="en-US" sz="1633" dirty="0" smtClean="0"/>
              <a:t>. </a:t>
            </a:r>
          </a:p>
          <a:p>
            <a:pPr algn="just"/>
            <a:r>
              <a:rPr lang="en-US" sz="1600" dirty="0" smtClean="0"/>
              <a:t>A column of air one square centimeter [1cm</a:t>
            </a:r>
            <a:r>
              <a:rPr lang="en-US" sz="1600" baseline="30000" dirty="0" smtClean="0"/>
              <a:t>2</a:t>
            </a:r>
            <a:r>
              <a:rPr lang="en-US" sz="1600" dirty="0" smtClean="0"/>
              <a:t>], measured from sea level to the top of the Earth's atmosphere, has a mass of about 1.03 kilograms and weight of about 10.1 </a:t>
            </a:r>
            <a:r>
              <a:rPr lang="en-US" sz="1600" dirty="0" err="1" smtClean="0"/>
              <a:t>Newtons</a:t>
            </a:r>
            <a:r>
              <a:rPr lang="en-US" sz="1600" dirty="0" smtClean="0"/>
              <a:t>. That weight (across one square centimeter) is a pressure of 10.1 N/cm</a:t>
            </a:r>
            <a:r>
              <a:rPr lang="en-US" sz="1600" baseline="30000" dirty="0" smtClean="0"/>
              <a:t>2</a:t>
            </a:r>
            <a:r>
              <a:rPr lang="en-US" sz="1600" dirty="0" smtClean="0"/>
              <a:t> or 101 </a:t>
            </a:r>
            <a:r>
              <a:rPr lang="en-US" sz="1600" dirty="0" err="1" smtClean="0"/>
              <a:t>kN</a:t>
            </a:r>
            <a:r>
              <a:rPr lang="en-US" sz="1600" dirty="0" smtClean="0"/>
              <a:t>/m</a:t>
            </a:r>
            <a:r>
              <a:rPr lang="en-US" sz="1600" baseline="30000" dirty="0" smtClean="0"/>
              <a:t>2</a:t>
            </a:r>
            <a:r>
              <a:rPr lang="en-US" sz="1600" dirty="0" smtClean="0"/>
              <a:t> (</a:t>
            </a:r>
            <a:r>
              <a:rPr lang="en-US" sz="1600" dirty="0" err="1" smtClean="0"/>
              <a:t>kPa</a:t>
            </a:r>
            <a:r>
              <a:rPr lang="en-US" sz="1600" dirty="0" smtClean="0"/>
              <a:t>).</a:t>
            </a:r>
            <a:endParaRPr lang="en-US" sz="1633" dirty="0" smtClean="0"/>
          </a:p>
          <a:p>
            <a:endParaRPr lang="en-US" sz="1633" dirty="0" smtClean="0"/>
          </a:p>
          <a:p>
            <a:r>
              <a:rPr lang="en-US" sz="1600" dirty="0" smtClean="0"/>
              <a:t>The standard atmosphere [</a:t>
            </a:r>
            <a:r>
              <a:rPr lang="en-US" sz="1600" b="1" dirty="0" err="1" smtClean="0"/>
              <a:t>atm</a:t>
            </a:r>
            <a:r>
              <a:rPr lang="en-US" sz="1600" dirty="0" smtClean="0"/>
              <a:t>] is a unit of pressure defined as 101325 </a:t>
            </a:r>
            <a:r>
              <a:rPr lang="en-US" sz="1600" b="1" dirty="0" err="1" smtClean="0"/>
              <a:t>Pascals</a:t>
            </a:r>
            <a:r>
              <a:rPr lang="en-US" sz="1600" dirty="0" smtClean="0"/>
              <a:t> (1013.25 </a:t>
            </a:r>
            <a:r>
              <a:rPr lang="en-US" sz="1600" b="1" dirty="0" smtClean="0"/>
              <a:t>mbar</a:t>
            </a:r>
            <a:r>
              <a:rPr lang="en-US" sz="1600" dirty="0" smtClean="0"/>
              <a:t>), equivalent to 760 </a:t>
            </a:r>
            <a:r>
              <a:rPr lang="en-US" sz="1600" b="1" dirty="0" smtClean="0"/>
              <a:t>mmHg</a:t>
            </a:r>
            <a:r>
              <a:rPr lang="en-US" sz="1600" dirty="0" smtClean="0"/>
              <a:t> (</a:t>
            </a:r>
            <a:r>
              <a:rPr lang="en-US" sz="1600" b="1" dirty="0" err="1" smtClean="0"/>
              <a:t>torr</a:t>
            </a:r>
            <a:r>
              <a:rPr lang="en-US" sz="1600" dirty="0" smtClean="0"/>
              <a:t>)</a:t>
            </a:r>
            <a:r>
              <a:rPr lang="en-US" sz="1633" dirty="0" smtClean="0"/>
              <a:t>.</a:t>
            </a:r>
          </a:p>
          <a:p>
            <a:endParaRPr lang="en-US" sz="1633" dirty="0" smtClean="0"/>
          </a:p>
          <a:p>
            <a:r>
              <a:rPr lang="en-US" sz="1633" u="sng" dirty="0" smtClean="0"/>
              <a:t>Normal pressure</a:t>
            </a:r>
            <a:r>
              <a:rPr lang="en-US" sz="1633" b="1" dirty="0" smtClean="0"/>
              <a:t>: 760 mmHg </a:t>
            </a:r>
            <a:r>
              <a:rPr lang="en-US" sz="1633" dirty="0" smtClean="0"/>
              <a:t>at sea level, 0˚C and 45˚ latitude.</a:t>
            </a:r>
          </a:p>
          <a:p>
            <a:endParaRPr lang="en-US" sz="1633" dirty="0" smtClean="0"/>
          </a:p>
          <a:p>
            <a:r>
              <a:rPr lang="en-US" sz="1633" u="sng" dirty="0" smtClean="0"/>
              <a:t>Vertical variation:</a:t>
            </a:r>
            <a:endParaRPr lang="en-US" sz="1633" dirty="0" smtClean="0"/>
          </a:p>
          <a:p>
            <a:r>
              <a:rPr lang="en-US" sz="1633" dirty="0" smtClean="0"/>
              <a:t>Atmospheric Pressure decreases with the altitude.</a:t>
            </a:r>
          </a:p>
          <a:p>
            <a:endParaRPr lang="en-US" sz="1633" dirty="0" smtClean="0"/>
          </a:p>
          <a:p>
            <a:r>
              <a:rPr lang="en-US" sz="1633" u="sng" dirty="0" smtClean="0"/>
              <a:t>Daily variations, also seasonal (annual) variations </a:t>
            </a:r>
            <a:endParaRPr lang="en-US" sz="1633" dirty="0" smtClean="0"/>
          </a:p>
          <a:p>
            <a:pPr algn="just"/>
            <a:r>
              <a:rPr lang="en-US" sz="1633" dirty="0" smtClean="0"/>
              <a:t>Daily, there are two minimums (4</a:t>
            </a:r>
            <a:r>
              <a:rPr lang="en-US" sz="1633" baseline="30000" dirty="0" smtClean="0"/>
              <a:t>00</a:t>
            </a:r>
            <a:r>
              <a:rPr lang="en-US" sz="1633" dirty="0" smtClean="0"/>
              <a:t> and 16</a:t>
            </a:r>
            <a:r>
              <a:rPr lang="en-US" sz="1633" baseline="30000" dirty="0" smtClean="0"/>
              <a:t>00</a:t>
            </a:r>
            <a:r>
              <a:rPr lang="en-US" sz="1633" dirty="0" smtClean="0"/>
              <a:t>) and two maximums (10</a:t>
            </a:r>
            <a:r>
              <a:rPr lang="en-US" sz="1633" baseline="30000" dirty="0" smtClean="0"/>
              <a:t>00</a:t>
            </a:r>
            <a:r>
              <a:rPr lang="en-US" sz="1633" dirty="0" smtClean="0"/>
              <a:t> and 22</a:t>
            </a:r>
            <a:r>
              <a:rPr lang="en-US" sz="1633" baseline="30000" dirty="0" smtClean="0"/>
              <a:t>00</a:t>
            </a:r>
            <a:r>
              <a:rPr lang="en-US" sz="1633" dirty="0" smtClean="0"/>
              <a:t>). Annual depends on the temperature difference between land and sea.</a:t>
            </a:r>
            <a:endParaRPr lang="en-US" sz="1633" dirty="0"/>
          </a:p>
        </p:txBody>
      </p:sp>
      <p:sp>
        <p:nvSpPr>
          <p:cNvPr id="14" name="Rectangle 13"/>
          <p:cNvSpPr/>
          <p:nvPr/>
        </p:nvSpPr>
        <p:spPr>
          <a:xfrm>
            <a:off x="7424314" y="1734682"/>
            <a:ext cx="3544782" cy="343620"/>
          </a:xfrm>
          <a:prstGeom prst="rect">
            <a:avLst/>
          </a:prstGeom>
        </p:spPr>
        <p:txBody>
          <a:bodyPr wrap="square">
            <a:spAutoFit/>
          </a:bodyPr>
          <a:lstStyle/>
          <a:p>
            <a:pPr algn="ctr"/>
            <a:r>
              <a:rPr lang="en-US" sz="1633" b="1" dirty="0" smtClean="0"/>
              <a:t>Barometer</a:t>
            </a:r>
            <a:endParaRPr lang="en-US" sz="1633" b="1" dirty="0"/>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08182" y="2192585"/>
            <a:ext cx="3977046" cy="3982023"/>
          </a:xfrm>
          <a:prstGeom prst="rect">
            <a:avLst/>
          </a:prstGeom>
        </p:spPr>
      </p:pic>
    </p:spTree>
    <p:extLst>
      <p:ext uri="{BB962C8B-B14F-4D97-AF65-F5344CB8AC3E}">
        <p14:creationId xmlns:p14="http://schemas.microsoft.com/office/powerpoint/2010/main" val="418698030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616238" y="903578"/>
            <a:ext cx="5736298" cy="59718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r>
              <a:rPr lang="en-US" altLang="en-US" sz="2400" b="1" dirty="0" smtClean="0">
                <a:solidFill>
                  <a:srgbClr val="0070C0"/>
                </a:solidFill>
              </a:rPr>
              <a:t>PRESSURE</a:t>
            </a:r>
            <a:r>
              <a:rPr lang="ro-RO" altLang="en-US" sz="2400" b="1" dirty="0" smtClean="0">
                <a:solidFill>
                  <a:srgbClr val="0070C0"/>
                </a:solidFill>
              </a:rPr>
              <a:t> – </a:t>
            </a:r>
            <a:r>
              <a:rPr lang="en-US" altLang="en-US" sz="2400" b="1" dirty="0" smtClean="0">
                <a:solidFill>
                  <a:srgbClr val="0070C0"/>
                </a:solidFill>
              </a:rPr>
              <a:t>HOW WIND APPEARS</a:t>
            </a:r>
            <a:r>
              <a:rPr lang="ro-RO" altLang="en-US" sz="2400" b="1" dirty="0" smtClean="0">
                <a:solidFill>
                  <a:srgbClr val="0070C0"/>
                </a:solidFill>
              </a:rPr>
              <a:t>?</a:t>
            </a:r>
            <a:endParaRPr lang="ro-RO" altLang="en-US" sz="2400" b="1" dirty="0">
              <a:solidFill>
                <a:srgbClr val="0070C0"/>
              </a:solidFill>
            </a:endParaRPr>
          </a:p>
        </p:txBody>
      </p:sp>
      <p:sp>
        <p:nvSpPr>
          <p:cNvPr id="10" name="Rectangle 9"/>
          <p:cNvSpPr/>
          <p:nvPr/>
        </p:nvSpPr>
        <p:spPr>
          <a:xfrm>
            <a:off x="343334" y="1654426"/>
            <a:ext cx="7678448" cy="2585323"/>
          </a:xfrm>
          <a:prstGeom prst="rect">
            <a:avLst/>
          </a:prstGeom>
        </p:spPr>
        <p:txBody>
          <a:bodyPr wrap="square">
            <a:spAutoFit/>
          </a:bodyPr>
          <a:lstStyle/>
          <a:p>
            <a:pPr algn="just"/>
            <a:r>
              <a:rPr lang="en-US" dirty="0" smtClean="0"/>
              <a:t>High pressure centers: </a:t>
            </a:r>
            <a:r>
              <a:rPr lang="en-US" b="1" dirty="0" smtClean="0">
                <a:solidFill>
                  <a:srgbClr val="00B0F0"/>
                </a:solidFill>
              </a:rPr>
              <a:t>anticyclones</a:t>
            </a:r>
            <a:r>
              <a:rPr lang="en-US" dirty="0" smtClean="0"/>
              <a:t> </a:t>
            </a:r>
            <a:r>
              <a:rPr lang="en-US" dirty="0"/>
              <a:t>(</a:t>
            </a:r>
            <a:r>
              <a:rPr lang="en-US" b="1" dirty="0">
                <a:solidFill>
                  <a:srgbClr val="00B0F0"/>
                </a:solidFill>
              </a:rPr>
              <a:t>M</a:t>
            </a:r>
            <a:r>
              <a:rPr lang="en-US" dirty="0">
                <a:solidFill>
                  <a:srgbClr val="00B0F0"/>
                </a:solidFill>
              </a:rPr>
              <a:t>, </a:t>
            </a:r>
            <a:r>
              <a:rPr lang="en-US" b="1" dirty="0">
                <a:solidFill>
                  <a:srgbClr val="00B0F0"/>
                </a:solidFill>
              </a:rPr>
              <a:t>B</a:t>
            </a:r>
            <a:r>
              <a:rPr lang="en-US" dirty="0">
                <a:solidFill>
                  <a:srgbClr val="00B0F0"/>
                </a:solidFill>
              </a:rPr>
              <a:t>, </a:t>
            </a:r>
            <a:r>
              <a:rPr lang="en-US" b="1" dirty="0">
                <a:solidFill>
                  <a:srgbClr val="00B0F0"/>
                </a:solidFill>
              </a:rPr>
              <a:t>H</a:t>
            </a:r>
            <a:r>
              <a:rPr lang="en-US" dirty="0" smtClean="0"/>
              <a:t>)</a:t>
            </a:r>
            <a:r>
              <a:rPr lang="ro-RO" dirty="0" smtClean="0"/>
              <a:t>,</a:t>
            </a:r>
            <a:r>
              <a:rPr lang="en-US" dirty="0" smtClean="0"/>
              <a:t> </a:t>
            </a:r>
          </a:p>
          <a:p>
            <a:pPr algn="just"/>
            <a:r>
              <a:rPr lang="en-US" dirty="0" smtClean="0"/>
              <a:t>Low pressure centers </a:t>
            </a:r>
            <a:r>
              <a:rPr lang="en-US" b="1" dirty="0" smtClean="0">
                <a:solidFill>
                  <a:srgbClr val="C00000"/>
                </a:solidFill>
              </a:rPr>
              <a:t>cyclones</a:t>
            </a:r>
            <a:r>
              <a:rPr lang="en-US" dirty="0" smtClean="0"/>
              <a:t> </a:t>
            </a:r>
            <a:r>
              <a:rPr lang="en-US" dirty="0"/>
              <a:t>(</a:t>
            </a:r>
            <a:r>
              <a:rPr lang="en-US" b="1" dirty="0">
                <a:solidFill>
                  <a:srgbClr val="FF0000"/>
                </a:solidFill>
              </a:rPr>
              <a:t>D</a:t>
            </a:r>
            <a:r>
              <a:rPr lang="en-US" dirty="0">
                <a:solidFill>
                  <a:srgbClr val="FF0000"/>
                </a:solidFill>
              </a:rPr>
              <a:t>, </a:t>
            </a:r>
            <a:r>
              <a:rPr lang="en-US" b="1" dirty="0">
                <a:solidFill>
                  <a:srgbClr val="FF0000"/>
                </a:solidFill>
              </a:rPr>
              <a:t>H</a:t>
            </a:r>
            <a:r>
              <a:rPr lang="en-US" dirty="0">
                <a:solidFill>
                  <a:srgbClr val="FF0000"/>
                </a:solidFill>
              </a:rPr>
              <a:t>, </a:t>
            </a:r>
            <a:r>
              <a:rPr lang="en-US" b="1" dirty="0">
                <a:solidFill>
                  <a:srgbClr val="FF0000"/>
                </a:solidFill>
              </a:rPr>
              <a:t>L</a:t>
            </a:r>
            <a:r>
              <a:rPr lang="en-US" dirty="0" smtClean="0"/>
              <a:t>)</a:t>
            </a:r>
            <a:r>
              <a:rPr lang="ro-RO" dirty="0" smtClean="0"/>
              <a:t>.</a:t>
            </a:r>
            <a:endParaRPr lang="en-US" dirty="0"/>
          </a:p>
          <a:p>
            <a:endParaRPr lang="en-US" dirty="0"/>
          </a:p>
          <a:p>
            <a:r>
              <a:rPr lang="en-US" dirty="0"/>
              <a:t>Areas of high and low pressure are caused by ascending and descending air. As air warms, it ascends leading to low pressure at the surface. As air cools, it descends leading to high pressure at the surface</a:t>
            </a:r>
            <a:endParaRPr lang="ro-RO" dirty="0"/>
          </a:p>
          <a:p>
            <a:endParaRPr lang="en-US" dirty="0" smtClean="0"/>
          </a:p>
          <a:p>
            <a:r>
              <a:rPr lang="en-US" dirty="0" smtClean="0"/>
              <a:t>Wind blows usually parallel with the isobars (equal pressure lines):</a:t>
            </a:r>
            <a:endParaRPr lang="ro-RO" dirty="0"/>
          </a:p>
          <a:p>
            <a:pPr algn="ctr"/>
            <a:r>
              <a:rPr lang="en-US" u="sng" dirty="0">
                <a:hlinkClick r:id="rId6"/>
              </a:rPr>
              <a:t>https://www.youtube.com/watch?v=HQisz5lp73Y</a:t>
            </a:r>
            <a:endParaRPr lang="en-US" sz="1633" dirty="0"/>
          </a:p>
        </p:txBody>
      </p:sp>
      <p:pic>
        <p:nvPicPr>
          <p:cNvPr id="11" name="Picture 10" descr="g_conv_div.jpg"/>
          <p:cNvPicPr>
            <a:picLocks noChangeAspect="1"/>
          </p:cNvPicPr>
          <p:nvPr/>
        </p:nvPicPr>
        <p:blipFill>
          <a:blip r:embed="rId7"/>
          <a:stretch>
            <a:fillRect/>
          </a:stretch>
        </p:blipFill>
        <p:spPr>
          <a:xfrm>
            <a:off x="2466886" y="4159305"/>
            <a:ext cx="4474242" cy="2563741"/>
          </a:xfrm>
          <a:prstGeom prst="rect">
            <a:avLst/>
          </a:prstGeom>
        </p:spPr>
      </p:pic>
      <p:pic>
        <p:nvPicPr>
          <p:cNvPr id="12" name="Picture 11" descr="high_low_vertical.jpg"/>
          <p:cNvPicPr>
            <a:picLocks noChangeAspect="1"/>
          </p:cNvPicPr>
          <p:nvPr/>
        </p:nvPicPr>
        <p:blipFill>
          <a:blip r:embed="rId8"/>
          <a:stretch>
            <a:fillRect/>
          </a:stretch>
        </p:blipFill>
        <p:spPr>
          <a:xfrm>
            <a:off x="8183663" y="4074250"/>
            <a:ext cx="3390875" cy="2298847"/>
          </a:xfrm>
          <a:prstGeom prst="rect">
            <a:avLst/>
          </a:prstGeom>
        </p:spPr>
      </p:pic>
      <p:pic>
        <p:nvPicPr>
          <p:cNvPr id="13" name="Picture 12" descr="250px-Formation_of_wind.gif"/>
          <p:cNvPicPr>
            <a:picLocks noChangeAspect="1"/>
          </p:cNvPicPr>
          <p:nvPr/>
        </p:nvPicPr>
        <p:blipFill>
          <a:blip r:embed="rId9"/>
          <a:stretch>
            <a:fillRect/>
          </a:stretch>
        </p:blipFill>
        <p:spPr>
          <a:xfrm>
            <a:off x="8218263" y="1381026"/>
            <a:ext cx="3356276" cy="2027190"/>
          </a:xfrm>
          <a:prstGeom prst="rect">
            <a:avLst/>
          </a:prstGeom>
        </p:spPr>
      </p:pic>
      <p:pic>
        <p:nvPicPr>
          <p:cNvPr id="14" name="Picture 10" descr="Imagini pentru video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9888" y="3884900"/>
            <a:ext cx="1043798" cy="78284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magine similară"/>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0157" y="4689460"/>
            <a:ext cx="895420" cy="895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09265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1205345" y="848124"/>
            <a:ext cx="10183091" cy="76023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540" b="1" dirty="0">
              <a:solidFill>
                <a:schemeClr val="tx1"/>
              </a:solidFill>
            </a:endParaRPr>
          </a:p>
          <a:p>
            <a:pPr algn="ctr">
              <a:defRPr/>
            </a:pPr>
            <a:r>
              <a:rPr lang="en-US" altLang="en-US" sz="2540" b="1" dirty="0" smtClean="0">
                <a:solidFill>
                  <a:srgbClr val="0070C0"/>
                </a:solidFill>
              </a:rPr>
              <a:t>FROM WHERE DO WE GET METEOROLOGICAL INFORMATION</a:t>
            </a:r>
            <a:r>
              <a:rPr lang="ro-RO" altLang="en-US" sz="2540" b="1" dirty="0" smtClean="0">
                <a:solidFill>
                  <a:srgbClr val="0070C0"/>
                </a:solidFill>
              </a:rPr>
              <a:t>?</a:t>
            </a:r>
            <a:endParaRPr lang="ro-RO" altLang="en-US" sz="2540" b="1" dirty="0">
              <a:solidFill>
                <a:srgbClr val="0070C0"/>
              </a:solidFill>
            </a:endParaRPr>
          </a:p>
          <a:p>
            <a:pPr>
              <a:defRPr/>
            </a:pPr>
            <a:endParaRPr lang="en-US" sz="2993" dirty="0">
              <a:solidFill>
                <a:schemeClr val="tx1"/>
              </a:solidFill>
            </a:endParaRPr>
          </a:p>
        </p:txBody>
      </p:sp>
      <p:sp>
        <p:nvSpPr>
          <p:cNvPr id="13" name="Text Box 3"/>
          <p:cNvSpPr txBox="1">
            <a:spLocks noChangeArrowheads="1"/>
          </p:cNvSpPr>
          <p:nvPr/>
        </p:nvSpPr>
        <p:spPr bwMode="auto">
          <a:xfrm>
            <a:off x="3013905" y="1657840"/>
            <a:ext cx="6157804" cy="346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9" tIns="58709" rIns="89989" bIns="44995"/>
          <a:lstStyle>
            <a:lvl1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1pPr>
            <a:lvl2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2pPr>
            <a:lvl3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3pPr>
            <a:lvl4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4pPr>
            <a:lvl5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9pPr>
          </a:lstStyle>
          <a:p>
            <a:pPr eaLnBrk="1"/>
            <a:r>
              <a:rPr lang="en-US" altLang="en-US" sz="1633" b="1" dirty="0">
                <a:solidFill>
                  <a:srgbClr val="000000"/>
                </a:solidFill>
                <a:hlinkClick r:id="rId6"/>
              </a:rPr>
              <a:t>http://www.windfinder.com/weatherforecast/constanta_port</a:t>
            </a:r>
            <a:endParaRPr lang="en-US" altLang="en-US" sz="1633" b="1" dirty="0">
              <a:solidFill>
                <a:srgbClr val="000000"/>
              </a:solidFill>
            </a:endParaRPr>
          </a:p>
        </p:txBody>
      </p:sp>
      <p:pic>
        <p:nvPicPr>
          <p:cNvPr id="14" name="Picture 13"/>
          <p:cNvPicPr>
            <a:picLocks noChangeAspect="1"/>
          </p:cNvPicPr>
          <p:nvPr/>
        </p:nvPicPr>
        <p:blipFill rotWithShape="1">
          <a:blip r:embed="rId7"/>
          <a:srcRect l="7387" t="28344" r="30045" b="15547"/>
          <a:stretch/>
        </p:blipFill>
        <p:spPr>
          <a:xfrm>
            <a:off x="1669904" y="2157308"/>
            <a:ext cx="8939072" cy="4506907"/>
          </a:xfrm>
          <a:prstGeom prst="rect">
            <a:avLst/>
          </a:prstGeom>
        </p:spPr>
      </p:pic>
      <p:pic>
        <p:nvPicPr>
          <p:cNvPr id="9" name="Picture 10" descr="Imagini pentru video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71709" y="1608362"/>
            <a:ext cx="1043798" cy="782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18178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36400" y="1665108"/>
            <a:ext cx="11296080" cy="4524315"/>
          </a:xfrm>
          <a:prstGeom prst="rect">
            <a:avLst/>
          </a:prstGeom>
        </p:spPr>
        <p:txBody>
          <a:bodyPr wrap="square">
            <a:spAutoFit/>
          </a:bodyPr>
          <a:lstStyle/>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What units of measurement for distance and speed in navigation? </a:t>
            </a: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b="1" dirty="0" smtClean="0">
                <a:solidFill>
                  <a:srgbClr val="0070C0"/>
                </a:solidFill>
              </a:rPr>
              <a:t>Distance [nm = nautical mile]       1 nm = 1852 m</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b="1" dirty="0" smtClean="0">
              <a:solidFill>
                <a:srgbClr val="0070C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b="1" dirty="0" smtClean="0">
                <a:solidFill>
                  <a:srgbClr val="7030A0"/>
                </a:solidFill>
              </a:rPr>
              <a:t>Wind speed [</a:t>
            </a:r>
            <a:r>
              <a:rPr lang="en-US" b="1" dirty="0" err="1" smtClean="0">
                <a:solidFill>
                  <a:srgbClr val="7030A0"/>
                </a:solidFill>
              </a:rPr>
              <a:t>kt</a:t>
            </a:r>
            <a:r>
              <a:rPr lang="en-US" b="1" dirty="0" smtClean="0">
                <a:solidFill>
                  <a:srgbClr val="7030A0"/>
                </a:solidFill>
              </a:rPr>
              <a:t> = knot = nautical mile/hour = nm/h]</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a:p>
        </p:txBody>
      </p:sp>
      <p:sp>
        <p:nvSpPr>
          <p:cNvPr id="13" name="Rectangle 12"/>
          <p:cNvSpPr/>
          <p:nvPr/>
        </p:nvSpPr>
        <p:spPr>
          <a:xfrm>
            <a:off x="536400" y="3167341"/>
            <a:ext cx="11296080" cy="5078313"/>
          </a:xfrm>
          <a:prstGeom prst="rect">
            <a:avLst/>
          </a:prstGeom>
        </p:spPr>
        <p:txBody>
          <a:bodyPr wrap="square">
            <a:spAutoFit/>
          </a:bodyPr>
          <a:lstStyle/>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b="1" dirty="0">
              <a:solidFill>
                <a:srgbClr val="7030A0"/>
              </a:solidFill>
            </a:endParaRP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Knowing that </a:t>
            </a:r>
            <a:r>
              <a:rPr lang="pl-PL" b="1" dirty="0" smtClean="0">
                <a:solidFill>
                  <a:srgbClr val="0070C0"/>
                </a:solidFill>
              </a:rPr>
              <a:t>1 </a:t>
            </a:r>
            <a:r>
              <a:rPr lang="en-US" b="1" dirty="0" smtClean="0">
                <a:solidFill>
                  <a:srgbClr val="0070C0"/>
                </a:solidFill>
              </a:rPr>
              <a:t>nautical mile </a:t>
            </a:r>
            <a:r>
              <a:rPr lang="pl-PL" b="1" dirty="0" smtClean="0">
                <a:solidFill>
                  <a:srgbClr val="0070C0"/>
                </a:solidFill>
              </a:rPr>
              <a:t>= 185</a:t>
            </a:r>
            <a:r>
              <a:rPr lang="en-US" b="1" dirty="0" smtClean="0">
                <a:solidFill>
                  <a:srgbClr val="0070C0"/>
                </a:solidFill>
              </a:rPr>
              <a:t>2</a:t>
            </a:r>
            <a:r>
              <a:rPr lang="pl-PL" b="1" dirty="0" smtClean="0">
                <a:solidFill>
                  <a:srgbClr val="0070C0"/>
                </a:solidFill>
              </a:rPr>
              <a:t>m </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b="1" dirty="0" smtClean="0">
              <a:solidFill>
                <a:srgbClr val="0070C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pl-PL" b="1" dirty="0" smtClean="0">
                <a:solidFill>
                  <a:srgbClr val="0070C0"/>
                </a:solidFill>
              </a:rPr>
              <a:t> </a:t>
            </a:r>
            <a:r>
              <a:rPr lang="en-US" altLang="en-US" b="1" dirty="0" smtClean="0"/>
              <a:t>find a </a:t>
            </a:r>
            <a:r>
              <a:rPr lang="en-US" altLang="en-US" b="1" dirty="0">
                <a:solidFill>
                  <a:srgbClr val="C00000"/>
                </a:solidFill>
              </a:rPr>
              <a:t>FAST</a:t>
            </a:r>
            <a:r>
              <a:rPr lang="ro-RO" altLang="en-US" b="1" dirty="0">
                <a:solidFill>
                  <a:srgbClr val="C00000"/>
                </a:solidFill>
              </a:rPr>
              <a:t> (</a:t>
            </a:r>
            <a:r>
              <a:rPr lang="en-US" altLang="en-US" b="1" dirty="0" err="1">
                <a:solidFill>
                  <a:srgbClr val="C00000"/>
                </a:solidFill>
              </a:rPr>
              <a:t>aproximation</a:t>
            </a:r>
            <a:r>
              <a:rPr lang="ro-RO" altLang="en-US" b="1" dirty="0">
                <a:solidFill>
                  <a:srgbClr val="C00000"/>
                </a:solidFill>
              </a:rPr>
              <a:t>)</a:t>
            </a:r>
            <a:r>
              <a:rPr lang="ro-RO" altLang="en-US" b="1" dirty="0"/>
              <a:t> </a:t>
            </a:r>
            <a:r>
              <a:rPr lang="en-US" altLang="en-US" b="1" dirty="0" smtClean="0"/>
              <a:t>transformation relationship between</a:t>
            </a:r>
            <a:r>
              <a:rPr lang="ro-RO" altLang="en-US" b="1" dirty="0" smtClean="0"/>
              <a:t>:</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pl-PL" b="1" dirty="0" smtClean="0">
                <a:solidFill>
                  <a:srgbClr val="0070C0"/>
                </a:solidFill>
              </a:rPr>
              <a:t> </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b="1" dirty="0" smtClean="0">
                <a:solidFill>
                  <a:srgbClr val="7030A0"/>
                </a:solidFill>
              </a:rPr>
              <a:t>Wind speed </a:t>
            </a:r>
            <a:r>
              <a:rPr lang="pl-PL" b="1" dirty="0" smtClean="0">
                <a:solidFill>
                  <a:srgbClr val="7030A0"/>
                </a:solidFill>
              </a:rPr>
              <a:t>[</a:t>
            </a:r>
            <a:r>
              <a:rPr lang="pl-PL" b="1" dirty="0" err="1" smtClean="0">
                <a:solidFill>
                  <a:srgbClr val="7030A0"/>
                </a:solidFill>
              </a:rPr>
              <a:t>kt</a:t>
            </a:r>
            <a:r>
              <a:rPr lang="pl-PL" b="1" dirty="0" smtClean="0">
                <a:solidFill>
                  <a:srgbClr val="7030A0"/>
                </a:solidFill>
              </a:rPr>
              <a:t>=</a:t>
            </a:r>
            <a:r>
              <a:rPr lang="en-US" b="1" dirty="0" err="1" smtClean="0">
                <a:solidFill>
                  <a:srgbClr val="7030A0"/>
                </a:solidFill>
              </a:rPr>
              <a:t>knowts</a:t>
            </a:r>
            <a:r>
              <a:rPr lang="pl-PL" b="1" dirty="0" smtClean="0">
                <a:solidFill>
                  <a:srgbClr val="7030A0"/>
                </a:solidFill>
              </a:rPr>
              <a:t>] </a:t>
            </a:r>
            <a:r>
              <a:rPr lang="en-US" b="1" dirty="0" smtClean="0"/>
              <a:t>and</a:t>
            </a:r>
            <a:r>
              <a:rPr lang="pl-PL" b="1" dirty="0" smtClean="0"/>
              <a:t> </a:t>
            </a:r>
            <a:r>
              <a:rPr lang="en-US" b="1" dirty="0" smtClean="0">
                <a:solidFill>
                  <a:srgbClr val="7030A0"/>
                </a:solidFill>
              </a:rPr>
              <a:t>wind speed </a:t>
            </a:r>
            <a:r>
              <a:rPr lang="en-US" b="1" dirty="0" smtClean="0"/>
              <a:t>in</a:t>
            </a:r>
            <a:r>
              <a:rPr lang="pl-PL" b="1" dirty="0" smtClean="0">
                <a:solidFill>
                  <a:srgbClr val="7030A0"/>
                </a:solidFill>
              </a:rPr>
              <a:t> [m/s] </a:t>
            </a:r>
            <a:r>
              <a:rPr lang="en-US" b="1" dirty="0" smtClean="0"/>
              <a:t>and</a:t>
            </a:r>
            <a:r>
              <a:rPr lang="pl-PL" b="1" dirty="0" smtClean="0"/>
              <a:t> </a:t>
            </a:r>
            <a:r>
              <a:rPr lang="pl-PL" b="1" dirty="0" smtClean="0">
                <a:solidFill>
                  <a:srgbClr val="7030A0"/>
                </a:solidFill>
              </a:rPr>
              <a:t>[km/h].</a:t>
            </a:r>
            <a:endParaRPr 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pl-PL" b="1" dirty="0" smtClean="0">
                <a:solidFill>
                  <a:srgbClr val="7030A0"/>
                </a:solidFill>
              </a:rPr>
              <a:t> </a:t>
            </a:r>
            <a:r>
              <a:rPr lang="en-US" altLang="en-US" b="1" dirty="0" smtClean="0"/>
              <a:t>Transform a </a:t>
            </a:r>
            <a:r>
              <a:rPr lang="ro-RO" altLang="en-US" b="1" dirty="0" smtClean="0"/>
              <a:t> </a:t>
            </a:r>
            <a:r>
              <a:rPr lang="en-US" altLang="en-US" b="1" dirty="0" smtClean="0">
                <a:solidFill>
                  <a:srgbClr val="C00000"/>
                </a:solidFill>
              </a:rPr>
              <a:t>speed of</a:t>
            </a:r>
            <a:r>
              <a:rPr lang="ro-RO" altLang="en-US" b="1" dirty="0" smtClean="0">
                <a:solidFill>
                  <a:srgbClr val="C00000"/>
                </a:solidFill>
              </a:rPr>
              <a:t> 10 </a:t>
            </a:r>
            <a:r>
              <a:rPr lang="en-US" altLang="en-US" b="1" dirty="0" smtClean="0">
                <a:solidFill>
                  <a:srgbClr val="C00000"/>
                </a:solidFill>
              </a:rPr>
              <a:t>knots</a:t>
            </a:r>
            <a:r>
              <a:rPr lang="ro-RO" altLang="en-US" b="1" dirty="0" smtClean="0">
                <a:solidFill>
                  <a:srgbClr val="C00000"/>
                </a:solidFill>
              </a:rPr>
              <a:t> </a:t>
            </a:r>
            <a:r>
              <a:rPr lang="en-US" altLang="en-US" b="1" dirty="0" smtClean="0"/>
              <a:t>in</a:t>
            </a:r>
            <a:r>
              <a:rPr lang="ro-RO" altLang="en-US" b="1" dirty="0" smtClean="0"/>
              <a:t> </a:t>
            </a:r>
            <a:r>
              <a:rPr lang="ro-RO" altLang="en-US" b="1" dirty="0" smtClean="0">
                <a:solidFill>
                  <a:srgbClr val="C00000"/>
                </a:solidFill>
              </a:rPr>
              <a:t>m/s</a:t>
            </a:r>
            <a:r>
              <a:rPr lang="ro-RO" altLang="en-US" b="1" dirty="0" smtClean="0"/>
              <a:t> </a:t>
            </a:r>
            <a:r>
              <a:rPr lang="en-US" altLang="en-US" b="1" dirty="0" smtClean="0"/>
              <a:t>and</a:t>
            </a:r>
            <a:r>
              <a:rPr lang="ro-RO" altLang="en-US" b="1" dirty="0" smtClean="0"/>
              <a:t> </a:t>
            </a:r>
            <a:r>
              <a:rPr lang="ro-RO" altLang="en-US" b="1" dirty="0" smtClean="0">
                <a:solidFill>
                  <a:srgbClr val="C00000"/>
                </a:solidFill>
              </a:rPr>
              <a:t>km/h</a:t>
            </a:r>
            <a:r>
              <a:rPr lang="ro-RO" altLang="en-US" b="1" dirty="0" smtClean="0"/>
              <a:t>.</a:t>
            </a:r>
            <a:endParaRPr lang="pl-PL"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ro-RO" altLang="en-US" b="1" dirty="0"/>
          </a:p>
        </p:txBody>
      </p:sp>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7" name="Rounded Rectangle 6"/>
          <p:cNvSpPr/>
          <p:nvPr/>
        </p:nvSpPr>
        <p:spPr>
          <a:xfrm>
            <a:off x="2726434" y="954995"/>
            <a:ext cx="7334182"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altLang="en-US" sz="2903" b="1" dirty="0" smtClean="0">
                <a:solidFill>
                  <a:srgbClr val="C00000"/>
                </a:solidFill>
              </a:rPr>
              <a:t>EXERCISE</a:t>
            </a:r>
            <a:endParaRPr lang="ro-RO" altLang="en-US" sz="2903" b="1" dirty="0">
              <a:solidFill>
                <a:srgbClr val="C00000"/>
              </a:solidFill>
            </a:endParaRPr>
          </a:p>
          <a:p>
            <a:pPr>
              <a:defRPr/>
            </a:pPr>
            <a:endParaRPr lang="en-US" sz="2993" dirty="0">
              <a:solidFill>
                <a:srgbClr val="C00000"/>
              </a:solidFill>
            </a:endParaRPr>
          </a:p>
        </p:txBody>
      </p:sp>
      <p:sp>
        <p:nvSpPr>
          <p:cNvPr id="10" name="Rectangle 9"/>
          <p:cNvSpPr/>
          <p:nvPr/>
        </p:nvSpPr>
        <p:spPr>
          <a:xfrm>
            <a:off x="5800552" y="3895675"/>
            <a:ext cx="242374" cy="343620"/>
          </a:xfrm>
          <a:prstGeom prst="rect">
            <a:avLst/>
          </a:prstGeom>
        </p:spPr>
        <p:txBody>
          <a:bodyPr wrap="none">
            <a:spAutoFit/>
          </a:bodyPr>
          <a:lstStyle/>
          <a:p>
            <a:r>
              <a:rPr lang="vi-VN" sz="1633" dirty="0"/>
              <a:t> </a:t>
            </a:r>
            <a:endParaRPr lang="en-US" sz="1633" dirty="0"/>
          </a:p>
        </p:txBody>
      </p:sp>
      <p:sp>
        <p:nvSpPr>
          <p:cNvPr id="12" name="Rectangle 11"/>
          <p:cNvSpPr/>
          <p:nvPr/>
        </p:nvSpPr>
        <p:spPr>
          <a:xfrm>
            <a:off x="8414094" y="3639130"/>
            <a:ext cx="3453492" cy="1877437"/>
          </a:xfrm>
          <a:prstGeom prst="rect">
            <a:avLst/>
          </a:prstGeom>
        </p:spPr>
        <p:txBody>
          <a:bodyPr wrap="square">
            <a:spAutoFit/>
          </a:bodyPr>
          <a:lstStyle/>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sz="2000" b="1" dirty="0" smtClean="0">
                <a:solidFill>
                  <a:srgbClr val="7030A0"/>
                </a:solidFill>
              </a:rPr>
              <a:t>           Hint</a:t>
            </a:r>
            <a:r>
              <a:rPr lang="en-US" altLang="en-US" sz="2000" b="1" dirty="0">
                <a:solidFill>
                  <a:srgbClr val="7030A0"/>
                </a:solidFill>
              </a:rPr>
              <a:t>!</a:t>
            </a:r>
            <a:r>
              <a:rPr lang="pl-PL" altLang="en-US" sz="2000" b="1" dirty="0" smtClean="0">
                <a:solidFill>
                  <a:srgbClr val="7030A0"/>
                </a:solidFill>
              </a:rPr>
              <a:t> </a:t>
            </a:r>
            <a:endParaRPr lang="en-US" altLang="en-US" sz="2000"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pl-PL" sz="2400" b="1" dirty="0" smtClean="0">
                <a:solidFill>
                  <a:srgbClr val="0070C0"/>
                </a:solidFill>
              </a:rPr>
              <a:t>185</a:t>
            </a:r>
            <a:r>
              <a:rPr lang="en-US" sz="2400" b="1" dirty="0" smtClean="0">
                <a:solidFill>
                  <a:srgbClr val="0070C0"/>
                </a:solidFill>
              </a:rPr>
              <a:t>2</a:t>
            </a:r>
            <a:r>
              <a:rPr lang="pl-PL" sz="2400" b="1" dirty="0" smtClean="0">
                <a:solidFill>
                  <a:srgbClr val="0070C0"/>
                </a:solidFill>
              </a:rPr>
              <a:t>m</a:t>
            </a:r>
            <a:r>
              <a:rPr lang="en-US" sz="2400" b="1" dirty="0" smtClean="0">
                <a:solidFill>
                  <a:srgbClr val="0070C0"/>
                </a:solidFill>
              </a:rPr>
              <a:t>~1800m</a:t>
            </a:r>
            <a:endParaRPr lang="pl-PL" altLang="en-US" sz="2400"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ro-RO" altLang="en-US" b="1" dirty="0"/>
          </a:p>
        </p:txBody>
      </p:sp>
      <p:sp>
        <p:nvSpPr>
          <p:cNvPr id="14" name="Rectangle 13"/>
          <p:cNvSpPr/>
          <p:nvPr/>
        </p:nvSpPr>
        <p:spPr>
          <a:xfrm>
            <a:off x="274320" y="6054123"/>
            <a:ext cx="12192000" cy="400110"/>
          </a:xfrm>
          <a:prstGeom prst="rect">
            <a:avLst/>
          </a:prstGeom>
        </p:spPr>
        <p:txBody>
          <a:bodyPr wrap="square">
            <a:spAutoFit/>
          </a:bodyPr>
          <a:lstStyle/>
          <a:p>
            <a:pPr algn="ctr"/>
            <a:r>
              <a:rPr lang="en-US" sz="2000" b="1" dirty="0">
                <a:hlinkClick r:id="rId6"/>
              </a:rPr>
              <a:t>https://play.kahoot.it/#/?quizId=0a6e1c06-7737-4b50-9910-0f4147b1b716</a:t>
            </a:r>
            <a:endParaRPr lang="en-US" sz="2000" b="1" dirty="0"/>
          </a:p>
        </p:txBody>
      </p:sp>
      <p:pic>
        <p:nvPicPr>
          <p:cNvPr id="15" name="Picture 14"/>
          <p:cNvPicPr>
            <a:picLocks noChangeAspect="1"/>
          </p:cNvPicPr>
          <p:nvPr/>
        </p:nvPicPr>
        <p:blipFill rotWithShape="1">
          <a:blip r:embed="rId7"/>
          <a:srcRect l="21899" t="22100" r="22058" b="25466"/>
          <a:stretch/>
        </p:blipFill>
        <p:spPr>
          <a:xfrm>
            <a:off x="585216" y="5962682"/>
            <a:ext cx="1336648" cy="716199"/>
          </a:xfrm>
          <a:prstGeom prst="rect">
            <a:avLst/>
          </a:prstGeom>
        </p:spPr>
      </p:pic>
    </p:spTree>
    <p:extLst>
      <p:ext uri="{BB962C8B-B14F-4D97-AF65-F5344CB8AC3E}">
        <p14:creationId xmlns:p14="http://schemas.microsoft.com/office/powerpoint/2010/main" val="229354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1178</TotalTime>
  <Words>2407</Words>
  <Application>Microsoft Office PowerPoint</Application>
  <PresentationFormat>Widescreen</PresentationFormat>
  <Paragraphs>346</Paragraphs>
  <Slides>27</Slides>
  <Notes>24</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27</vt:i4>
      </vt:variant>
    </vt:vector>
  </HeadingPairs>
  <TitlesOfParts>
    <vt:vector size="38" baseType="lpstr">
      <vt:lpstr>Arial</vt:lpstr>
      <vt:lpstr>Calibri</vt:lpstr>
      <vt:lpstr>Calibri Light</vt:lpstr>
      <vt:lpstr>DejaVu Sans</vt:lpstr>
      <vt:lpstr>Droid Sans Fallback</vt:lpstr>
      <vt:lpstr>Symbol</vt:lpstr>
      <vt:lpstr>Times New Roman</vt:lpstr>
      <vt:lpstr>Verdana</vt:lpstr>
      <vt:lpstr>Wingdings</vt:lpstr>
      <vt:lpstr>Office Theme</vt:lpstr>
      <vt:lpstr>Office Theme</vt:lpstr>
      <vt:lpstr> Wind and Waves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User</dc:creator>
  <dc:description/>
  <cp:lastModifiedBy>User</cp:lastModifiedBy>
  <cp:revision>162</cp:revision>
  <dcterms:created xsi:type="dcterms:W3CDTF">2017-03-03T10:15:59Z</dcterms:created>
  <dcterms:modified xsi:type="dcterms:W3CDTF">2018-04-02T11:05:36Z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Widescreen</vt:lpwstr>
  </property>
  <property fmtid="{D5CDD505-2E9C-101B-9397-08002B2CF9AE}" pid="9" name="ScaleCrop">
    <vt:bool>false</vt:bool>
  </property>
  <property fmtid="{D5CDD505-2E9C-101B-9397-08002B2CF9AE}" pid="10" name="ShareDoc">
    <vt:bool>false</vt:bool>
  </property>
  <property fmtid="{D5CDD505-2E9C-101B-9397-08002B2CF9AE}" pid="11" name="Slides">
    <vt:i4>28</vt:i4>
  </property>
</Properties>
</file>