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handoutMasterIdLst>
    <p:handoutMasterId r:id="rId20"/>
  </p:handout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Lst>
  <p:sldSz cx="9144000" cy="6858000" type="screen4x3"/>
  <p:notesSz cx="6792913" cy="992505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5" autoAdjust="0"/>
    <p:restoredTop sz="96433" autoAdjust="0"/>
  </p:normalViewPr>
  <p:slideViewPr>
    <p:cSldViewPr snapToGrid="0">
      <p:cViewPr>
        <p:scale>
          <a:sx n="80" d="100"/>
          <a:sy n="80" d="100"/>
        </p:scale>
        <p:origin x="-160" y="-28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43596" cy="496253"/>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sz="quarter" idx="1"/>
          </p:nvPr>
        </p:nvSpPr>
        <p:spPr>
          <a:xfrm>
            <a:off x="3847745" y="0"/>
            <a:ext cx="2943596" cy="496253"/>
          </a:xfrm>
          <a:prstGeom prst="rect">
            <a:avLst/>
          </a:prstGeom>
        </p:spPr>
        <p:txBody>
          <a:bodyPr vert="horz" lIns="91440" tIns="45720" rIns="91440" bIns="45720" rtlCol="0"/>
          <a:lstStyle>
            <a:lvl1pPr algn="r">
              <a:defRPr sz="1200"/>
            </a:lvl1pPr>
          </a:lstStyle>
          <a:p>
            <a:fld id="{255D7504-92AC-4698-A485-DDAF202F12DE}" type="datetimeFigureOut">
              <a:rPr lang="pl-PL" smtClean="0"/>
              <a:t>12/01/18</a:t>
            </a:fld>
            <a:endParaRPr lang="pl-PL"/>
          </a:p>
        </p:txBody>
      </p:sp>
      <p:sp>
        <p:nvSpPr>
          <p:cNvPr id="4" name="Symbol zastępczy stopki 3"/>
          <p:cNvSpPr>
            <a:spLocks noGrp="1"/>
          </p:cNvSpPr>
          <p:nvPr>
            <p:ph type="ftr" sz="quarter" idx="2"/>
          </p:nvPr>
        </p:nvSpPr>
        <p:spPr>
          <a:xfrm>
            <a:off x="0" y="9427075"/>
            <a:ext cx="2943596" cy="496253"/>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p:cNvSpPr>
            <a:spLocks noGrp="1"/>
          </p:cNvSpPr>
          <p:nvPr>
            <p:ph type="sldNum" sz="quarter" idx="3"/>
          </p:nvPr>
        </p:nvSpPr>
        <p:spPr>
          <a:xfrm>
            <a:off x="3847745" y="9427075"/>
            <a:ext cx="2943596" cy="496253"/>
          </a:xfrm>
          <a:prstGeom prst="rect">
            <a:avLst/>
          </a:prstGeom>
        </p:spPr>
        <p:txBody>
          <a:bodyPr vert="horz" lIns="91440" tIns="45720" rIns="91440" bIns="45720" rtlCol="0" anchor="b"/>
          <a:lstStyle>
            <a:lvl1pPr algn="r">
              <a:defRPr sz="1200"/>
            </a:lvl1pPr>
          </a:lstStyle>
          <a:p>
            <a:fld id="{3426A25E-52BB-440D-B6C3-B9AC74A2D443}" type="slidenum">
              <a:rPr lang="pl-PL" smtClean="0"/>
              <a:t>‹#›</a:t>
            </a:fld>
            <a:endParaRPr lang="pl-PL"/>
          </a:p>
        </p:txBody>
      </p:sp>
    </p:spTree>
    <p:extLst>
      <p:ext uri="{BB962C8B-B14F-4D97-AF65-F5344CB8AC3E}">
        <p14:creationId xmlns:p14="http://schemas.microsoft.com/office/powerpoint/2010/main" val="42210621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3225" cy="4968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48100" y="0"/>
            <a:ext cx="2943225" cy="496888"/>
          </a:xfrm>
          <a:prstGeom prst="rect">
            <a:avLst/>
          </a:prstGeom>
        </p:spPr>
        <p:txBody>
          <a:bodyPr vert="horz" lIns="91440" tIns="45720" rIns="91440" bIns="45720" rtlCol="0"/>
          <a:lstStyle>
            <a:lvl1pPr algn="r">
              <a:defRPr sz="1200"/>
            </a:lvl1pPr>
          </a:lstStyle>
          <a:p>
            <a:fld id="{854AD1E8-6E93-D84E-A28D-F03495C8149E}" type="datetimeFigureOut">
              <a:rPr lang="fr-FR" smtClean="0"/>
              <a:t>12/01/18</a:t>
            </a:fld>
            <a:endParaRPr lang="fr-FR"/>
          </a:p>
        </p:txBody>
      </p:sp>
      <p:sp>
        <p:nvSpPr>
          <p:cNvPr id="4" name="Espace réservé de l'image des diapositives 3"/>
          <p:cNvSpPr>
            <a:spLocks noGrp="1" noRot="1" noChangeAspect="1"/>
          </p:cNvSpPr>
          <p:nvPr>
            <p:ph type="sldImg" idx="2"/>
          </p:nvPr>
        </p:nvSpPr>
        <p:spPr>
          <a:xfrm>
            <a:off x="915988" y="744538"/>
            <a:ext cx="4960937" cy="3721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450" y="4714875"/>
            <a:ext cx="5434013" cy="4465638"/>
          </a:xfrm>
          <a:prstGeom prst="rect">
            <a:avLst/>
          </a:prstGeom>
        </p:spPr>
        <p:txBody>
          <a:bodyPr vert="horz" lIns="91440" tIns="45720" rIns="91440" bIns="45720" rtlCol="0"/>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6575"/>
            <a:ext cx="2943225" cy="49688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48100" y="9426575"/>
            <a:ext cx="2943225" cy="496888"/>
          </a:xfrm>
          <a:prstGeom prst="rect">
            <a:avLst/>
          </a:prstGeom>
        </p:spPr>
        <p:txBody>
          <a:bodyPr vert="horz" lIns="91440" tIns="45720" rIns="91440" bIns="45720" rtlCol="0" anchor="b"/>
          <a:lstStyle>
            <a:lvl1pPr algn="r">
              <a:defRPr sz="1200"/>
            </a:lvl1pPr>
          </a:lstStyle>
          <a:p>
            <a:fld id="{F2419B3A-DAA9-524A-9CB1-651D757DEC90}" type="slidenum">
              <a:rPr lang="fr-FR" smtClean="0"/>
              <a:t>‹#›</a:t>
            </a:fld>
            <a:endParaRPr lang="fr-FR"/>
          </a:p>
        </p:txBody>
      </p:sp>
    </p:spTree>
    <p:extLst>
      <p:ext uri="{BB962C8B-B14F-4D97-AF65-F5344CB8AC3E}">
        <p14:creationId xmlns:p14="http://schemas.microsoft.com/office/powerpoint/2010/main" val="335007112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F2419B3A-DAA9-524A-9CB1-651D757DEC90}" type="slidenum">
              <a:rPr lang="fr-FR" smtClean="0"/>
              <a:t>3</a:t>
            </a:fld>
            <a:endParaRPr lang="fr-FR"/>
          </a:p>
        </p:txBody>
      </p:sp>
    </p:spTree>
    <p:extLst>
      <p:ext uri="{BB962C8B-B14F-4D97-AF65-F5344CB8AC3E}">
        <p14:creationId xmlns:p14="http://schemas.microsoft.com/office/powerpoint/2010/main" val="33029695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lajd tytulowy - TITLE SLIDE">
    <p:spTree>
      <p:nvGrpSpPr>
        <p:cNvPr id="1" name=""/>
        <p:cNvGrpSpPr/>
        <p:nvPr/>
      </p:nvGrpSpPr>
      <p:grpSpPr>
        <a:xfrm>
          <a:off x="0" y="0"/>
          <a:ext cx="0" cy="0"/>
          <a:chOff x="0" y="0"/>
          <a:chExt cx="0" cy="0"/>
        </a:xfrm>
      </p:grpSpPr>
      <p:pic>
        <p:nvPicPr>
          <p:cNvPr id="11" name="Obraz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934" y="0"/>
            <a:ext cx="9140132" cy="6858000"/>
          </a:xfrm>
          <a:prstGeom prst="rect">
            <a:avLst/>
          </a:prstGeom>
        </p:spPr>
      </p:pic>
      <p:sp>
        <p:nvSpPr>
          <p:cNvPr id="12" name="Title 1"/>
          <p:cNvSpPr>
            <a:spLocks noGrp="1"/>
          </p:cNvSpPr>
          <p:nvPr>
            <p:ph type="ctrTitle"/>
          </p:nvPr>
        </p:nvSpPr>
        <p:spPr>
          <a:xfrm>
            <a:off x="587828" y="2283269"/>
            <a:ext cx="7772400" cy="1489529"/>
          </a:xfrm>
        </p:spPr>
        <p:txBody>
          <a:bodyPr anchor="b">
            <a:normAutofit/>
          </a:bodyPr>
          <a:lstStyle>
            <a:lvl1pPr algn="ctr">
              <a:defRPr sz="4400"/>
            </a:lvl1pPr>
          </a:lstStyle>
          <a:p>
            <a:r>
              <a:rPr lang="pl-PL" smtClean="0"/>
              <a:t>Kliknij, aby edytować styl</a:t>
            </a:r>
            <a:endParaRPr lang="en-US" dirty="0"/>
          </a:p>
        </p:txBody>
      </p:sp>
      <p:sp>
        <p:nvSpPr>
          <p:cNvPr id="17" name="Subtitle 2"/>
          <p:cNvSpPr>
            <a:spLocks noGrp="1"/>
          </p:cNvSpPr>
          <p:nvPr>
            <p:ph type="subTitle" idx="1"/>
          </p:nvPr>
        </p:nvSpPr>
        <p:spPr>
          <a:xfrm>
            <a:off x="1045028" y="4095700"/>
            <a:ext cx="6858000" cy="92914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smtClean="0"/>
              <a:t>Kliknij, aby edytować styl wzorca podtytułu</a:t>
            </a:r>
            <a:endParaRPr lang="en-US" dirty="0"/>
          </a:p>
        </p:txBody>
      </p:sp>
      <p:pic>
        <p:nvPicPr>
          <p:cNvPr id="18" name="Obraz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31800" y="5884281"/>
            <a:ext cx="2247900" cy="578032"/>
          </a:xfrm>
          <a:prstGeom prst="rect">
            <a:avLst/>
          </a:prstGeom>
        </p:spPr>
      </p:pic>
      <p:pic>
        <p:nvPicPr>
          <p:cNvPr id="19" name="Obraz 1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033724" y="436193"/>
            <a:ext cx="1738609" cy="495955"/>
          </a:xfrm>
          <a:prstGeom prst="rect">
            <a:avLst/>
          </a:prstGeom>
        </p:spPr>
      </p:pic>
      <p:pic>
        <p:nvPicPr>
          <p:cNvPr id="20" name="Obraz 1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496916" y="5657395"/>
            <a:ext cx="1725998" cy="1035599"/>
          </a:xfrm>
          <a:prstGeom prst="rect">
            <a:avLst/>
          </a:prstGeom>
        </p:spPr>
      </p:pic>
      <p:pic>
        <p:nvPicPr>
          <p:cNvPr id="22" name="Obraz 21"/>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594771" y="168706"/>
            <a:ext cx="1506438" cy="920955"/>
          </a:xfrm>
          <a:prstGeom prst="rect">
            <a:avLst/>
          </a:prstGeom>
        </p:spPr>
      </p:pic>
      <p:sp>
        <p:nvSpPr>
          <p:cNvPr id="23" name="pole tekstowe 22"/>
          <p:cNvSpPr txBox="1"/>
          <p:nvPr userDrawn="1"/>
        </p:nvSpPr>
        <p:spPr>
          <a:xfrm>
            <a:off x="1309754" y="1089661"/>
            <a:ext cx="6076472" cy="369332"/>
          </a:xfrm>
          <a:prstGeom prst="rect">
            <a:avLst/>
          </a:prstGeom>
          <a:noFill/>
        </p:spPr>
        <p:txBody>
          <a:bodyPr wrap="none" rtlCol="0">
            <a:spAutoFit/>
          </a:bodyPr>
          <a:lstStyle/>
          <a:p>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xploitation of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R</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esearch results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I</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n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S</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chool practice</a:t>
            </a:r>
            <a:endParaRPr lang="pl-PL"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24" name="pole tekstowe 23"/>
          <p:cNvSpPr txBox="1"/>
          <p:nvPr userDrawn="1"/>
        </p:nvSpPr>
        <p:spPr>
          <a:xfrm>
            <a:off x="379409" y="1389552"/>
            <a:ext cx="8725466" cy="215444"/>
          </a:xfrm>
          <a:prstGeom prst="rect">
            <a:avLst/>
          </a:prstGeom>
          <a:noFill/>
        </p:spPr>
        <p:txBody>
          <a:bodyPr wrap="none" rtlCol="0">
            <a:spAutoFit/>
          </a:bodyPr>
          <a:lstStyle/>
          <a:p>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The project has been funded with support from the European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Commi</a:t>
            </a:r>
            <a:r>
              <a:rPr lang="pl-PL"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sion</a:t>
            </a:r>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within ERASMUS+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Programme</a:t>
            </a:r>
            <a:r>
              <a:rPr lang="pl-PL"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(grant agreement</a:t>
            </a:r>
            <a:r>
              <a:rPr lang="pl-PL" sz="800" b="0" baseline="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r>
              <a:rPr lang="en-US"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no. 2015-1-PL01-KA201-016622</a:t>
            </a:r>
            <a:r>
              <a:rPr lang="pl-PL"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a:t>
            </a:r>
            <a:r>
              <a:rPr lang="en-US" sz="800" b="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endParaRPr lang="pl-PL" sz="800" b="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Obraz 2"/>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5867655" y="5884281"/>
            <a:ext cx="2605116" cy="578032"/>
          </a:xfrm>
          <a:prstGeom prst="rect">
            <a:avLst/>
          </a:prstGeom>
        </p:spPr>
      </p:pic>
    </p:spTree>
    <p:extLst>
      <p:ext uri="{BB962C8B-B14F-4D97-AF65-F5344CB8AC3E}">
        <p14:creationId xmlns:p14="http://schemas.microsoft.com/office/powerpoint/2010/main" val="483158907"/>
      </p:ext>
    </p:extLst>
  </p:cSld>
  <p:clrMapOvr>
    <a:masterClrMapping/>
  </p:clrMapOvr>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l-PL" smtClean="0"/>
              <a:t>Kliknij, aby edytować styl</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smtClean="0"/>
              <a:t>Kliknij ikonę, aby dodać obraz</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Tree>
    <p:extLst>
      <p:ext uri="{BB962C8B-B14F-4D97-AF65-F5344CB8AC3E}">
        <p14:creationId xmlns:p14="http://schemas.microsoft.com/office/powerpoint/2010/main" val="1146912474"/>
      </p:ext>
    </p:extLst>
  </p:cSld>
  <p:clrMapOvr>
    <a:masterClrMapping/>
  </p:clrMapOvr>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2786040187"/>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pl-PL" smtClean="0"/>
              <a:t>Kliknij, aby edytować styl</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3715911210"/>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ajd koncowy - FINAL SLIDE">
    <p:spTree>
      <p:nvGrpSpPr>
        <p:cNvPr id="1" name=""/>
        <p:cNvGrpSpPr/>
        <p:nvPr/>
      </p:nvGrpSpPr>
      <p:grpSpPr>
        <a:xfrm>
          <a:off x="0" y="0"/>
          <a:ext cx="0" cy="0"/>
          <a:chOff x="0" y="0"/>
          <a:chExt cx="0" cy="0"/>
        </a:xfrm>
      </p:grpSpPr>
      <p:pic>
        <p:nvPicPr>
          <p:cNvPr id="5" name="Obraz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868" y="0"/>
            <a:ext cx="9140132" cy="6858000"/>
          </a:xfrm>
          <a:prstGeom prst="rect">
            <a:avLst/>
          </a:prstGeom>
        </p:spPr>
      </p:pic>
      <p:sp>
        <p:nvSpPr>
          <p:cNvPr id="2" name="Title 1"/>
          <p:cNvSpPr>
            <a:spLocks noGrp="1"/>
          </p:cNvSpPr>
          <p:nvPr>
            <p:ph type="ctrTitle"/>
          </p:nvPr>
        </p:nvSpPr>
        <p:spPr>
          <a:xfrm>
            <a:off x="587828" y="1758885"/>
            <a:ext cx="7772400" cy="3856564"/>
          </a:xfrm>
        </p:spPr>
        <p:txBody>
          <a:bodyPr anchor="b">
            <a:normAutofit/>
          </a:bodyPr>
          <a:lstStyle>
            <a:lvl1pPr algn="ctr">
              <a:defRPr sz="2800"/>
            </a:lvl1pPr>
          </a:lstStyle>
          <a:p>
            <a:r>
              <a:rPr lang="pl-PL" dirty="0" smtClean="0"/>
              <a:t>Kliknij, aby edytować styl</a:t>
            </a:r>
            <a:endParaRPr lang="en-US" dirty="0"/>
          </a:p>
        </p:txBody>
      </p:sp>
      <p:pic>
        <p:nvPicPr>
          <p:cNvPr id="9" name="Obraz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033724" y="436193"/>
            <a:ext cx="1738609" cy="495955"/>
          </a:xfrm>
          <a:prstGeom prst="rect">
            <a:avLst/>
          </a:prstGeom>
        </p:spPr>
      </p:pic>
      <p:pic>
        <p:nvPicPr>
          <p:cNvPr id="15" name="Obraz 14"/>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594771" y="168706"/>
            <a:ext cx="1506438" cy="920955"/>
          </a:xfrm>
          <a:prstGeom prst="rect">
            <a:avLst/>
          </a:prstGeom>
        </p:spPr>
      </p:pic>
      <p:sp>
        <p:nvSpPr>
          <p:cNvPr id="6" name="pole tekstowe 5"/>
          <p:cNvSpPr txBox="1"/>
          <p:nvPr userDrawn="1"/>
        </p:nvSpPr>
        <p:spPr>
          <a:xfrm>
            <a:off x="1309754" y="1089661"/>
            <a:ext cx="6076472" cy="369332"/>
          </a:xfrm>
          <a:prstGeom prst="rect">
            <a:avLst/>
          </a:prstGeom>
          <a:noFill/>
        </p:spPr>
        <p:txBody>
          <a:bodyPr wrap="none" rtlCol="0">
            <a:spAutoFit/>
          </a:bodyPr>
          <a:lstStyle/>
          <a:p>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xploitation of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R</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esearch results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I</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n </a:t>
            </a:r>
            <a:r>
              <a:rPr lang="en-US" b="1"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S</a:t>
            </a:r>
            <a:r>
              <a:rPr lang="en-US" dirty="0" smtClean="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chool practice</a:t>
            </a:r>
            <a:endParaRPr lang="pl-PL"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pole tekstowe 16"/>
          <p:cNvSpPr txBox="1"/>
          <p:nvPr userDrawn="1"/>
        </p:nvSpPr>
        <p:spPr>
          <a:xfrm>
            <a:off x="1522409" y="1389552"/>
            <a:ext cx="5618846" cy="215444"/>
          </a:xfrm>
          <a:prstGeom prst="rect">
            <a:avLst/>
          </a:prstGeom>
          <a:noFill/>
        </p:spPr>
        <p:txBody>
          <a:bodyPr wrap="none" rtlCol="0">
            <a:spAutoFit/>
          </a:bodyPr>
          <a:lstStyle/>
          <a:p>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The project has been funded with support from the European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Commis</a:t>
            </a:r>
            <a:r>
              <a:rPr lang="pl-PL"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s</a:t>
            </a:r>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ion within ERASMUS+ </a:t>
            </a:r>
            <a:r>
              <a:rPr lang="en-US" sz="800" dirty="0" err="1"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Programme</a:t>
            </a:r>
            <a:r>
              <a:rPr lang="en-US" sz="800" dirty="0" smtClean="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rPr>
              <a:t> </a:t>
            </a:r>
            <a:endParaRPr lang="pl-PL" sz="800" dirty="0">
              <a:solidFill>
                <a:schemeClr val="bg1">
                  <a:lumMod val="50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63481163"/>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idx="1"/>
          </p:nvPr>
        </p:nvSpPr>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3495416772"/>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pl-PL" smtClean="0"/>
              <a:t>Kliknij, aby edytować styl</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smtClean="0"/>
              <a:t>Kliknij, aby edytować style wzorca tekstu</a:t>
            </a:r>
          </a:p>
        </p:txBody>
      </p:sp>
    </p:spTree>
    <p:extLst>
      <p:ext uri="{BB962C8B-B14F-4D97-AF65-F5344CB8AC3E}">
        <p14:creationId xmlns:p14="http://schemas.microsoft.com/office/powerpoint/2010/main" val="4274743326"/>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1726106066"/>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pl-PL" smtClean="0"/>
              <a:t>Kliknij, aby edytować styl</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4" name="Content Placeholder 3"/>
          <p:cNvSpPr>
            <a:spLocks noGrp="1"/>
          </p:cNvSpPr>
          <p:nvPr>
            <p:ph sz="half" idx="2"/>
          </p:nvPr>
        </p:nvSpPr>
        <p:spPr>
          <a:xfrm>
            <a:off x="629842" y="2505075"/>
            <a:ext cx="3868340" cy="368458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smtClean="0"/>
              <a:t>Kliknij, aby edytować style wzorca tekstu</a:t>
            </a:r>
          </a:p>
        </p:txBody>
      </p:sp>
      <p:sp>
        <p:nvSpPr>
          <p:cNvPr id="6" name="Content Placeholder 5"/>
          <p:cNvSpPr>
            <a:spLocks noGrp="1"/>
          </p:cNvSpPr>
          <p:nvPr>
            <p:ph sz="quarter" idx="4"/>
          </p:nvPr>
        </p:nvSpPr>
        <p:spPr>
          <a:xfrm>
            <a:off x="4629150" y="2505075"/>
            <a:ext cx="3887391" cy="3684588"/>
          </a:xfrm>
        </p:spPr>
        <p:txBody>
          <a:body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Tree>
    <p:extLst>
      <p:ext uri="{BB962C8B-B14F-4D97-AF65-F5344CB8AC3E}">
        <p14:creationId xmlns:p14="http://schemas.microsoft.com/office/powerpoint/2010/main" val="934419197"/>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mtClean="0"/>
              <a:t>Kliknij, aby edytować styl</a:t>
            </a:r>
            <a:endParaRPr lang="en-US" dirty="0"/>
          </a:p>
        </p:txBody>
      </p:sp>
    </p:spTree>
    <p:extLst>
      <p:ext uri="{BB962C8B-B14F-4D97-AF65-F5344CB8AC3E}">
        <p14:creationId xmlns:p14="http://schemas.microsoft.com/office/powerpoint/2010/main" val="109422777"/>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Tree>
    <p:extLst>
      <p:ext uri="{BB962C8B-B14F-4D97-AF65-F5344CB8AC3E}">
        <p14:creationId xmlns:p14="http://schemas.microsoft.com/office/powerpoint/2010/main" val="272921764"/>
      </p:ext>
    </p:extLst>
  </p:cSld>
  <p:clrMapOvr>
    <a:masterClrMapping/>
  </p:clrMapOvr>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pl-PL" smtClean="0"/>
              <a:t>Kliknij, aby edytować styl</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smtClean="0"/>
              <a:t>Kliknij, aby edytować style wzorca tekstu</a:t>
            </a:r>
          </a:p>
          <a:p>
            <a:pPr lvl="1"/>
            <a:r>
              <a:rPr lang="pl-PL" smtClean="0"/>
              <a:t>Drugi poziom</a:t>
            </a:r>
          </a:p>
          <a:p>
            <a:pPr lvl="2"/>
            <a:r>
              <a:rPr lang="pl-PL" smtClean="0"/>
              <a:t>Trzeci poziom</a:t>
            </a:r>
          </a:p>
          <a:p>
            <a:pPr lvl="3"/>
            <a:r>
              <a:rPr lang="pl-PL" smtClean="0"/>
              <a:t>Czwarty poziom</a:t>
            </a:r>
          </a:p>
          <a:p>
            <a:pPr lvl="4"/>
            <a:r>
              <a:rPr lang="pl-PL" smtClean="0"/>
              <a:t>Piąty poziom</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smtClean="0"/>
              <a:t>Kliknij, aby edytować style wzorca tekstu</a:t>
            </a:r>
          </a:p>
        </p:txBody>
      </p:sp>
    </p:spTree>
    <p:extLst>
      <p:ext uri="{BB962C8B-B14F-4D97-AF65-F5344CB8AC3E}">
        <p14:creationId xmlns:p14="http://schemas.microsoft.com/office/powerpoint/2010/main" val="3894007331"/>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Obraz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l-PL" smtClean="0"/>
              <a:t>Kliknij, aby edytować styl</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dirty="0" smtClean="0"/>
              <a:t>Kliknij, aby edytować style wzorca tekstu</a:t>
            </a:r>
          </a:p>
          <a:p>
            <a:pPr lvl="1"/>
            <a:r>
              <a:rPr lang="pl-PL" dirty="0" smtClean="0"/>
              <a:t>Drugi poziom</a:t>
            </a:r>
          </a:p>
          <a:p>
            <a:pPr lvl="2"/>
            <a:r>
              <a:rPr lang="pl-PL" dirty="0" smtClean="0"/>
              <a:t>Trzeci poziom</a:t>
            </a:r>
          </a:p>
          <a:p>
            <a:pPr lvl="3"/>
            <a:r>
              <a:rPr lang="pl-PL" dirty="0" smtClean="0"/>
              <a:t>Czwarty poziom</a:t>
            </a:r>
          </a:p>
          <a:p>
            <a:pPr lvl="4"/>
            <a:r>
              <a:rPr lang="pl-PL" dirty="0" smtClean="0"/>
              <a:t>Piąty poziom</a:t>
            </a:r>
            <a:endParaRPr lang="en-US" dirty="0"/>
          </a:p>
        </p:txBody>
      </p:sp>
      <p:pic>
        <p:nvPicPr>
          <p:cNvPr id="10" name="Obraz 9"/>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184565" y="116544"/>
            <a:ext cx="722162" cy="441491"/>
          </a:xfrm>
          <a:prstGeom prst="rect">
            <a:avLst/>
          </a:prstGeom>
        </p:spPr>
      </p:pic>
      <p:pic>
        <p:nvPicPr>
          <p:cNvPr id="11" name="Obraz 10"/>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a:off x="7280217" y="6454366"/>
            <a:ext cx="1393066" cy="397386"/>
          </a:xfrm>
          <a:prstGeom prst="rect">
            <a:avLst/>
          </a:prstGeom>
        </p:spPr>
      </p:pic>
      <p:sp>
        <p:nvSpPr>
          <p:cNvPr id="13" name="pole tekstowe 12"/>
          <p:cNvSpPr txBox="1"/>
          <p:nvPr userDrawn="1"/>
        </p:nvSpPr>
        <p:spPr>
          <a:xfrm>
            <a:off x="0" y="6628471"/>
            <a:ext cx="7280217" cy="176972"/>
          </a:xfrm>
          <a:prstGeom prst="rect">
            <a:avLst/>
          </a:prstGeom>
          <a:noFill/>
        </p:spPr>
        <p:txBody>
          <a:bodyPr wrap="square" rtlCol="0">
            <a:spAutoFit/>
          </a:bodyPr>
          <a:lstStyle/>
          <a:p>
            <a:pPr algn="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The project has been funded with support from the European </a:t>
            </a:r>
            <a:r>
              <a:rPr lang="en-US" sz="55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Commis</a:t>
            </a:r>
            <a:r>
              <a:rPr lang="pl-PL"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s</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ion within ERASMUS+ </a:t>
            </a:r>
            <a:r>
              <a:rPr lang="en-US" sz="550" dirty="0" err="1"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Programme</a:t>
            </a:r>
            <a:r>
              <a:rPr lang="pl-PL"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(grant agreement</a:t>
            </a:r>
            <a:r>
              <a:rPr lang="pl-PL" sz="550" baseline="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no. 2015-1-PL01-KA201-016622</a:t>
            </a:r>
            <a:r>
              <a:rPr lang="pl-PL"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a:t>
            </a:r>
            <a:r>
              <a:rPr lang="en-US" sz="550" dirty="0" smtClean="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rPr>
              <a:t> </a:t>
            </a:r>
            <a:endParaRPr lang="en-US" sz="550" dirty="0">
              <a:solidFill>
                <a:schemeClr val="bg1">
                  <a:lumMod val="6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84147181"/>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timing>
    <p:tnLst>
      <p:par>
        <p:cTn xmlns:p14="http://schemas.microsoft.com/office/powerpoint/2010/main" id="1" dur="indefinite" restart="never" nodeType="tmRoot"/>
      </p:par>
    </p:tnLst>
  </p:timing>
  <p:txStyles>
    <p:titleStyle>
      <a:lvl1pPr algn="ctr" defTabSz="914400" rtl="0" eaLnBrk="1" latinLnBrk="0" hangingPunct="1">
        <a:lnSpc>
          <a:spcPct val="90000"/>
        </a:lnSpc>
        <a:spcBef>
          <a:spcPct val="0"/>
        </a:spcBef>
        <a:buNone/>
        <a:defRPr sz="36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mrgKSqHOiOI"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youtube.com/watch?v=b0XXD-O-p-Q"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ctrTitle"/>
          </p:nvPr>
        </p:nvSpPr>
        <p:spPr>
          <a:xfrm>
            <a:off x="611578" y="1855757"/>
            <a:ext cx="7772400" cy="1489529"/>
          </a:xfrm>
        </p:spPr>
        <p:txBody>
          <a:bodyPr/>
          <a:lstStyle/>
          <a:p>
            <a:r>
              <a:rPr lang="pl-PL" dirty="0" smtClean="0"/>
              <a:t>MIMOSA</a:t>
            </a:r>
            <a:br>
              <a:rPr lang="pl-PL" dirty="0" smtClean="0"/>
            </a:br>
            <a:r>
              <a:rPr lang="pl-PL" sz="3200" dirty="0" smtClean="0"/>
              <a:t>Le </a:t>
            </a:r>
            <a:r>
              <a:rPr lang="pl-PL" sz="3200" dirty="0" err="1" smtClean="0"/>
              <a:t>Tourbillon</a:t>
            </a:r>
            <a:r>
              <a:rPr lang="pl-PL" sz="3200" dirty="0" smtClean="0"/>
              <a:t> </a:t>
            </a:r>
            <a:r>
              <a:rPr lang="pl-PL" sz="3200" dirty="0" err="1" smtClean="0"/>
              <a:t>Stratosphérique</a:t>
            </a:r>
            <a:r>
              <a:rPr lang="pl-PL" sz="3200" dirty="0" smtClean="0"/>
              <a:t> </a:t>
            </a:r>
            <a:r>
              <a:rPr lang="pl-PL" sz="3200" dirty="0" err="1" smtClean="0"/>
              <a:t>Polaire</a:t>
            </a:r>
            <a:endParaRPr lang="pl-PL" sz="3200" dirty="0"/>
          </a:p>
        </p:txBody>
      </p:sp>
      <p:sp>
        <p:nvSpPr>
          <p:cNvPr id="3" name="Podtytuł 2"/>
          <p:cNvSpPr>
            <a:spLocks noGrp="1"/>
          </p:cNvSpPr>
          <p:nvPr>
            <p:ph type="subTitle" idx="1"/>
          </p:nvPr>
        </p:nvSpPr>
        <p:spPr/>
        <p:txBody>
          <a:bodyPr/>
          <a:lstStyle/>
          <a:p>
            <a:r>
              <a:rPr lang="pl-PL" dirty="0" smtClean="0"/>
              <a:t>Alain </a:t>
            </a:r>
            <a:r>
              <a:rPr lang="pl-PL" dirty="0" err="1" smtClean="0"/>
              <a:t>Hauchecorne</a:t>
            </a:r>
            <a:r>
              <a:rPr lang="pl-PL" dirty="0" smtClean="0"/>
              <a:t> and Alain Sarkissian</a:t>
            </a:r>
          </a:p>
          <a:p>
            <a:r>
              <a:rPr lang="pl-PL" dirty="0" smtClean="0"/>
              <a:t>UVSQ</a:t>
            </a:r>
            <a:endParaRPr lang="pl-PL" dirty="0"/>
          </a:p>
        </p:txBody>
      </p:sp>
    </p:spTree>
    <p:extLst>
      <p:ext uri="{BB962C8B-B14F-4D97-AF65-F5344CB8AC3E}">
        <p14:creationId xmlns:p14="http://schemas.microsoft.com/office/powerpoint/2010/main" val="155672635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33828" y="1758885"/>
            <a:ext cx="8429172" cy="5099115"/>
          </a:xfrm>
        </p:spPr>
        <p:txBody>
          <a:bodyPr>
            <a:noAutofit/>
          </a:bodyPr>
          <a:lstStyle/>
          <a:p>
            <a:pPr algn="just"/>
            <a:r>
              <a:rPr lang="fr-FR" sz="1800" b="1" dirty="0" smtClean="0"/>
              <a:t>Partie 2 : Explorer </a:t>
            </a:r>
            <a:r>
              <a:rPr lang="fr-FR" sz="1800" b="1" dirty="0"/>
              <a:t>les images du vortex polaire </a:t>
            </a:r>
            <a:r>
              <a:rPr lang="fr-FR" sz="1800" b="1" dirty="0" smtClean="0"/>
              <a:t/>
            </a:r>
            <a:br>
              <a:rPr lang="fr-FR" sz="1800" b="1" dirty="0" smtClean="0"/>
            </a:br>
            <a:r>
              <a:rPr lang="fr-FR" sz="1800" b="1" dirty="0"/>
              <a:t/>
            </a:r>
            <a:br>
              <a:rPr lang="fr-FR" sz="1800" b="1" dirty="0"/>
            </a:br>
            <a:r>
              <a:rPr lang="fr-FR" sz="1600" dirty="0" smtClean="0"/>
              <a:t>Visualiser </a:t>
            </a:r>
            <a:r>
              <a:rPr lang="fr-FR" sz="1600" dirty="0"/>
              <a:t>sur son ordinateur des images du vortex polaire au format </a:t>
            </a:r>
            <a:r>
              <a:rPr lang="fr-FR" sz="1600" dirty="0" err="1"/>
              <a:t>png</a:t>
            </a:r>
            <a:r>
              <a:rPr lang="fr-FR" sz="1600" dirty="0"/>
              <a:t> fournies avec cet exercice . Pour visualiser ces images, un simple navigateur web suffit (Internet explorer, Safari, etc…). Les images se </a:t>
            </a:r>
            <a:r>
              <a:rPr lang="fr-FR" sz="1600" dirty="0" err="1"/>
              <a:t>noment</a:t>
            </a:r>
            <a:r>
              <a:rPr lang="fr-FR" sz="1600" dirty="0"/>
              <a:t> :</a:t>
            </a:r>
            <a:br>
              <a:rPr lang="fr-FR" sz="1600" dirty="0"/>
            </a:br>
            <a:r>
              <a:rPr lang="fr-FR" sz="1600" dirty="0" smtClean="0"/>
              <a:t/>
            </a:r>
            <a:br>
              <a:rPr lang="fr-FR" sz="1600" dirty="0" smtClean="0"/>
            </a:br>
            <a:r>
              <a:rPr lang="fr-FR" sz="1600" dirty="0" smtClean="0"/>
              <a:t>pv10011112_n550</a:t>
            </a:r>
            <a:r>
              <a:rPr lang="fr-FR" sz="1600" dirty="0"/>
              <a:t/>
            </a:r>
            <a:br>
              <a:rPr lang="fr-FR" sz="1600" dirty="0"/>
            </a:br>
            <a:r>
              <a:rPr lang="fr-FR" sz="1600" dirty="0" smtClean="0"/>
              <a:t/>
            </a:r>
            <a:br>
              <a:rPr lang="fr-FR" sz="1600" dirty="0" smtClean="0"/>
            </a:br>
            <a:r>
              <a:rPr lang="fr-FR" sz="1600" dirty="0" smtClean="0"/>
              <a:t>ou </a:t>
            </a:r>
            <a:r>
              <a:rPr lang="fr-FR" sz="1600" dirty="0" err="1"/>
              <a:t>pv</a:t>
            </a:r>
            <a:r>
              <a:rPr lang="fr-FR" sz="1600" dirty="0"/>
              <a:t> veut dire </a:t>
            </a:r>
            <a:r>
              <a:rPr lang="fr-FR" sz="1600" dirty="0" err="1"/>
              <a:t>vorticité</a:t>
            </a:r>
            <a:r>
              <a:rPr lang="fr-FR" sz="1600" dirty="0"/>
              <a:t> potentielle, ou la puissance de rotation de la masse d’air autour du centre de son tourbillon</a:t>
            </a:r>
            <a:br>
              <a:rPr lang="fr-FR" sz="1600" dirty="0"/>
            </a:br>
            <a:r>
              <a:rPr lang="fr-FR" sz="1600" dirty="0" smtClean="0"/>
              <a:t/>
            </a:r>
            <a:br>
              <a:rPr lang="fr-FR" sz="1600" dirty="0" smtClean="0"/>
            </a:br>
            <a:r>
              <a:rPr lang="fr-FR" sz="1600" dirty="0" smtClean="0"/>
              <a:t>puis </a:t>
            </a:r>
            <a:r>
              <a:rPr lang="fr-FR" sz="1600" dirty="0"/>
              <a:t>viennent : la date, le jour (10) le mois (01) et l’année (11 pour 2011), puis l’heure (12 pour 12 heures, soit midi). Le n550 représente le niveau vertical à laquelle est calculée cette carte et correspond à 23 km d’altitude environ. Ne pas oublier qu’une masse d’air à cette altitude (dans cette couche) y restera toujours, donc nous pourrons la suivre. Et puisque l’air pourra circuler librement dans cette couche, sa forme se conservera.</a:t>
            </a:r>
            <a:br>
              <a:rPr lang="fr-FR" sz="1600" dirty="0"/>
            </a:br>
            <a:r>
              <a:rPr lang="fr-FR" sz="1600" dirty="0" smtClean="0"/>
              <a:t/>
            </a:r>
            <a:br>
              <a:rPr lang="fr-FR" sz="1600" dirty="0" smtClean="0"/>
            </a:br>
            <a:r>
              <a:rPr lang="fr-FR" sz="1600" dirty="0" smtClean="0">
                <a:solidFill>
                  <a:srgbClr val="FF0000"/>
                </a:solidFill>
              </a:rPr>
              <a:t>Quand </a:t>
            </a:r>
            <a:r>
              <a:rPr lang="fr-FR" sz="1600" dirty="0">
                <a:solidFill>
                  <a:srgbClr val="FF0000"/>
                </a:solidFill>
              </a:rPr>
              <a:t>la masse d’air est de couleur rouge, c’est que sa </a:t>
            </a:r>
            <a:r>
              <a:rPr lang="fr-FR" sz="1600" dirty="0" err="1">
                <a:solidFill>
                  <a:srgbClr val="FF0000"/>
                </a:solidFill>
              </a:rPr>
              <a:t>vorticité</a:t>
            </a:r>
            <a:r>
              <a:rPr lang="fr-FR" sz="1600" dirty="0">
                <a:solidFill>
                  <a:srgbClr val="FF0000"/>
                </a:solidFill>
              </a:rPr>
              <a:t> potentielle (sa puissance de rotation) est très élevée</a:t>
            </a:r>
            <a:r>
              <a:rPr lang="fr-FR" sz="1600" dirty="0"/>
              <a:t>. C’est de l’air polaire. </a:t>
            </a:r>
            <a:r>
              <a:rPr lang="fr-FR" sz="1600" dirty="0" smtClean="0"/>
              <a:t/>
            </a:r>
            <a:br>
              <a:rPr lang="fr-FR" sz="1600" dirty="0" smtClean="0"/>
            </a:br>
            <a:r>
              <a:rPr lang="fr-FR" sz="1600" dirty="0" smtClean="0"/>
              <a:t>Au </a:t>
            </a:r>
            <a:r>
              <a:rPr lang="fr-FR" sz="1600" dirty="0"/>
              <a:t>contraire, </a:t>
            </a:r>
            <a:r>
              <a:rPr lang="fr-FR" sz="1600" dirty="0">
                <a:solidFill>
                  <a:srgbClr val="0000FF"/>
                </a:solidFill>
              </a:rPr>
              <a:t>le bleu correspond à des valeurs très faibles</a:t>
            </a:r>
            <a:r>
              <a:rPr lang="fr-FR" sz="1600" dirty="0" smtClean="0"/>
              <a:t>.</a:t>
            </a:r>
            <a:endParaRPr lang="fr-FR" sz="1600" b="1" dirty="0"/>
          </a:p>
        </p:txBody>
      </p:sp>
    </p:spTree>
    <p:extLst>
      <p:ext uri="{BB962C8B-B14F-4D97-AF65-F5344CB8AC3E}">
        <p14:creationId xmlns:p14="http://schemas.microsoft.com/office/powerpoint/2010/main" val="587338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4"/>
            <a:ext cx="7772400" cy="939865"/>
          </a:xfrm>
        </p:spPr>
        <p:txBody>
          <a:bodyPr>
            <a:normAutofit/>
          </a:bodyPr>
          <a:lstStyle/>
          <a:p>
            <a:pPr algn="just"/>
            <a:r>
              <a:rPr lang="fr-FR" sz="1800" dirty="0" smtClean="0"/>
              <a:t>Quelques exemples</a:t>
            </a:r>
            <a:br>
              <a:rPr lang="fr-FR" sz="1800" dirty="0" smtClean="0"/>
            </a:br>
            <a:r>
              <a:rPr lang="fr-FR" sz="1800" dirty="0" smtClean="0"/>
              <a:t/>
            </a:r>
            <a:br>
              <a:rPr lang="fr-FR" sz="1800" dirty="0" smtClean="0"/>
            </a:br>
            <a:r>
              <a:rPr lang="fr-FR" sz="1800" dirty="0" smtClean="0"/>
              <a:t>Eté						hivers              </a:t>
            </a:r>
            <a:endParaRPr lang="fr-FR" sz="1800" dirty="0"/>
          </a:p>
        </p:txBody>
      </p:sp>
      <p:pic>
        <p:nvPicPr>
          <p:cNvPr id="3" name="Image 2" descr="pv100930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857500"/>
            <a:ext cx="4487333" cy="3365500"/>
          </a:xfrm>
          <a:prstGeom prst="rect">
            <a:avLst/>
          </a:prstGeom>
        </p:spPr>
      </p:pic>
      <p:pic>
        <p:nvPicPr>
          <p:cNvPr id="4" name="Image 3" descr="pv10120112_n5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9000" y="2873375"/>
            <a:ext cx="4445000" cy="3333750"/>
          </a:xfrm>
          <a:prstGeom prst="rect">
            <a:avLst/>
          </a:prstGeom>
        </p:spPr>
      </p:pic>
    </p:spTree>
    <p:extLst>
      <p:ext uri="{BB962C8B-B14F-4D97-AF65-F5344CB8AC3E}">
        <p14:creationId xmlns:p14="http://schemas.microsoft.com/office/powerpoint/2010/main" val="21747287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6"/>
            <a:ext cx="7772400" cy="415990"/>
          </a:xfrm>
        </p:spPr>
        <p:txBody>
          <a:bodyPr/>
          <a:lstStyle/>
          <a:p>
            <a:pPr algn="just"/>
            <a:r>
              <a:rPr lang="fr-FR" sz="1600" dirty="0" smtClean="0"/>
              <a:t>1 Janvier 2011					10 Mars 2011</a:t>
            </a:r>
            <a:r>
              <a:rPr lang="fr-FR" dirty="0" smtClean="0"/>
              <a:t>	</a:t>
            </a:r>
            <a:endParaRPr lang="fr-FR" dirty="0"/>
          </a:p>
        </p:txBody>
      </p:sp>
      <p:pic>
        <p:nvPicPr>
          <p:cNvPr id="3" name="Image 2" descr="pv110101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499" y="2413000"/>
            <a:ext cx="3952875" cy="2964656"/>
          </a:xfrm>
          <a:prstGeom prst="rect">
            <a:avLst/>
          </a:prstGeom>
        </p:spPr>
      </p:pic>
      <p:pic>
        <p:nvPicPr>
          <p:cNvPr id="5" name="Image 4" descr="pv11040112_n5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8375" y="2397124"/>
            <a:ext cx="3958166" cy="2968625"/>
          </a:xfrm>
          <a:prstGeom prst="rect">
            <a:avLst/>
          </a:prstGeom>
        </p:spPr>
      </p:pic>
    </p:spTree>
    <p:extLst>
      <p:ext uri="{BB962C8B-B14F-4D97-AF65-F5344CB8AC3E}">
        <p14:creationId xmlns:p14="http://schemas.microsoft.com/office/powerpoint/2010/main" val="34246891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5"/>
            <a:ext cx="7772400" cy="1527240"/>
          </a:xfrm>
        </p:spPr>
        <p:txBody>
          <a:bodyPr/>
          <a:lstStyle/>
          <a:p>
            <a:r>
              <a:rPr lang="fr-FR" dirty="0" smtClean="0"/>
              <a:t>Le film du 1 décembre au 15 </a:t>
            </a:r>
            <a:r>
              <a:rPr lang="fr-FR" dirty="0" smtClean="0"/>
              <a:t>février</a:t>
            </a:r>
            <a:br>
              <a:rPr lang="fr-FR" dirty="0" smtClean="0"/>
            </a:br>
            <a:endParaRPr lang="fr-FR" dirty="0"/>
          </a:p>
        </p:txBody>
      </p:sp>
      <p:sp>
        <p:nvSpPr>
          <p:cNvPr id="4" name="Titre 1"/>
          <p:cNvSpPr txBox="1">
            <a:spLocks/>
          </p:cNvSpPr>
          <p:nvPr/>
        </p:nvSpPr>
        <p:spPr>
          <a:xfrm>
            <a:off x="683078" y="2921000"/>
            <a:ext cx="7772400" cy="920750"/>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endParaRPr lang="fr-FR" sz="1600" dirty="0"/>
          </a:p>
          <a:p>
            <a:r>
              <a:rPr lang="en-US" sz="1600" dirty="0">
                <a:hlinkClick r:id="rId2"/>
              </a:rPr>
              <a:t>https://youtu.be/</a:t>
            </a:r>
            <a:r>
              <a:rPr lang="en-US" sz="1600" dirty="0" smtClean="0">
                <a:hlinkClick r:id="rId2"/>
              </a:rPr>
              <a:t>mrgKSqHOiOI</a:t>
            </a:r>
            <a:r>
              <a:rPr lang="fr-FR" sz="1600" dirty="0" smtClean="0"/>
              <a:t> </a:t>
            </a:r>
            <a:endParaRPr lang="fr-FR" sz="1600" dirty="0"/>
          </a:p>
        </p:txBody>
      </p:sp>
    </p:spTree>
    <p:extLst>
      <p:ext uri="{BB962C8B-B14F-4D97-AF65-F5344CB8AC3E}">
        <p14:creationId xmlns:p14="http://schemas.microsoft.com/office/powerpoint/2010/main" val="381831746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5"/>
            <a:ext cx="7772400" cy="495365"/>
          </a:xfrm>
        </p:spPr>
        <p:txBody>
          <a:bodyPr/>
          <a:lstStyle/>
          <a:p>
            <a:r>
              <a:rPr lang="fr-FR" dirty="0" smtClean="0"/>
              <a:t>En avril, destruction du vortex polaire</a:t>
            </a:r>
            <a:endParaRPr lang="fr-FR" dirty="0"/>
          </a:p>
        </p:txBody>
      </p:sp>
      <p:pic>
        <p:nvPicPr>
          <p:cNvPr id="3" name="Image 2" descr="pv110416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555875"/>
            <a:ext cx="4349750" cy="3262313"/>
          </a:xfrm>
          <a:prstGeom prst="rect">
            <a:avLst/>
          </a:prstGeom>
        </p:spPr>
      </p:pic>
      <p:pic>
        <p:nvPicPr>
          <p:cNvPr id="4" name="Image 3" descr="pv11042812_n55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8334" y="2587625"/>
            <a:ext cx="4275666" cy="3206750"/>
          </a:xfrm>
          <a:prstGeom prst="rect">
            <a:avLst/>
          </a:prstGeom>
        </p:spPr>
      </p:pic>
    </p:spTree>
    <p:extLst>
      <p:ext uri="{BB962C8B-B14F-4D97-AF65-F5344CB8AC3E}">
        <p14:creationId xmlns:p14="http://schemas.microsoft.com/office/powerpoint/2010/main" val="10432312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873250"/>
            <a:ext cx="7772400" cy="4535949"/>
          </a:xfrm>
        </p:spPr>
        <p:txBody>
          <a:bodyPr/>
          <a:lstStyle/>
          <a:p>
            <a:pPr algn="just"/>
            <a:r>
              <a:rPr lang="fr-FR" dirty="0"/>
              <a:t>Quels sont les paramètres qui peuvent jouer un rôle important dans la description de ce tourbillon :</a:t>
            </a:r>
            <a:br>
              <a:rPr lang="fr-FR" dirty="0"/>
            </a:br>
            <a:r>
              <a:rPr lang="fr-FR" dirty="0"/>
              <a:t> </a:t>
            </a:r>
            <a:br>
              <a:rPr lang="fr-FR" dirty="0"/>
            </a:br>
            <a:r>
              <a:rPr lang="fr-FR" dirty="0"/>
              <a:t>La durée de vie du tourbillon</a:t>
            </a:r>
            <a:br>
              <a:rPr lang="fr-FR" dirty="0"/>
            </a:br>
            <a:r>
              <a:rPr lang="fr-FR" dirty="0"/>
              <a:t>La taille du tourbillon</a:t>
            </a:r>
            <a:br>
              <a:rPr lang="fr-FR" dirty="0"/>
            </a:br>
            <a:r>
              <a:rPr lang="fr-FR" dirty="0"/>
              <a:t>La vitesse de rotation du tourbillon</a:t>
            </a:r>
            <a:br>
              <a:rPr lang="fr-FR" dirty="0"/>
            </a:br>
            <a:r>
              <a:rPr lang="fr-FR" dirty="0"/>
              <a:t>Le fait que le tourbillon soit bien centré sur le pôle</a:t>
            </a:r>
            <a:br>
              <a:rPr lang="fr-FR" dirty="0"/>
            </a:br>
            <a:r>
              <a:rPr lang="fr-FR" dirty="0" smtClean="0"/>
              <a:t/>
            </a:r>
            <a:br>
              <a:rPr lang="fr-FR" dirty="0" smtClean="0"/>
            </a:br>
            <a:r>
              <a:rPr lang="fr-FR" dirty="0" smtClean="0"/>
              <a:t>Autre ?</a:t>
            </a:r>
            <a:endParaRPr lang="fr-FR" dirty="0"/>
          </a:p>
        </p:txBody>
      </p:sp>
    </p:spTree>
    <p:extLst>
      <p:ext uri="{BB962C8B-B14F-4D97-AF65-F5344CB8AC3E}">
        <p14:creationId xmlns:p14="http://schemas.microsoft.com/office/powerpoint/2010/main" val="4005939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rmAutofit/>
          </a:bodyPr>
          <a:lstStyle/>
          <a:p>
            <a:pPr algn="just"/>
            <a:r>
              <a:rPr lang="fr-FR" sz="1800" dirty="0"/>
              <a:t>Calculer la période de rotation du tourbillon autour de son propre centre. Aide : utiliser les images qui commencent le 5 janvier et suivre n’importe quelle structure.</a:t>
            </a:r>
            <a:br>
              <a:rPr lang="fr-FR" sz="1800" dirty="0"/>
            </a:br>
            <a:r>
              <a:rPr lang="fr-FR" sz="1800" dirty="0"/>
              <a:t> </a:t>
            </a:r>
            <a:br>
              <a:rPr lang="fr-FR" sz="1800" dirty="0"/>
            </a:br>
            <a:r>
              <a:rPr lang="fr-FR" sz="1800" dirty="0"/>
              <a:t> </a:t>
            </a:r>
            <a:r>
              <a:rPr lang="fr-FR" sz="1800"/>
              <a:t/>
            </a:r>
            <a:br>
              <a:rPr lang="fr-FR" sz="1800"/>
            </a:br>
            <a:r>
              <a:rPr lang="fr-FR" sz="1800" smtClean="0"/>
              <a:t>Calculer </a:t>
            </a:r>
            <a:r>
              <a:rPr lang="fr-FR" sz="1800" dirty="0"/>
              <a:t>le diamètre moyen du tourbillon pour quelques jours, les 1 de chaque mois par exemple.</a:t>
            </a:r>
            <a:br>
              <a:rPr lang="fr-FR" sz="1800" dirty="0"/>
            </a:br>
            <a:r>
              <a:rPr lang="fr-FR" sz="1800" dirty="0"/>
              <a:t> </a:t>
            </a:r>
            <a:br>
              <a:rPr lang="fr-FR" sz="1800" dirty="0"/>
            </a:br>
            <a:r>
              <a:rPr lang="fr-FR" sz="1800" dirty="0"/>
              <a:t> </a:t>
            </a:r>
            <a:r>
              <a:rPr lang="fr-FR" sz="1800"/>
              <a:t/>
            </a:r>
            <a:br>
              <a:rPr lang="fr-FR" sz="1800"/>
            </a:br>
            <a:r>
              <a:rPr lang="fr-FR" sz="1800" dirty="0" smtClean="0"/>
              <a:t>Trouver </a:t>
            </a:r>
            <a:r>
              <a:rPr lang="fr-FR" sz="1800" dirty="0"/>
              <a:t>sur internet les cartes pour aujourd’hui et dire si elles ressemble à celle de 2011.</a:t>
            </a:r>
            <a:br>
              <a:rPr lang="fr-FR" sz="1800" dirty="0"/>
            </a:br>
            <a:r>
              <a:rPr lang="fr-FR" sz="1800" dirty="0" smtClean="0"/>
              <a:t/>
            </a:r>
            <a:br>
              <a:rPr lang="fr-FR" sz="1800" dirty="0" smtClean="0"/>
            </a:br>
            <a:r>
              <a:rPr lang="fr-FR" sz="1800" dirty="0"/>
              <a:t/>
            </a:r>
            <a:br>
              <a:rPr lang="fr-FR" sz="1800" dirty="0"/>
            </a:br>
            <a:r>
              <a:rPr lang="en-US" sz="1800" dirty="0"/>
              <a:t>http://</a:t>
            </a:r>
            <a:r>
              <a:rPr lang="en-US" sz="1800" dirty="0" err="1"/>
              <a:t>ether.ipsl.jussieu.fr</a:t>
            </a:r>
            <a:r>
              <a:rPr lang="en-US" sz="1800" dirty="0"/>
              <a:t>/ether/</a:t>
            </a:r>
            <a:r>
              <a:rPr lang="en-US" sz="1800" dirty="0" err="1"/>
              <a:t>pubipsl</a:t>
            </a:r>
            <a:r>
              <a:rPr lang="en-US" sz="1800" dirty="0"/>
              <a:t>/</a:t>
            </a:r>
            <a:r>
              <a:rPr lang="en-US" sz="1800" dirty="0" err="1"/>
              <a:t>mimosa_fr.jsp</a:t>
            </a:r>
            <a:r>
              <a:rPr lang="fr-FR" sz="1800" dirty="0"/>
              <a:t> </a:t>
            </a:r>
          </a:p>
        </p:txBody>
      </p:sp>
    </p:spTree>
    <p:extLst>
      <p:ext uri="{BB962C8B-B14F-4D97-AF65-F5344CB8AC3E}">
        <p14:creationId xmlns:p14="http://schemas.microsoft.com/office/powerpoint/2010/main" val="221005213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571625"/>
            <a:ext cx="7772400" cy="4540250"/>
          </a:xfrm>
        </p:spPr>
        <p:txBody>
          <a:bodyPr>
            <a:normAutofit/>
          </a:bodyPr>
          <a:lstStyle/>
          <a:p>
            <a:r>
              <a:rPr lang="fr-FR" sz="4400" dirty="0" smtClean="0"/>
              <a:t>Merci</a:t>
            </a:r>
            <a:br>
              <a:rPr lang="fr-FR" sz="4400" dirty="0" smtClean="0"/>
            </a:br>
            <a:r>
              <a:rPr lang="fr-FR" sz="4400" dirty="0" smtClean="0"/>
              <a:t/>
            </a:r>
            <a:br>
              <a:rPr lang="fr-FR" sz="4400" dirty="0" smtClean="0"/>
            </a:br>
            <a:r>
              <a:rPr lang="fr-FR" sz="4400" dirty="0" smtClean="0"/>
              <a:t>Et maintenant, allez sur</a:t>
            </a:r>
            <a:br>
              <a:rPr lang="fr-FR" sz="4400" dirty="0" smtClean="0"/>
            </a:br>
            <a:r>
              <a:rPr lang="fr-FR" sz="4400" dirty="0" err="1" smtClean="0"/>
              <a:t>www.Kahoot.it</a:t>
            </a:r>
            <a:r>
              <a:rPr lang="fr-FR" sz="4400" dirty="0"/>
              <a:t/>
            </a:r>
            <a:br>
              <a:rPr lang="fr-FR" sz="4400" dirty="0"/>
            </a:br>
            <a:r>
              <a:rPr lang="fr-FR" sz="4400" dirty="0" smtClean="0"/>
              <a:t/>
            </a:r>
            <a:br>
              <a:rPr lang="fr-FR" sz="4400" dirty="0" smtClean="0"/>
            </a:br>
            <a:r>
              <a:rPr lang="fr-FR" sz="3200" dirty="0" err="1" smtClean="0"/>
              <a:t>https</a:t>
            </a:r>
            <a:r>
              <a:rPr lang="fr-FR" sz="3200" dirty="0"/>
              <a:t>://</a:t>
            </a:r>
            <a:r>
              <a:rPr lang="fr-FR" sz="3200" dirty="0" err="1"/>
              <a:t>play.kahoot.it</a:t>
            </a:r>
            <a:r>
              <a:rPr lang="fr-FR" sz="3200" dirty="0"/>
              <a:t>/#/?</a:t>
            </a:r>
            <a:r>
              <a:rPr lang="fr-FR" sz="3200" dirty="0" err="1"/>
              <a:t>quizId</a:t>
            </a:r>
            <a:r>
              <a:rPr lang="fr-FR" sz="3200" dirty="0"/>
              <a:t>=972a03e6-9f90-457c-afe1-91c51deb8bcb</a:t>
            </a:r>
            <a:endParaRPr lang="fr-FR" sz="3200" dirty="0"/>
          </a:p>
        </p:txBody>
      </p:sp>
    </p:spTree>
    <p:extLst>
      <p:ext uri="{BB962C8B-B14F-4D97-AF65-F5344CB8AC3E}">
        <p14:creationId xmlns:p14="http://schemas.microsoft.com/office/powerpoint/2010/main" val="3195970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855022" y="2539051"/>
            <a:ext cx="7160821" cy="2862322"/>
          </a:xfrm>
          <a:prstGeom prst="rect">
            <a:avLst/>
          </a:prstGeom>
          <a:noFill/>
        </p:spPr>
        <p:txBody>
          <a:bodyPr wrap="square" rtlCol="0">
            <a:spAutoFit/>
          </a:bodyPr>
          <a:lstStyle/>
          <a:p>
            <a:r>
              <a:rPr lang="fr-FR" sz="2000" b="1" dirty="0" smtClean="0"/>
              <a:t>Objectif</a:t>
            </a:r>
          </a:p>
          <a:p>
            <a:r>
              <a:rPr lang="fr-FR" sz="2000" b="1" dirty="0" smtClean="0"/>
              <a:t>Comprendre le tourbillon stratosphérique arctique en hiver</a:t>
            </a:r>
          </a:p>
          <a:p>
            <a:endParaRPr lang="fr-FR" sz="2000" b="1" dirty="0" smtClean="0"/>
          </a:p>
          <a:p>
            <a:r>
              <a:rPr lang="fr-FR" sz="2000" b="1" dirty="0" smtClean="0"/>
              <a:t>Outils</a:t>
            </a:r>
          </a:p>
          <a:p>
            <a:r>
              <a:rPr lang="fr-FR" sz="2000" b="1" dirty="0" smtClean="0"/>
              <a:t>Le Modèle Numérique MIMOSA</a:t>
            </a:r>
          </a:p>
          <a:p>
            <a:endParaRPr lang="fr-FR" sz="2000" b="1" dirty="0"/>
          </a:p>
          <a:p>
            <a:r>
              <a:rPr lang="fr-FR" sz="2000" b="1" dirty="0" smtClean="0"/>
              <a:t>Mais dans un premier temps : Définitions</a:t>
            </a:r>
          </a:p>
          <a:p>
            <a:endParaRPr lang="fr-FR" sz="2000" dirty="0" smtClean="0"/>
          </a:p>
          <a:p>
            <a:endParaRPr lang="pl-PL" sz="2000" dirty="0" smtClean="0"/>
          </a:p>
        </p:txBody>
      </p:sp>
      <p:sp>
        <p:nvSpPr>
          <p:cNvPr id="2" name="Rectangle 1"/>
          <p:cNvSpPr/>
          <p:nvPr/>
        </p:nvSpPr>
        <p:spPr>
          <a:xfrm>
            <a:off x="301625" y="5999966"/>
            <a:ext cx="8667750" cy="707886"/>
          </a:xfrm>
          <a:prstGeom prst="rect">
            <a:avLst/>
          </a:prstGeom>
        </p:spPr>
        <p:txBody>
          <a:bodyPr wrap="square">
            <a:spAutoFit/>
          </a:bodyPr>
          <a:lstStyle/>
          <a:p>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The work presented in this document is supported by the European Commission’s Erasmus+ </a:t>
            </a:r>
            <a:r>
              <a:rPr lang="en-US" sz="1000" dirty="0" err="1">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programme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project ERIS</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(grant agreement</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no. 2015-1-PL01-KA201-016622),</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coordinated by Institute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of Geophysics, PAS.</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The content</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of the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document is the sole responsibility of the</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organizer and it does not represent the opinion</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of the European</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 </a:t>
            </a:r>
            <a:r>
              <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Commission, and the Commission is not responsible for any use that might be made of information contained</a:t>
            </a:r>
            <a:r>
              <a:rPr lang="pl-PL"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rPr>
              <a:t>.</a:t>
            </a:r>
            <a:endParaRPr lang="en-US" sz="1000" dirty="0">
              <a:solidFill>
                <a:schemeClr val="bg2">
                  <a:lumMod val="25000"/>
                </a:schemeClr>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026169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855022" y="2539051"/>
            <a:ext cx="7160821" cy="3170099"/>
          </a:xfrm>
          <a:prstGeom prst="rect">
            <a:avLst/>
          </a:prstGeom>
          <a:noFill/>
        </p:spPr>
        <p:txBody>
          <a:bodyPr wrap="square" rtlCol="0">
            <a:spAutoFit/>
          </a:bodyPr>
          <a:lstStyle/>
          <a:p>
            <a:r>
              <a:rPr lang="fr-FR" sz="2000" b="1" u="sng" dirty="0" smtClean="0"/>
              <a:t>Partie 1 : L'atmosphère de la Terre</a:t>
            </a:r>
          </a:p>
          <a:p>
            <a:r>
              <a:rPr lang="fr-FR" sz="2000" b="1" dirty="0" smtClean="0"/>
              <a:t>La troposphère</a:t>
            </a:r>
          </a:p>
          <a:p>
            <a:r>
              <a:rPr lang="fr-FR" sz="2000" b="1" dirty="0" smtClean="0"/>
              <a:t>La stratosphère</a:t>
            </a:r>
          </a:p>
          <a:p>
            <a:endParaRPr lang="fr-FR" sz="2000" b="1" dirty="0"/>
          </a:p>
          <a:p>
            <a:r>
              <a:rPr lang="fr-FR" sz="2000" b="1" dirty="0" smtClean="0"/>
              <a:t>Pour les définir :</a:t>
            </a:r>
          </a:p>
          <a:p>
            <a:r>
              <a:rPr lang="fr-FR" sz="2000" b="1" dirty="0" smtClean="0"/>
              <a:t>Le profil vertical de température</a:t>
            </a:r>
          </a:p>
          <a:p>
            <a:r>
              <a:rPr lang="fr-FR" sz="2000" b="1" dirty="0" smtClean="0"/>
              <a:t>La température de l'air du sol (altitude 0 km) à 35 km est mesuré régulièrement par des sondes</a:t>
            </a:r>
          </a:p>
          <a:p>
            <a:endParaRPr lang="fr-FR" sz="2000" dirty="0" smtClean="0"/>
          </a:p>
          <a:p>
            <a:endParaRPr lang="pl-PL" sz="2000" dirty="0" smtClean="0"/>
          </a:p>
        </p:txBody>
      </p:sp>
    </p:spTree>
    <p:extLst>
      <p:ext uri="{BB962C8B-B14F-4D97-AF65-F5344CB8AC3E}">
        <p14:creationId xmlns:p14="http://schemas.microsoft.com/office/powerpoint/2010/main" val="597807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Sonde OHP 2014-12-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268" y="1924050"/>
            <a:ext cx="5452281" cy="3886200"/>
          </a:xfrm>
          <a:prstGeom prst="rect">
            <a:avLst/>
          </a:prstGeom>
        </p:spPr>
      </p:pic>
    </p:spTree>
    <p:extLst>
      <p:ext uri="{BB962C8B-B14F-4D97-AF65-F5344CB8AC3E}">
        <p14:creationId xmlns:p14="http://schemas.microsoft.com/office/powerpoint/2010/main" val="357170215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Sonde OHP 2014-12-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268" y="1924050"/>
            <a:ext cx="5452281" cy="3886200"/>
          </a:xfrm>
          <a:prstGeom prst="rect">
            <a:avLst/>
          </a:prstGeom>
        </p:spPr>
      </p:pic>
      <p:cxnSp>
        <p:nvCxnSpPr>
          <p:cNvPr id="5" name="Connecteur droit 4"/>
          <p:cNvCxnSpPr/>
          <p:nvPr/>
        </p:nvCxnSpPr>
        <p:spPr>
          <a:xfrm>
            <a:off x="2825750" y="4048125"/>
            <a:ext cx="3905250" cy="1"/>
          </a:xfrm>
          <a:prstGeom prst="line">
            <a:avLst/>
          </a:prstGeom>
          <a:ln w="76200" cmpd="sng">
            <a:solidFill>
              <a:srgbClr val="5B9BD5"/>
            </a:solidFill>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3460750" y="4524375"/>
            <a:ext cx="1118365" cy="369332"/>
          </a:xfrm>
          <a:prstGeom prst="rect">
            <a:avLst/>
          </a:prstGeom>
          <a:noFill/>
        </p:spPr>
        <p:txBody>
          <a:bodyPr wrap="none" rtlCol="0">
            <a:spAutoFit/>
          </a:bodyPr>
          <a:lstStyle/>
          <a:p>
            <a:r>
              <a:rPr lang="fr-FR" dirty="0" err="1" smtClean="0"/>
              <a:t>T</a:t>
            </a:r>
            <a:r>
              <a:rPr lang="fr-FR" dirty="0" smtClean="0"/>
              <a:t> diminue</a:t>
            </a:r>
            <a:endParaRPr lang="fr-FR" dirty="0"/>
          </a:p>
        </p:txBody>
      </p:sp>
      <p:sp>
        <p:nvSpPr>
          <p:cNvPr id="8" name="ZoneTexte 7"/>
          <p:cNvSpPr txBox="1"/>
          <p:nvPr/>
        </p:nvSpPr>
        <p:spPr>
          <a:xfrm>
            <a:off x="4286250" y="3254375"/>
            <a:ext cx="1302535" cy="369332"/>
          </a:xfrm>
          <a:prstGeom prst="rect">
            <a:avLst/>
          </a:prstGeom>
          <a:noFill/>
        </p:spPr>
        <p:txBody>
          <a:bodyPr wrap="none" rtlCol="0">
            <a:spAutoFit/>
          </a:bodyPr>
          <a:lstStyle/>
          <a:p>
            <a:r>
              <a:rPr lang="fr-FR" dirty="0" err="1" smtClean="0"/>
              <a:t>T</a:t>
            </a:r>
            <a:r>
              <a:rPr lang="fr-FR" dirty="0" smtClean="0"/>
              <a:t> augmente</a:t>
            </a:r>
            <a:endParaRPr lang="fr-FR" dirty="0"/>
          </a:p>
        </p:txBody>
      </p:sp>
      <p:cxnSp>
        <p:nvCxnSpPr>
          <p:cNvPr id="10" name="Connecteur droit avec flèche 9"/>
          <p:cNvCxnSpPr/>
          <p:nvPr/>
        </p:nvCxnSpPr>
        <p:spPr>
          <a:xfrm flipH="1" flipV="1">
            <a:off x="4159250" y="4413250"/>
            <a:ext cx="1651000" cy="396875"/>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2" name="Connecteur droit avec flèche 11"/>
          <p:cNvCxnSpPr/>
          <p:nvPr/>
        </p:nvCxnSpPr>
        <p:spPr>
          <a:xfrm flipV="1">
            <a:off x="3794125" y="2698750"/>
            <a:ext cx="777875" cy="1222375"/>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658268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Sonde OHP 2014-12-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3268" y="1924050"/>
            <a:ext cx="5452281" cy="3886200"/>
          </a:xfrm>
          <a:prstGeom prst="rect">
            <a:avLst/>
          </a:prstGeom>
        </p:spPr>
      </p:pic>
      <p:cxnSp>
        <p:nvCxnSpPr>
          <p:cNvPr id="5" name="Connecteur droit 4"/>
          <p:cNvCxnSpPr/>
          <p:nvPr/>
        </p:nvCxnSpPr>
        <p:spPr>
          <a:xfrm>
            <a:off x="2825750" y="4048125"/>
            <a:ext cx="3905250" cy="1"/>
          </a:xfrm>
          <a:prstGeom prst="line">
            <a:avLst/>
          </a:prstGeom>
          <a:ln w="76200" cmpd="sng">
            <a:solidFill>
              <a:srgbClr val="5B9BD5"/>
            </a:solidFill>
          </a:ln>
        </p:spPr>
        <p:style>
          <a:lnRef idx="2">
            <a:schemeClr val="accent1"/>
          </a:lnRef>
          <a:fillRef idx="0">
            <a:schemeClr val="accent1"/>
          </a:fillRef>
          <a:effectRef idx="1">
            <a:schemeClr val="accent1"/>
          </a:effectRef>
          <a:fontRef idx="minor">
            <a:schemeClr val="tx1"/>
          </a:fontRef>
        </p:style>
      </p:cxnSp>
      <p:sp>
        <p:nvSpPr>
          <p:cNvPr id="7" name="ZoneTexte 6"/>
          <p:cNvSpPr txBox="1"/>
          <p:nvPr/>
        </p:nvSpPr>
        <p:spPr>
          <a:xfrm>
            <a:off x="3460750" y="4524375"/>
            <a:ext cx="1385378" cy="369332"/>
          </a:xfrm>
          <a:prstGeom prst="rect">
            <a:avLst/>
          </a:prstGeom>
          <a:noFill/>
        </p:spPr>
        <p:txBody>
          <a:bodyPr wrap="none" rtlCol="0">
            <a:spAutoFit/>
          </a:bodyPr>
          <a:lstStyle/>
          <a:p>
            <a:r>
              <a:rPr lang="fr-FR" dirty="0" smtClean="0"/>
              <a:t>Troposphère</a:t>
            </a:r>
            <a:endParaRPr lang="fr-FR" dirty="0"/>
          </a:p>
        </p:txBody>
      </p:sp>
      <p:sp>
        <p:nvSpPr>
          <p:cNvPr id="8" name="ZoneTexte 7"/>
          <p:cNvSpPr txBox="1"/>
          <p:nvPr/>
        </p:nvSpPr>
        <p:spPr>
          <a:xfrm>
            <a:off x="4286250" y="3254375"/>
            <a:ext cx="1401157" cy="369332"/>
          </a:xfrm>
          <a:prstGeom prst="rect">
            <a:avLst/>
          </a:prstGeom>
          <a:noFill/>
        </p:spPr>
        <p:txBody>
          <a:bodyPr wrap="none" rtlCol="0">
            <a:spAutoFit/>
          </a:bodyPr>
          <a:lstStyle/>
          <a:p>
            <a:r>
              <a:rPr lang="fr-FR" dirty="0" smtClean="0"/>
              <a:t>Stratosphère</a:t>
            </a:r>
            <a:endParaRPr lang="fr-FR" dirty="0"/>
          </a:p>
        </p:txBody>
      </p:sp>
    </p:spTree>
    <p:extLst>
      <p:ext uri="{BB962C8B-B14F-4D97-AF65-F5344CB8AC3E}">
        <p14:creationId xmlns:p14="http://schemas.microsoft.com/office/powerpoint/2010/main" val="211878872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1758885"/>
            <a:ext cx="7772400" cy="2924240"/>
          </a:xfrm>
        </p:spPr>
        <p:txBody>
          <a:bodyPr>
            <a:normAutofit/>
          </a:bodyPr>
          <a:lstStyle/>
          <a:p>
            <a:pPr algn="just"/>
            <a:r>
              <a:rPr lang="fr-FR" sz="1600" dirty="0"/>
              <a:t>MIMOSA est un modèle qui suit le mouvement (la dynamique) des masses d’air dans la stratosphère pour étudier son évolution. Puisque ces masses d’air ne se mélangent pas avec les masses d’air du dessous ou du dessus, MIMOSA peut suivre sur plusieurs jours l’évolution de ces masses d’air.</a:t>
            </a:r>
            <a:br>
              <a:rPr lang="fr-FR" sz="1600" dirty="0"/>
            </a:br>
            <a:r>
              <a:rPr lang="fr-FR" sz="1600" dirty="0"/>
              <a:t> </a:t>
            </a:r>
            <a:br>
              <a:rPr lang="fr-FR" sz="1600" dirty="0"/>
            </a:br>
            <a:r>
              <a:rPr lang="fr-FR" sz="1600" dirty="0"/>
              <a:t>En Arctique, en hiver (nuit polaire) la stratosphère en plus de ne pas pouvoir se mélanger verticalement, sera prise dans un tourbillon, le vortex polaire qui va l’empêcher de se mélanger aux masses d’air voisines pour créer un tourbillon ou Vortex polaire arctique. Notre tâche consistera à comprendre le comportement de ce tourbillon. </a:t>
            </a:r>
          </a:p>
        </p:txBody>
      </p:sp>
    </p:spTree>
    <p:extLst>
      <p:ext uri="{BB962C8B-B14F-4D97-AF65-F5344CB8AC3E}">
        <p14:creationId xmlns:p14="http://schemas.microsoft.com/office/powerpoint/2010/main" val="15038429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pv10011112_n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4625" y="1754186"/>
            <a:ext cx="6127750" cy="4595813"/>
          </a:xfrm>
          <a:prstGeom prst="rect">
            <a:avLst/>
          </a:prstGeom>
        </p:spPr>
      </p:pic>
    </p:spTree>
    <p:extLst>
      <p:ext uri="{BB962C8B-B14F-4D97-AF65-F5344CB8AC3E}">
        <p14:creationId xmlns:p14="http://schemas.microsoft.com/office/powerpoint/2010/main" val="2682484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587828" y="2857500"/>
            <a:ext cx="7772400" cy="2428875"/>
          </a:xfrm>
        </p:spPr>
        <p:txBody>
          <a:bodyPr>
            <a:normAutofit/>
          </a:bodyPr>
          <a:lstStyle/>
          <a:p>
            <a:pPr algn="just"/>
            <a:r>
              <a:rPr lang="fr-FR" sz="1400" dirty="0" smtClean="0"/>
              <a:t>Déplacement des masses d'air à 30 km d'altitude :</a:t>
            </a:r>
            <a:br>
              <a:rPr lang="fr-FR" sz="1400" dirty="0" smtClean="0"/>
            </a:br>
            <a:r>
              <a:rPr lang="fr-FR" sz="1400" dirty="0" err="1" smtClean="0"/>
              <a:t>https</a:t>
            </a:r>
            <a:r>
              <a:rPr lang="fr-FR" sz="1400" dirty="0"/>
              <a:t>://</a:t>
            </a:r>
            <a:r>
              <a:rPr lang="fr-FR" sz="1400" dirty="0" err="1"/>
              <a:t>earth.nullschool.net</a:t>
            </a:r>
            <a:r>
              <a:rPr lang="fr-FR" sz="1400" dirty="0"/>
              <a:t>/#</a:t>
            </a:r>
            <a:r>
              <a:rPr lang="fr-FR" sz="1400" dirty="0" err="1"/>
              <a:t>current</a:t>
            </a:r>
            <a:r>
              <a:rPr lang="fr-FR" sz="1400" dirty="0"/>
              <a:t>/</a:t>
            </a:r>
            <a:r>
              <a:rPr lang="fr-FR" sz="1400" dirty="0" err="1"/>
              <a:t>wind</a:t>
            </a:r>
            <a:r>
              <a:rPr lang="fr-FR" sz="1400" dirty="0"/>
              <a:t>/</a:t>
            </a:r>
            <a:r>
              <a:rPr lang="fr-FR" sz="1400" dirty="0" err="1"/>
              <a:t>isobaric</a:t>
            </a:r>
            <a:r>
              <a:rPr lang="fr-FR" sz="1400" dirty="0"/>
              <a:t>/10hPa/overlay=</a:t>
            </a:r>
            <a:r>
              <a:rPr lang="fr-FR" sz="1400" dirty="0" err="1"/>
              <a:t>temp</a:t>
            </a:r>
            <a:r>
              <a:rPr lang="fr-FR" sz="1400" dirty="0"/>
              <a:t>/</a:t>
            </a:r>
            <a:r>
              <a:rPr lang="fr-FR" sz="1400" dirty="0" err="1"/>
              <a:t>orthographic</a:t>
            </a:r>
            <a:r>
              <a:rPr lang="fr-FR" sz="1400" dirty="0"/>
              <a:t>=19.65,83.34,375/</a:t>
            </a:r>
            <a:r>
              <a:rPr lang="fr-FR" sz="1400" dirty="0" err="1"/>
              <a:t>loc</a:t>
            </a:r>
            <a:r>
              <a:rPr lang="fr-FR" sz="1400" dirty="0"/>
              <a:t>=</a:t>
            </a:r>
            <a:r>
              <a:rPr lang="fr-FR" sz="1400" dirty="0" smtClean="0"/>
              <a:t>3.846,47.513</a:t>
            </a:r>
            <a:br>
              <a:rPr lang="fr-FR" sz="1400" dirty="0" smtClean="0"/>
            </a:br>
            <a:r>
              <a:rPr lang="fr-FR" sz="1400" dirty="0"/>
              <a:t/>
            </a:r>
            <a:br>
              <a:rPr lang="fr-FR" sz="1400" dirty="0"/>
            </a:br>
            <a:r>
              <a:rPr lang="fr-FR" sz="1400" dirty="0" smtClean="0"/>
              <a:t>ou bien enregistrée, version sur </a:t>
            </a:r>
            <a:r>
              <a:rPr lang="fr-FR" sz="1400" dirty="0" err="1"/>
              <a:t>youtube</a:t>
            </a:r>
            <a:r>
              <a:rPr lang="fr-FR" sz="1400" dirty="0"/>
              <a:t>  </a:t>
            </a:r>
            <a:r>
              <a:rPr lang="fr-FR" sz="1400" dirty="0" smtClean="0"/>
              <a:t>pour le 23 Janvier </a:t>
            </a:r>
            <a:r>
              <a:rPr lang="fr-FR" sz="1400" dirty="0"/>
              <a:t>2017</a:t>
            </a:r>
            <a:br>
              <a:rPr lang="fr-FR" sz="1400" dirty="0"/>
            </a:br>
            <a:r>
              <a:rPr lang="fr-FR" sz="1400" dirty="0"/>
              <a:t/>
            </a:r>
            <a:br>
              <a:rPr lang="fr-FR" sz="1400" dirty="0"/>
            </a:br>
            <a:r>
              <a:rPr lang="en-US" sz="1400" u="sng" dirty="0">
                <a:hlinkClick r:id="rId2"/>
              </a:rPr>
              <a:t>https://youtube.com/watch?v=b0XXD-O-p-Q</a:t>
            </a:r>
            <a:r>
              <a:rPr lang="en-US" sz="1400" dirty="0"/>
              <a:t> </a:t>
            </a:r>
            <a:r>
              <a:rPr lang="fr-FR" sz="1400" dirty="0"/>
              <a:t/>
            </a:r>
            <a:br>
              <a:rPr lang="fr-FR" sz="1400" dirty="0"/>
            </a:br>
            <a:r>
              <a:rPr lang="fr-FR" sz="1400" dirty="0"/>
              <a:t/>
            </a:r>
            <a:br>
              <a:rPr lang="fr-FR" sz="1400" dirty="0"/>
            </a:br>
            <a:endParaRPr lang="fr-FR" sz="1400" dirty="0"/>
          </a:p>
        </p:txBody>
      </p:sp>
    </p:spTree>
    <p:extLst>
      <p:ext uri="{BB962C8B-B14F-4D97-AF65-F5344CB8AC3E}">
        <p14:creationId xmlns:p14="http://schemas.microsoft.com/office/powerpoint/2010/main" val="341247357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Motyw pakietu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Erasmus+ 1" id="{2A0A69CC-89DD-4F94-ABED-2D6001A7ED1E}" vid="{F1460837-AC93-45CB-87ED-6CD45D1A847C}"/>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akiet 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Erasmus+ 1</Template>
  <TotalTime>363</TotalTime>
  <Words>286</Words>
  <Application>Microsoft Macintosh PowerPoint</Application>
  <PresentationFormat>Présentation à l'écran (4:3)</PresentationFormat>
  <Paragraphs>35</Paragraphs>
  <Slides>17</Slides>
  <Notes>1</Notes>
  <HiddenSlides>0</HiddenSlides>
  <MMClips>0</MMClips>
  <ScaleCrop>false</ScaleCrop>
  <HeadingPairs>
    <vt:vector size="4" baseType="variant">
      <vt:variant>
        <vt:lpstr>Thème</vt:lpstr>
      </vt:variant>
      <vt:variant>
        <vt:i4>1</vt:i4>
      </vt:variant>
      <vt:variant>
        <vt:lpstr>Titres des diapositives</vt:lpstr>
      </vt:variant>
      <vt:variant>
        <vt:i4>17</vt:i4>
      </vt:variant>
    </vt:vector>
  </HeadingPairs>
  <TitlesOfParts>
    <vt:vector size="18" baseType="lpstr">
      <vt:lpstr>Motyw pakietu Office</vt:lpstr>
      <vt:lpstr>MIMOSA Le Tourbillon Stratosphérique Polaire</vt:lpstr>
      <vt:lpstr>Présentation PowerPoint</vt:lpstr>
      <vt:lpstr>Présentation PowerPoint</vt:lpstr>
      <vt:lpstr>Présentation PowerPoint</vt:lpstr>
      <vt:lpstr>Présentation PowerPoint</vt:lpstr>
      <vt:lpstr>Présentation PowerPoint</vt:lpstr>
      <vt:lpstr>MIMOSA est un modèle qui suit le mouvement (la dynamique) des masses d’air dans la stratosphère pour étudier son évolution. Puisque ces masses d’air ne se mélangent pas avec les masses d’air du dessous ou du dessus, MIMOSA peut suivre sur plusieurs jours l’évolution de ces masses d’air.   En Arctique, en hiver (nuit polaire) la stratosphère en plus de ne pas pouvoir se mélanger verticalement, sera prise dans un tourbillon, le vortex polaire qui va l’empêcher de se mélanger aux masses d’air voisines pour créer un tourbillon ou Vortex polaire arctique. Notre tâche consistera à comprendre le comportement de ce tourbillon. </vt:lpstr>
      <vt:lpstr>Présentation PowerPoint</vt:lpstr>
      <vt:lpstr>Déplacement des masses d'air à 30 km d'altitude : https://earth.nullschool.net/#current/wind/isobaric/10hPa/overlay=temp/orthographic=19.65,83.34,375/loc=3.846,47.513  ou bien enregistrée, version sur youtube  pour le 23 Janvier 2017  https://youtube.com/watch?v=b0XXD-O-p-Q   </vt:lpstr>
      <vt:lpstr>Partie 2 : Explorer les images du vortex polaire   Visualiser sur son ordinateur des images du vortex polaire au format png fournies avec cet exercice . Pour visualiser ces images, un simple navigateur web suffit (Internet explorer, Safari, etc…). Les images se noment :  pv10011112_n550  ou pv veut dire vorticité potentielle, ou la puissance de rotation de la masse d’air autour du centre de son tourbillon  puis viennent : la date, le jour (10) le mois (01) et l’année (11 pour 2011), puis l’heure (12 pour 12 heures, soit midi). Le n550 représente le niveau vertical à laquelle est calculée cette carte et correspond à 23 km d’altitude environ. Ne pas oublier qu’une masse d’air à cette altitude (dans cette couche) y restera toujours, donc nous pourrons la suivre. Et puisque l’air pourra circuler librement dans cette couche, sa forme se conservera.  Quand la masse d’air est de couleur rouge, c’est que sa vorticité potentielle (sa puissance de rotation) est très élevée. C’est de l’air polaire.  Au contraire, le bleu correspond à des valeurs très faibles.</vt:lpstr>
      <vt:lpstr>Quelques exemples  Eté      hivers              </vt:lpstr>
      <vt:lpstr>1 Janvier 2011     10 Mars 2011 </vt:lpstr>
      <vt:lpstr>Le film du 1 décembre au 15 février </vt:lpstr>
      <vt:lpstr>En avril, destruction du vortex polaire</vt:lpstr>
      <vt:lpstr>Quels sont les paramètres qui peuvent jouer un rôle important dans la description de ce tourbillon :   La durée de vie du tourbillon La taille du tourbillon La vitesse de rotation du tourbillon Le fait que le tourbillon soit bien centré sur le pôle  Autre ?</vt:lpstr>
      <vt:lpstr>Calculer la période de rotation du tourbillon autour de son propre centre. Aide : utiliser les images qui commencent le 5 janvier et suivre n’importe quelle structure.     Calculer le diamètre moyen du tourbillon pour quelques jours, les 1 de chaque mois par exemple.     Trouver sur internet les cartes pour aujourd’hui et dire si elles ressemble à celle de 2011.   http://ether.ipsl.jussieu.fr/ether/pubipsl/mimosa_fr.jsp </vt:lpstr>
      <vt:lpstr>Merci  Et maintenant, allez sur www.Kahoot.it  https://play.kahoot.it/#/?quizId=972a03e6-9f90-457c-afe1-91c51deb8bcb</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Agata Szczegielniak</dc:creator>
  <cp:lastModifiedBy>Alain Sarkissian</cp:lastModifiedBy>
  <cp:revision>50</cp:revision>
  <cp:lastPrinted>2016-09-09T14:34:21Z</cp:lastPrinted>
  <dcterms:created xsi:type="dcterms:W3CDTF">2016-01-28T13:09:02Z</dcterms:created>
  <dcterms:modified xsi:type="dcterms:W3CDTF">2018-01-12T14:31:04Z</dcterms:modified>
</cp:coreProperties>
</file>